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omments/modernComment_360_D6BB7E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Lst>
  <p:notesMasterIdLst>
    <p:notesMasterId r:id="rId121"/>
  </p:notesMasterIdLst>
  <p:handoutMasterIdLst>
    <p:handoutMasterId r:id="rId122"/>
  </p:handoutMasterIdLst>
  <p:sldIdLst>
    <p:sldId id="279" r:id="rId6"/>
    <p:sldId id="863" r:id="rId7"/>
    <p:sldId id="261" r:id="rId8"/>
    <p:sldId id="1011" r:id="rId9"/>
    <p:sldId id="271" r:id="rId10"/>
    <p:sldId id="280" r:id="rId11"/>
    <p:sldId id="378" r:id="rId12"/>
    <p:sldId id="428" r:id="rId13"/>
    <p:sldId id="431" r:id="rId14"/>
    <p:sldId id="859" r:id="rId15"/>
    <p:sldId id="382" r:id="rId16"/>
    <p:sldId id="860" r:id="rId17"/>
    <p:sldId id="861" r:id="rId18"/>
    <p:sldId id="862" r:id="rId19"/>
    <p:sldId id="380" r:id="rId20"/>
    <p:sldId id="383" r:id="rId21"/>
    <p:sldId id="381" r:id="rId22"/>
    <p:sldId id="260" r:id="rId23"/>
    <p:sldId id="385" r:id="rId24"/>
    <p:sldId id="864" r:id="rId25"/>
    <p:sldId id="866" r:id="rId26"/>
    <p:sldId id="432" r:id="rId27"/>
    <p:sldId id="439" r:id="rId28"/>
    <p:sldId id="874" r:id="rId29"/>
    <p:sldId id="867" r:id="rId30"/>
    <p:sldId id="869" r:id="rId31"/>
    <p:sldId id="868" r:id="rId32"/>
    <p:sldId id="394" r:id="rId33"/>
    <p:sldId id="871" r:id="rId34"/>
    <p:sldId id="873" r:id="rId35"/>
    <p:sldId id="1012" r:id="rId36"/>
    <p:sldId id="872" r:id="rId37"/>
    <p:sldId id="875" r:id="rId38"/>
    <p:sldId id="1010" r:id="rId39"/>
    <p:sldId id="911" r:id="rId40"/>
    <p:sldId id="408" r:id="rId41"/>
    <p:sldId id="900" r:id="rId42"/>
    <p:sldId id="897" r:id="rId43"/>
    <p:sldId id="852" r:id="rId44"/>
    <p:sldId id="293" r:id="rId45"/>
    <p:sldId id="881" r:id="rId46"/>
    <p:sldId id="880" r:id="rId47"/>
    <p:sldId id="901" r:id="rId48"/>
    <p:sldId id="912" r:id="rId49"/>
    <p:sldId id="894" r:id="rId50"/>
    <p:sldId id="913" r:id="rId51"/>
    <p:sldId id="883" r:id="rId52"/>
    <p:sldId id="908" r:id="rId53"/>
    <p:sldId id="902" r:id="rId54"/>
    <p:sldId id="905" r:id="rId55"/>
    <p:sldId id="906" r:id="rId56"/>
    <p:sldId id="890" r:id="rId57"/>
    <p:sldId id="899" r:id="rId58"/>
    <p:sldId id="996" r:id="rId59"/>
    <p:sldId id="891" r:id="rId60"/>
    <p:sldId id="915" r:id="rId61"/>
    <p:sldId id="895" r:id="rId62"/>
    <p:sldId id="916" r:id="rId63"/>
    <p:sldId id="879" r:id="rId64"/>
    <p:sldId id="977" r:id="rId65"/>
    <p:sldId id="884" r:id="rId66"/>
    <p:sldId id="885" r:id="rId67"/>
    <p:sldId id="909" r:id="rId68"/>
    <p:sldId id="910" r:id="rId69"/>
    <p:sldId id="896" r:id="rId70"/>
    <p:sldId id="917" r:id="rId71"/>
    <p:sldId id="886" r:id="rId72"/>
    <p:sldId id="1003" r:id="rId73"/>
    <p:sldId id="1001" r:id="rId74"/>
    <p:sldId id="1005" r:id="rId75"/>
    <p:sldId id="932" r:id="rId76"/>
    <p:sldId id="922" r:id="rId77"/>
    <p:sldId id="1006" r:id="rId78"/>
    <p:sldId id="936" r:id="rId79"/>
    <p:sldId id="934" r:id="rId80"/>
    <p:sldId id="938" r:id="rId81"/>
    <p:sldId id="939" r:id="rId82"/>
    <p:sldId id="940" r:id="rId83"/>
    <p:sldId id="941" r:id="rId84"/>
    <p:sldId id="942" r:id="rId85"/>
    <p:sldId id="943" r:id="rId86"/>
    <p:sldId id="944" r:id="rId87"/>
    <p:sldId id="1007" r:id="rId88"/>
    <p:sldId id="946" r:id="rId89"/>
    <p:sldId id="947" r:id="rId90"/>
    <p:sldId id="948" r:id="rId91"/>
    <p:sldId id="949" r:id="rId92"/>
    <p:sldId id="950" r:id="rId93"/>
    <p:sldId id="1008" r:id="rId94"/>
    <p:sldId id="979" r:id="rId95"/>
    <p:sldId id="980" r:id="rId96"/>
    <p:sldId id="981" r:id="rId97"/>
    <p:sldId id="982" r:id="rId98"/>
    <p:sldId id="999" r:id="rId99"/>
    <p:sldId id="983" r:id="rId100"/>
    <p:sldId id="984" r:id="rId101"/>
    <p:sldId id="985" r:id="rId102"/>
    <p:sldId id="965" r:id="rId103"/>
    <p:sldId id="998" r:id="rId104"/>
    <p:sldId id="972" r:id="rId105"/>
    <p:sldId id="1009" r:id="rId106"/>
    <p:sldId id="959" r:id="rId107"/>
    <p:sldId id="986" r:id="rId108"/>
    <p:sldId id="988" r:id="rId109"/>
    <p:sldId id="990" r:id="rId110"/>
    <p:sldId id="991" r:id="rId111"/>
    <p:sldId id="992" r:id="rId112"/>
    <p:sldId id="993" r:id="rId113"/>
    <p:sldId id="994" r:id="rId114"/>
    <p:sldId id="969" r:id="rId115"/>
    <p:sldId id="1013" r:id="rId116"/>
    <p:sldId id="1014" r:id="rId117"/>
    <p:sldId id="1000" r:id="rId118"/>
    <p:sldId id="974" r:id="rId119"/>
    <p:sldId id="976" r:id="rId120"/>
  </p:sldIdLst>
  <p:sldSz cx="12192000" cy="6858000"/>
  <p:notesSz cx="6858000" cy="9144000"/>
  <p:custDataLst>
    <p:tags r:id="rId1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344131F-E1FE-4802-8E72-8BAA0A0685A0}">
          <p14:sldIdLst>
            <p14:sldId id="279"/>
            <p14:sldId id="863"/>
            <p14:sldId id="261"/>
          </p14:sldIdLst>
        </p14:section>
        <p14:section name="Kit 1" id="{63B77005-1AE8-4CFF-A2DB-AC6E641CD1A6}">
          <p14:sldIdLst>
            <p14:sldId id="1011"/>
            <p14:sldId id="271"/>
            <p14:sldId id="280"/>
            <p14:sldId id="378"/>
            <p14:sldId id="428"/>
            <p14:sldId id="431"/>
            <p14:sldId id="859"/>
            <p14:sldId id="382"/>
            <p14:sldId id="860"/>
            <p14:sldId id="861"/>
            <p14:sldId id="862"/>
            <p14:sldId id="380"/>
            <p14:sldId id="383"/>
            <p14:sldId id="381"/>
            <p14:sldId id="260"/>
            <p14:sldId id="385"/>
            <p14:sldId id="864"/>
            <p14:sldId id="866"/>
            <p14:sldId id="432"/>
            <p14:sldId id="439"/>
            <p14:sldId id="874"/>
            <p14:sldId id="867"/>
            <p14:sldId id="869"/>
            <p14:sldId id="868"/>
            <p14:sldId id="394"/>
            <p14:sldId id="871"/>
            <p14:sldId id="873"/>
            <p14:sldId id="1012"/>
            <p14:sldId id="872"/>
            <p14:sldId id="875"/>
          </p14:sldIdLst>
        </p14:section>
        <p14:section name="KIT 2" id="{22C34087-A987-4AA1-A4EC-ED0CA267434A}">
          <p14:sldIdLst>
            <p14:sldId id="1010"/>
            <p14:sldId id="911"/>
            <p14:sldId id="408"/>
            <p14:sldId id="900"/>
            <p14:sldId id="897"/>
            <p14:sldId id="852"/>
            <p14:sldId id="293"/>
            <p14:sldId id="881"/>
            <p14:sldId id="880"/>
            <p14:sldId id="901"/>
            <p14:sldId id="912"/>
            <p14:sldId id="894"/>
            <p14:sldId id="913"/>
            <p14:sldId id="883"/>
            <p14:sldId id="908"/>
            <p14:sldId id="902"/>
            <p14:sldId id="905"/>
            <p14:sldId id="906"/>
            <p14:sldId id="890"/>
            <p14:sldId id="899"/>
            <p14:sldId id="996"/>
            <p14:sldId id="891"/>
            <p14:sldId id="915"/>
            <p14:sldId id="895"/>
            <p14:sldId id="916"/>
            <p14:sldId id="879"/>
            <p14:sldId id="977"/>
            <p14:sldId id="884"/>
            <p14:sldId id="885"/>
            <p14:sldId id="909"/>
            <p14:sldId id="910"/>
            <p14:sldId id="896"/>
            <p14:sldId id="917"/>
            <p14:sldId id="886"/>
          </p14:sldIdLst>
        </p14:section>
        <p14:section name="KIT 3" id="{5C19AA3A-7346-46FB-BFD4-8806301D7108}">
          <p14:sldIdLst>
            <p14:sldId id="1003"/>
            <p14:sldId id="1001"/>
            <p14:sldId id="1005"/>
            <p14:sldId id="932"/>
            <p14:sldId id="922"/>
            <p14:sldId id="1006"/>
            <p14:sldId id="936"/>
            <p14:sldId id="934"/>
            <p14:sldId id="938"/>
            <p14:sldId id="939"/>
            <p14:sldId id="940"/>
            <p14:sldId id="941"/>
            <p14:sldId id="942"/>
            <p14:sldId id="943"/>
            <p14:sldId id="944"/>
            <p14:sldId id="1007"/>
            <p14:sldId id="946"/>
            <p14:sldId id="947"/>
            <p14:sldId id="948"/>
            <p14:sldId id="949"/>
            <p14:sldId id="950"/>
            <p14:sldId id="1008"/>
            <p14:sldId id="979"/>
            <p14:sldId id="980"/>
            <p14:sldId id="981"/>
            <p14:sldId id="982"/>
            <p14:sldId id="999"/>
            <p14:sldId id="983"/>
            <p14:sldId id="984"/>
            <p14:sldId id="985"/>
            <p14:sldId id="965"/>
            <p14:sldId id="998"/>
            <p14:sldId id="972"/>
            <p14:sldId id="1009"/>
            <p14:sldId id="959"/>
            <p14:sldId id="986"/>
            <p14:sldId id="988"/>
            <p14:sldId id="990"/>
            <p14:sldId id="991"/>
            <p14:sldId id="992"/>
            <p14:sldId id="993"/>
            <p14:sldId id="994"/>
          </p14:sldIdLst>
        </p14:section>
        <p14:section name="Ressources documentaires et annexes" id="{B473DAA0-B7E7-4110-8C8B-9218775D5523}">
          <p14:sldIdLst>
            <p14:sldId id="969"/>
            <p14:sldId id="1013"/>
            <p14:sldId id="1014"/>
            <p14:sldId id="1000"/>
            <p14:sldId id="974"/>
            <p14:sldId id="9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03" userDrawn="1">
          <p15:clr>
            <a:srgbClr val="A4A3A4"/>
          </p15:clr>
        </p15:guide>
        <p15:guide id="4" orient="horz" pos="2954" userDrawn="1">
          <p15:clr>
            <a:srgbClr val="A4A3A4"/>
          </p15:clr>
        </p15:guide>
        <p15:guide id="5" pos="42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E57F19-F4E4-296C-BE8F-CAFE270B258B}" name="Paul BARAKE (FR)" initials="PB(" userId="S::paul.barake@pwc.com::144823cf-465a-473d-89ad-848d0092685a" providerId="AD"/>
  <p188:author id="{7C6D082F-5AC2-582F-D034-D72EF0248968}" name="Caroline COURDE" initials="CC" userId="S::caroline.courde@gcsdsisif.fr::4590291e-90bb-4e6c-802e-01d244a61172" providerId="AD"/>
  <p188:author id="{851ABF3F-639E-F32D-0C90-1289A54F73E7}" name="Elodie REYMOND" initials="ER" userId="S::elodie.reymond@sesan.fr::cb7ed0e6-aa04-4cda-8e5f-7fa10baee7b9" providerId="AD"/>
  <p188:author id="{9B2EC6A3-75DA-32D0-9C97-A78279A91F19}" name="Aicha MAMA AWAL" initials="" userId="S::aicha.mamaawal@sesan.fr::c15983dc-e3a8-4588-95c9-ce3996dd3da5" providerId="AD"/>
  <p188:author id="{EC9AD4B7-6CFD-74E2-9D6D-48433D530345}" name="Juliette DESCHAMPS (FR)" initials="JD(" userId="S::juliette.deschamps@pwc.com::42861990-109d-42c2-8b58-49d2e343a97e" providerId="AD"/>
  <p188:author id="{903C8DCF-35A7-39E1-EBF6-0651B4A63223}" name="Juliette DESCHAMPS" initials="JD" userId="S::juliette.deschamps@gcsdsisif.fr::8557a03b-45f2-4888-bdf5-75f9ee2c2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BAF"/>
    <a:srgbClr val="A7358C"/>
    <a:srgbClr val="057EC1"/>
    <a:srgbClr val="0B82C6"/>
    <a:srgbClr val="9EDAFC"/>
    <a:srgbClr val="CFD5EA"/>
    <a:srgbClr val="2F5597"/>
    <a:srgbClr val="DEF4FE"/>
    <a:srgbClr val="FAFAF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105" d="100"/>
          <a:sy n="105" d="100"/>
        </p:scale>
        <p:origin x="840" y="96"/>
      </p:cViewPr>
      <p:guideLst>
        <p:guide orient="horz" pos="2160"/>
        <p:guide pos="3840"/>
        <p:guide orient="horz" pos="1003"/>
        <p:guide orient="horz" pos="2954"/>
        <p:guide pos="42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ags" Target="tags/tag1.xml"/><Relationship Id="rId128"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s>
</file>

<file path=ppt/comments/modernComment_360_D6BB7ED.xml><?xml version="1.0" encoding="utf-8"?>
<p188:cmLst xmlns:a="http://schemas.openxmlformats.org/drawingml/2006/main" xmlns:r="http://schemas.openxmlformats.org/officeDocument/2006/relationships" xmlns:p188="http://schemas.microsoft.com/office/powerpoint/2018/8/main">
  <p188:cm id="{84A8FD2A-8006-4F86-953B-115FB7D4C691}" authorId="{903C8DCF-35A7-39E1-EBF6-0651B4A63223}" status="resolved" created="2024-05-30T09:09:58.185" complete="100000">
    <pc:sldMkLst xmlns:pc="http://schemas.microsoft.com/office/powerpoint/2013/main/command">
      <pc:docMk/>
      <pc:sldMk cId="225163245" sldId="864"/>
    </pc:sldMkLst>
    <p188:replyLst>
      <p188:reply id="{E9548F3C-AE9F-4FC0-BA26-90AC0A116E7F}" authorId="{903C8DCF-35A7-39E1-EBF6-0651B4A63223}" created="2024-05-30T16:08:36.907">
        <p188:txBody>
          <a:bodyPr/>
          <a:lstStyle/>
          <a:p>
            <a:r>
              <a:rPr lang="fr-FR"/>
              <a:t>[@Elodie REYMOND] ma proposition de slide pour résumer la 22 et 23</a:t>
            </a:r>
          </a:p>
        </p188:txBody>
      </p188:reply>
    </p188:replyLst>
    <p188:txBody>
      <a:bodyPr/>
      <a:lstStyle/>
      <a:p>
        <a:r>
          <a:rPr lang="fr-FR"/>
          <a:t>Garder une seule slide entre 21/22</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A77FA-CCFB-4E47-AF36-5F239F88B70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E1DC926-4AF0-408D-BC4E-A664C98A74C7}">
      <dgm:prSet phldrT="[Texte]"/>
      <dgm:spPr/>
      <dgm:t>
        <a:bodyPr/>
        <a:lstStyle/>
        <a:p>
          <a:r>
            <a:rPr lang="en-US" b="1" dirty="0">
              <a:latin typeface="Segoe UI" panose="020B0502040204020203" pitchFamily="34" charset="0"/>
              <a:cs typeface="Segoe UI" panose="020B0502040204020203" pitchFamily="34" charset="0"/>
            </a:rPr>
            <a:t>2019-2021</a:t>
          </a:r>
          <a:r>
            <a:rPr lang="en-US" dirty="0">
              <a:latin typeface="Segoe UI" panose="020B0502040204020203" pitchFamily="34" charset="0"/>
              <a:cs typeface="Segoe UI" panose="020B0502040204020203" pitchFamily="34" charset="0"/>
            </a:rPr>
            <a:t> : conception, concertation et </a:t>
          </a:r>
          <a:r>
            <a:rPr lang="fr-FR" noProof="0" dirty="0">
              <a:latin typeface="Segoe UI" panose="020B0502040204020203" pitchFamily="34" charset="0"/>
              <a:cs typeface="Segoe UI" panose="020B0502040204020203" pitchFamily="34" charset="0"/>
            </a:rPr>
            <a:t>lancement de la </a:t>
          </a:r>
          <a:r>
            <a:rPr lang="fr-FR" u="sng" noProof="0" dirty="0">
              <a:latin typeface="Segoe UI" panose="020B0502040204020203" pitchFamily="34" charset="0"/>
              <a:cs typeface="Segoe UI" panose="020B0502040204020203" pitchFamily="34" charset="0"/>
            </a:rPr>
            <a:t>phase pilote dite d’amorçage</a:t>
          </a:r>
        </a:p>
      </dgm:t>
    </dgm:pt>
    <dgm:pt modelId="{5175E409-CDAB-4A86-B5CF-59559351BBB3}" type="parTrans" cxnId="{81CBCF56-F636-423D-A243-14CE5A5B8BF1}">
      <dgm:prSet/>
      <dgm:spPr/>
      <dgm:t>
        <a:bodyPr/>
        <a:lstStyle/>
        <a:p>
          <a:endParaRPr lang="en-US"/>
        </a:p>
      </dgm:t>
    </dgm:pt>
    <dgm:pt modelId="{F91F2675-F585-4A8B-8074-3AAEADE8E600}" type="sibTrans" cxnId="{81CBCF56-F636-423D-A243-14CE5A5B8BF1}">
      <dgm:prSet/>
      <dgm:spPr/>
      <dgm:t>
        <a:bodyPr/>
        <a:lstStyle/>
        <a:p>
          <a:endParaRPr lang="en-US"/>
        </a:p>
      </dgm:t>
    </dgm:pt>
    <dgm:pt modelId="{DC8F7183-757B-4E60-BACF-E5FEF34B365E}">
      <dgm:prSet phldrT="[Texte]"/>
      <dgm:spPr/>
      <dgm:t>
        <a:bodyPr/>
        <a:lstStyle/>
        <a:p>
          <a:r>
            <a:rPr lang="en-US" b="1" dirty="0">
              <a:latin typeface="Segoe UI" panose="020B0502040204020203" pitchFamily="34" charset="0"/>
              <a:cs typeface="Segoe UI" panose="020B0502040204020203" pitchFamily="34" charset="0"/>
            </a:rPr>
            <a:t>2022-2025</a:t>
          </a:r>
          <a:r>
            <a:rPr lang="en-US" dirty="0">
              <a:latin typeface="Segoe UI" panose="020B0502040204020203" pitchFamily="34" charset="0"/>
              <a:cs typeface="Segoe UI" panose="020B0502040204020203" pitchFamily="34" charset="0"/>
            </a:rPr>
            <a:t> : la </a:t>
          </a:r>
          <a:r>
            <a:rPr lang="en-US" u="sng" dirty="0">
              <a:latin typeface="Segoe UI" panose="020B0502040204020203" pitchFamily="34" charset="0"/>
              <a:cs typeface="Segoe UI" panose="020B0502040204020203" pitchFamily="34" charset="0"/>
            </a:rPr>
            <a:t>phase de </a:t>
          </a:r>
          <a:r>
            <a:rPr lang="fr-FR" u="sng" noProof="0" dirty="0">
              <a:latin typeface="Segoe UI" panose="020B0502040204020203" pitchFamily="34" charset="0"/>
              <a:cs typeface="Segoe UI" panose="020B0502040204020203" pitchFamily="34" charset="0"/>
            </a:rPr>
            <a:t>généralisation</a:t>
          </a:r>
        </a:p>
      </dgm:t>
    </dgm:pt>
    <dgm:pt modelId="{4313F136-BCA9-48D4-8014-0A47F1FFEA10}" type="parTrans" cxnId="{4C890A64-29BD-4896-B2E9-747DB4467154}">
      <dgm:prSet/>
      <dgm:spPr/>
      <dgm:t>
        <a:bodyPr/>
        <a:lstStyle/>
        <a:p>
          <a:endParaRPr lang="en-US"/>
        </a:p>
      </dgm:t>
    </dgm:pt>
    <dgm:pt modelId="{26022082-A104-4405-A588-57C797EB2CE5}" type="sibTrans" cxnId="{4C890A64-29BD-4896-B2E9-747DB4467154}">
      <dgm:prSet/>
      <dgm:spPr/>
      <dgm:t>
        <a:bodyPr/>
        <a:lstStyle/>
        <a:p>
          <a:endParaRPr lang="en-US"/>
        </a:p>
      </dgm:t>
    </dgm:pt>
    <dgm:pt modelId="{21F4A86F-8A9D-44AA-A784-15F5F8BB2FC0}">
      <dgm:prSet/>
      <dgm:spPr/>
      <dgm:t>
        <a:bodyPr/>
        <a:lstStyle/>
        <a:p>
          <a:r>
            <a:rPr lang="fr-FR" dirty="0">
              <a:latin typeface="Segoe UI" panose="020B0502040204020203" pitchFamily="34" charset="0"/>
              <a:cs typeface="Segoe UI" panose="020B0502040204020203" pitchFamily="34" charset="0"/>
            </a:rPr>
            <a:t>Conception des principes et de l'architecture du programme ESMS numérique : aboutissement d’une vision partagée des besoins que doit couvrir un DUI et des cibles d'usage à atteindre. </a:t>
          </a:r>
          <a:endParaRPr lang="en-US" dirty="0">
            <a:latin typeface="Segoe UI" panose="020B0502040204020203" pitchFamily="34" charset="0"/>
            <a:cs typeface="Segoe UI" panose="020B0502040204020203" pitchFamily="34" charset="0"/>
          </a:endParaRPr>
        </a:p>
      </dgm:t>
    </dgm:pt>
    <dgm:pt modelId="{77E0906B-AA7C-422C-914B-284A3B73F557}" type="parTrans" cxnId="{02B34C61-2587-43D5-9685-EB159D8BEB2A}">
      <dgm:prSet/>
      <dgm:spPr/>
      <dgm:t>
        <a:bodyPr/>
        <a:lstStyle/>
        <a:p>
          <a:endParaRPr lang="en-US"/>
        </a:p>
      </dgm:t>
    </dgm:pt>
    <dgm:pt modelId="{57424EBB-AC07-4114-B101-CCA2C6AE6B14}" type="sibTrans" cxnId="{02B34C61-2587-43D5-9685-EB159D8BEB2A}">
      <dgm:prSet/>
      <dgm:spPr/>
      <dgm:t>
        <a:bodyPr/>
        <a:lstStyle/>
        <a:p>
          <a:endParaRPr lang="en-US"/>
        </a:p>
      </dgm:t>
    </dgm:pt>
    <dgm:pt modelId="{935D02D7-1D40-4A07-AC95-D1E350575F53}">
      <dgm:prSet/>
      <dgm:spPr/>
      <dgm:t>
        <a:bodyPr/>
        <a:lstStyle/>
        <a:p>
          <a:r>
            <a:rPr lang="fr-FR">
              <a:latin typeface="Segoe UI" panose="020B0502040204020203" pitchFamily="34" charset="0"/>
              <a:cs typeface="Segoe UI" panose="020B0502040204020203" pitchFamily="34" charset="0"/>
            </a:rPr>
            <a:t>Depuis 2021 : démarrage effectif de la phase d'amorçage avec le lancement des appels à projets régionaux. </a:t>
          </a:r>
        </a:p>
      </dgm:t>
    </dgm:pt>
    <dgm:pt modelId="{5823E47B-65D8-4C01-9F49-59B3F90C55ED}" type="parTrans" cxnId="{3E2E8485-1CCC-46B5-BDE0-D41663E1BB5A}">
      <dgm:prSet/>
      <dgm:spPr/>
      <dgm:t>
        <a:bodyPr/>
        <a:lstStyle/>
        <a:p>
          <a:endParaRPr lang="en-US"/>
        </a:p>
      </dgm:t>
    </dgm:pt>
    <dgm:pt modelId="{E9099ED1-6620-4196-96EB-53F66AB335AC}" type="sibTrans" cxnId="{3E2E8485-1CCC-46B5-BDE0-D41663E1BB5A}">
      <dgm:prSet/>
      <dgm:spPr/>
      <dgm:t>
        <a:bodyPr/>
        <a:lstStyle/>
        <a:p>
          <a:endParaRPr lang="en-US"/>
        </a:p>
      </dgm:t>
    </dgm:pt>
    <dgm:pt modelId="{F100875B-D6E5-4138-95EC-2A25F46B737D}">
      <dgm:prSet/>
      <dgm:spPr/>
      <dgm:t>
        <a:bodyPr/>
        <a:lstStyle/>
        <a:p>
          <a:r>
            <a:rPr lang="fr-FR">
              <a:latin typeface="Segoe UI" panose="020B0502040204020203" pitchFamily="34" charset="0"/>
              <a:cs typeface="Segoe UI" panose="020B0502040204020203" pitchFamily="34" charset="0"/>
            </a:rPr>
            <a:t>Ouverture uniquement aux ESSMS PA/PH.</a:t>
          </a:r>
        </a:p>
      </dgm:t>
    </dgm:pt>
    <dgm:pt modelId="{FF92762B-4E1E-420A-A5CD-1F0FE34BC1C7}" type="parTrans" cxnId="{6C7D95CB-73A3-49B0-B240-471352B35727}">
      <dgm:prSet/>
      <dgm:spPr/>
      <dgm:t>
        <a:bodyPr/>
        <a:lstStyle/>
        <a:p>
          <a:endParaRPr lang="en-US"/>
        </a:p>
      </dgm:t>
    </dgm:pt>
    <dgm:pt modelId="{1D7AD0CA-F26E-474B-B750-B4D745F192D4}" type="sibTrans" cxnId="{6C7D95CB-73A3-49B0-B240-471352B35727}">
      <dgm:prSet/>
      <dgm:spPr/>
      <dgm:t>
        <a:bodyPr/>
        <a:lstStyle/>
        <a:p>
          <a:endParaRPr lang="en-US"/>
        </a:p>
      </dgm:t>
    </dgm:pt>
    <dgm:pt modelId="{B5BE1B30-74AD-41AD-A3C9-18A9643ADDC4}">
      <dgm:prSet/>
      <dgm:spPr/>
      <dgm:t>
        <a:bodyPr/>
        <a:lstStyle/>
        <a:p>
          <a:r>
            <a:rPr lang="fr-FR" dirty="0">
              <a:latin typeface="Segoe UI" panose="020B0502040204020203" pitchFamily="34" charset="0"/>
              <a:cs typeface="Segoe UI" panose="020B0502040204020203" pitchFamily="34" charset="0"/>
            </a:rPr>
            <a:t>La phase de généralisation a pour objectif d’équiper tous les ESSMS d'un DUI interopérable et communicant d’ici 2025.</a:t>
          </a:r>
          <a:endParaRPr lang="en-US" dirty="0">
            <a:latin typeface="Segoe UI" panose="020B0502040204020203" pitchFamily="34" charset="0"/>
            <a:cs typeface="Segoe UI" panose="020B0502040204020203" pitchFamily="34" charset="0"/>
          </a:endParaRPr>
        </a:p>
      </dgm:t>
    </dgm:pt>
    <dgm:pt modelId="{7A777C81-D6FA-44D2-8C44-5A2F203C96AD}" type="parTrans" cxnId="{30059486-4425-4B00-96EB-E99891FB00DC}">
      <dgm:prSet/>
      <dgm:spPr/>
      <dgm:t>
        <a:bodyPr/>
        <a:lstStyle/>
        <a:p>
          <a:endParaRPr lang="en-US"/>
        </a:p>
      </dgm:t>
    </dgm:pt>
    <dgm:pt modelId="{BAC84852-89D8-4317-B2A7-051FEB18B4B2}" type="sibTrans" cxnId="{30059486-4425-4B00-96EB-E99891FB00DC}">
      <dgm:prSet/>
      <dgm:spPr/>
      <dgm:t>
        <a:bodyPr/>
        <a:lstStyle/>
        <a:p>
          <a:endParaRPr lang="en-US"/>
        </a:p>
      </dgm:t>
    </dgm:pt>
    <dgm:pt modelId="{C5D288EE-1D2B-4B6B-9059-6C4B4BE68F38}">
      <dgm:prSet/>
      <dgm:spPr/>
      <dgm:t>
        <a:bodyPr/>
        <a:lstStyle/>
        <a:p>
          <a:r>
            <a:rPr lang="fr-FR">
              <a:latin typeface="Segoe UI" panose="020B0502040204020203" pitchFamily="34" charset="0"/>
              <a:cs typeface="Segoe UI" panose="020B0502040204020203" pitchFamily="34" charset="0"/>
            </a:rPr>
            <a:t>Cette phase de généralisation bénéficie des crédits Ségur du numérique en santé dédiés au secteur médico-social, soit 430 millions d'euros, dont 150 millions d’euros pour l’année 2023.</a:t>
          </a:r>
          <a:endParaRPr lang="en-US">
            <a:latin typeface="Segoe UI" panose="020B0502040204020203" pitchFamily="34" charset="0"/>
            <a:cs typeface="Segoe UI" panose="020B0502040204020203" pitchFamily="34" charset="0"/>
          </a:endParaRPr>
        </a:p>
      </dgm:t>
    </dgm:pt>
    <dgm:pt modelId="{653699FA-B730-4EE3-8511-F7D533F19FA2}" type="parTrans" cxnId="{4B65F5D4-4DC0-4672-8924-53AE234D6F76}">
      <dgm:prSet/>
      <dgm:spPr/>
      <dgm:t>
        <a:bodyPr/>
        <a:lstStyle/>
        <a:p>
          <a:endParaRPr lang="en-US"/>
        </a:p>
      </dgm:t>
    </dgm:pt>
    <dgm:pt modelId="{12BBA285-C9E6-441C-9D2A-89EEF2C66E00}" type="sibTrans" cxnId="{4B65F5D4-4DC0-4672-8924-53AE234D6F76}">
      <dgm:prSet/>
      <dgm:spPr/>
      <dgm:t>
        <a:bodyPr/>
        <a:lstStyle/>
        <a:p>
          <a:endParaRPr lang="en-US"/>
        </a:p>
      </dgm:t>
    </dgm:pt>
    <dgm:pt modelId="{37A549C3-2926-44DC-83B4-6A5F60FEB69E}" type="pres">
      <dgm:prSet presAssocID="{5EDA77FA-CCFB-4E47-AF36-5F239F88B70E}" presName="linearFlow" presStyleCnt="0">
        <dgm:presLayoutVars>
          <dgm:dir/>
          <dgm:animLvl val="lvl"/>
          <dgm:resizeHandles val="exact"/>
        </dgm:presLayoutVars>
      </dgm:prSet>
      <dgm:spPr/>
    </dgm:pt>
    <dgm:pt modelId="{AAD7A7AA-34D3-4825-AC9A-027C7F49C1D7}" type="pres">
      <dgm:prSet presAssocID="{1E1DC926-4AF0-408D-BC4E-A664C98A74C7}" presName="composite" presStyleCnt="0"/>
      <dgm:spPr/>
    </dgm:pt>
    <dgm:pt modelId="{5B480381-9A65-4B05-ACE0-421A0703DC2F}" type="pres">
      <dgm:prSet presAssocID="{1E1DC926-4AF0-408D-BC4E-A664C98A74C7}" presName="parTx" presStyleLbl="node1" presStyleIdx="0" presStyleCnt="2">
        <dgm:presLayoutVars>
          <dgm:chMax val="0"/>
          <dgm:chPref val="0"/>
          <dgm:bulletEnabled val="1"/>
        </dgm:presLayoutVars>
      </dgm:prSet>
      <dgm:spPr/>
    </dgm:pt>
    <dgm:pt modelId="{4FB9C5F2-DC36-4800-8771-8445F010B127}" type="pres">
      <dgm:prSet presAssocID="{1E1DC926-4AF0-408D-BC4E-A664C98A74C7}" presName="parSh" presStyleLbl="node1" presStyleIdx="0" presStyleCnt="2"/>
      <dgm:spPr/>
    </dgm:pt>
    <dgm:pt modelId="{439FAD5E-BCE7-4903-AE90-DC9EED5D4ECF}" type="pres">
      <dgm:prSet presAssocID="{1E1DC926-4AF0-408D-BC4E-A664C98A74C7}" presName="desTx" presStyleLbl="fgAcc1" presStyleIdx="0" presStyleCnt="2">
        <dgm:presLayoutVars>
          <dgm:bulletEnabled val="1"/>
        </dgm:presLayoutVars>
      </dgm:prSet>
      <dgm:spPr/>
    </dgm:pt>
    <dgm:pt modelId="{F985E640-CC2B-4FF9-A7D4-55A68043D5CC}" type="pres">
      <dgm:prSet presAssocID="{F91F2675-F585-4A8B-8074-3AAEADE8E600}" presName="sibTrans" presStyleLbl="sibTrans2D1" presStyleIdx="0" presStyleCnt="1" custLinFactNeighborX="29035" custLinFactNeighborY="-12467"/>
      <dgm:spPr/>
    </dgm:pt>
    <dgm:pt modelId="{3487D842-A05B-44E7-B878-215EB1C06114}" type="pres">
      <dgm:prSet presAssocID="{F91F2675-F585-4A8B-8074-3AAEADE8E600}" presName="connTx" presStyleLbl="sibTrans2D1" presStyleIdx="0" presStyleCnt="1"/>
      <dgm:spPr/>
    </dgm:pt>
    <dgm:pt modelId="{E12EB5FF-34D8-41D9-82BF-16DE6663E5E7}" type="pres">
      <dgm:prSet presAssocID="{DC8F7183-757B-4E60-BACF-E5FEF34B365E}" presName="composite" presStyleCnt="0"/>
      <dgm:spPr/>
    </dgm:pt>
    <dgm:pt modelId="{EA83F68B-1A4D-4FD9-A61E-2FCD238BEDFF}" type="pres">
      <dgm:prSet presAssocID="{DC8F7183-757B-4E60-BACF-E5FEF34B365E}" presName="parTx" presStyleLbl="node1" presStyleIdx="0" presStyleCnt="2">
        <dgm:presLayoutVars>
          <dgm:chMax val="0"/>
          <dgm:chPref val="0"/>
          <dgm:bulletEnabled val="1"/>
        </dgm:presLayoutVars>
      </dgm:prSet>
      <dgm:spPr/>
    </dgm:pt>
    <dgm:pt modelId="{8F0DA35D-34DE-401C-AF08-B2A3DE1E199E}" type="pres">
      <dgm:prSet presAssocID="{DC8F7183-757B-4E60-BACF-E5FEF34B365E}" presName="parSh" presStyleLbl="node1" presStyleIdx="1" presStyleCnt="2"/>
      <dgm:spPr/>
    </dgm:pt>
    <dgm:pt modelId="{F9B3CD61-8A1A-401B-B294-185E07F848FB}" type="pres">
      <dgm:prSet presAssocID="{DC8F7183-757B-4E60-BACF-E5FEF34B365E}" presName="desTx" presStyleLbl="fgAcc1" presStyleIdx="1" presStyleCnt="2">
        <dgm:presLayoutVars>
          <dgm:bulletEnabled val="1"/>
        </dgm:presLayoutVars>
      </dgm:prSet>
      <dgm:spPr/>
    </dgm:pt>
  </dgm:ptLst>
  <dgm:cxnLst>
    <dgm:cxn modelId="{704E591A-03DF-498A-891C-FE72A38B9CA2}" type="presOf" srcId="{21F4A86F-8A9D-44AA-A784-15F5F8BB2FC0}" destId="{439FAD5E-BCE7-4903-AE90-DC9EED5D4ECF}" srcOrd="0" destOrd="0" presId="urn:microsoft.com/office/officeart/2005/8/layout/process3"/>
    <dgm:cxn modelId="{02B34C61-2587-43D5-9685-EB159D8BEB2A}" srcId="{1E1DC926-4AF0-408D-BC4E-A664C98A74C7}" destId="{21F4A86F-8A9D-44AA-A784-15F5F8BB2FC0}" srcOrd="0" destOrd="0" parTransId="{77E0906B-AA7C-422C-914B-284A3B73F557}" sibTransId="{57424EBB-AC07-4114-B101-CCA2C6AE6B14}"/>
    <dgm:cxn modelId="{4C890A64-29BD-4896-B2E9-747DB4467154}" srcId="{5EDA77FA-CCFB-4E47-AF36-5F239F88B70E}" destId="{DC8F7183-757B-4E60-BACF-E5FEF34B365E}" srcOrd="1" destOrd="0" parTransId="{4313F136-BCA9-48D4-8014-0A47F1FFEA10}" sibTransId="{26022082-A104-4405-A588-57C797EB2CE5}"/>
    <dgm:cxn modelId="{CFD49569-60AC-4C80-9525-83D4DBB50290}" type="presOf" srcId="{F91F2675-F585-4A8B-8074-3AAEADE8E600}" destId="{3487D842-A05B-44E7-B878-215EB1C06114}" srcOrd="1" destOrd="0" presId="urn:microsoft.com/office/officeart/2005/8/layout/process3"/>
    <dgm:cxn modelId="{44F3D975-3DD2-47DB-BDE8-042E465A29B2}" type="presOf" srcId="{5EDA77FA-CCFB-4E47-AF36-5F239F88B70E}" destId="{37A549C3-2926-44DC-83B4-6A5F60FEB69E}" srcOrd="0" destOrd="0" presId="urn:microsoft.com/office/officeart/2005/8/layout/process3"/>
    <dgm:cxn modelId="{81CBCF56-F636-423D-A243-14CE5A5B8BF1}" srcId="{5EDA77FA-CCFB-4E47-AF36-5F239F88B70E}" destId="{1E1DC926-4AF0-408D-BC4E-A664C98A74C7}" srcOrd="0" destOrd="0" parTransId="{5175E409-CDAB-4A86-B5CF-59559351BBB3}" sibTransId="{F91F2675-F585-4A8B-8074-3AAEADE8E600}"/>
    <dgm:cxn modelId="{3E2E8485-1CCC-46B5-BDE0-D41663E1BB5A}" srcId="{1E1DC926-4AF0-408D-BC4E-A664C98A74C7}" destId="{935D02D7-1D40-4A07-AC95-D1E350575F53}" srcOrd="1" destOrd="0" parTransId="{5823E47B-65D8-4C01-9F49-59B3F90C55ED}" sibTransId="{E9099ED1-6620-4196-96EB-53F66AB335AC}"/>
    <dgm:cxn modelId="{30059486-4425-4B00-96EB-E99891FB00DC}" srcId="{DC8F7183-757B-4E60-BACF-E5FEF34B365E}" destId="{B5BE1B30-74AD-41AD-A3C9-18A9643ADDC4}" srcOrd="0" destOrd="0" parTransId="{7A777C81-D6FA-44D2-8C44-5A2F203C96AD}" sibTransId="{BAC84852-89D8-4317-B2A7-051FEB18B4B2}"/>
    <dgm:cxn modelId="{3E7726A1-66DE-4083-B347-D84EB8DC22FC}" type="presOf" srcId="{DC8F7183-757B-4E60-BACF-E5FEF34B365E}" destId="{8F0DA35D-34DE-401C-AF08-B2A3DE1E199E}" srcOrd="1" destOrd="0" presId="urn:microsoft.com/office/officeart/2005/8/layout/process3"/>
    <dgm:cxn modelId="{E0E0F1A7-1F7E-43D1-86CF-7D1AE4E27223}" type="presOf" srcId="{935D02D7-1D40-4A07-AC95-D1E350575F53}" destId="{439FAD5E-BCE7-4903-AE90-DC9EED5D4ECF}" srcOrd="0" destOrd="1" presId="urn:microsoft.com/office/officeart/2005/8/layout/process3"/>
    <dgm:cxn modelId="{9519C2B7-C3A7-49E4-B861-50FB53D72575}" type="presOf" srcId="{1E1DC926-4AF0-408D-BC4E-A664C98A74C7}" destId="{4FB9C5F2-DC36-4800-8771-8445F010B127}" srcOrd="1" destOrd="0" presId="urn:microsoft.com/office/officeart/2005/8/layout/process3"/>
    <dgm:cxn modelId="{6C7D95CB-73A3-49B0-B240-471352B35727}" srcId="{1E1DC926-4AF0-408D-BC4E-A664C98A74C7}" destId="{F100875B-D6E5-4138-95EC-2A25F46B737D}" srcOrd="2" destOrd="0" parTransId="{FF92762B-4E1E-420A-A5CD-1F0FE34BC1C7}" sibTransId="{1D7AD0CA-F26E-474B-B750-B4D745F192D4}"/>
    <dgm:cxn modelId="{4150EACB-1A65-4E0B-8B32-34F67EB0B8A3}" type="presOf" srcId="{C5D288EE-1D2B-4B6B-9059-6C4B4BE68F38}" destId="{F9B3CD61-8A1A-401B-B294-185E07F848FB}" srcOrd="0" destOrd="1" presId="urn:microsoft.com/office/officeart/2005/8/layout/process3"/>
    <dgm:cxn modelId="{CF9905D4-1477-4141-BEC4-236F7A8F97F7}" type="presOf" srcId="{F100875B-D6E5-4138-95EC-2A25F46B737D}" destId="{439FAD5E-BCE7-4903-AE90-DC9EED5D4ECF}" srcOrd="0" destOrd="2" presId="urn:microsoft.com/office/officeart/2005/8/layout/process3"/>
    <dgm:cxn modelId="{4B65F5D4-4DC0-4672-8924-53AE234D6F76}" srcId="{DC8F7183-757B-4E60-BACF-E5FEF34B365E}" destId="{C5D288EE-1D2B-4B6B-9059-6C4B4BE68F38}" srcOrd="1" destOrd="0" parTransId="{653699FA-B730-4EE3-8511-F7D533F19FA2}" sibTransId="{12BBA285-C9E6-441C-9D2A-89EEF2C66E00}"/>
    <dgm:cxn modelId="{420277DA-6B2D-4367-AC16-A4215CCE43A7}" type="presOf" srcId="{F91F2675-F585-4A8B-8074-3AAEADE8E600}" destId="{F985E640-CC2B-4FF9-A7D4-55A68043D5CC}" srcOrd="0" destOrd="0" presId="urn:microsoft.com/office/officeart/2005/8/layout/process3"/>
    <dgm:cxn modelId="{26EB6FDE-D3F9-4DC2-8566-45DE83F0090B}" type="presOf" srcId="{B5BE1B30-74AD-41AD-A3C9-18A9643ADDC4}" destId="{F9B3CD61-8A1A-401B-B294-185E07F848FB}" srcOrd="0" destOrd="0" presId="urn:microsoft.com/office/officeart/2005/8/layout/process3"/>
    <dgm:cxn modelId="{92288DF0-5593-4EC0-8337-854BE91D881A}" type="presOf" srcId="{1E1DC926-4AF0-408D-BC4E-A664C98A74C7}" destId="{5B480381-9A65-4B05-ACE0-421A0703DC2F}" srcOrd="0" destOrd="0" presId="urn:microsoft.com/office/officeart/2005/8/layout/process3"/>
    <dgm:cxn modelId="{6AA934FB-C290-4B15-8A96-D32B360338CD}" type="presOf" srcId="{DC8F7183-757B-4E60-BACF-E5FEF34B365E}" destId="{EA83F68B-1A4D-4FD9-A61E-2FCD238BEDFF}" srcOrd="0" destOrd="0" presId="urn:microsoft.com/office/officeart/2005/8/layout/process3"/>
    <dgm:cxn modelId="{82E722A5-2F23-4604-B51C-501656C495C1}" type="presParOf" srcId="{37A549C3-2926-44DC-83B4-6A5F60FEB69E}" destId="{AAD7A7AA-34D3-4825-AC9A-027C7F49C1D7}" srcOrd="0" destOrd="0" presId="urn:microsoft.com/office/officeart/2005/8/layout/process3"/>
    <dgm:cxn modelId="{43E1FC1D-90B9-4C63-8F92-49AF47BF2B39}" type="presParOf" srcId="{AAD7A7AA-34D3-4825-AC9A-027C7F49C1D7}" destId="{5B480381-9A65-4B05-ACE0-421A0703DC2F}" srcOrd="0" destOrd="0" presId="urn:microsoft.com/office/officeart/2005/8/layout/process3"/>
    <dgm:cxn modelId="{7FF591E5-6F35-4639-AB08-F9B8B0E3EBD8}" type="presParOf" srcId="{AAD7A7AA-34D3-4825-AC9A-027C7F49C1D7}" destId="{4FB9C5F2-DC36-4800-8771-8445F010B127}" srcOrd="1" destOrd="0" presId="urn:microsoft.com/office/officeart/2005/8/layout/process3"/>
    <dgm:cxn modelId="{9DA32013-4954-4F4A-928D-DECA68EFF6D2}" type="presParOf" srcId="{AAD7A7AA-34D3-4825-AC9A-027C7F49C1D7}" destId="{439FAD5E-BCE7-4903-AE90-DC9EED5D4ECF}" srcOrd="2" destOrd="0" presId="urn:microsoft.com/office/officeart/2005/8/layout/process3"/>
    <dgm:cxn modelId="{0A9C675D-4CD3-453F-A0D9-467F3A8B8510}" type="presParOf" srcId="{37A549C3-2926-44DC-83B4-6A5F60FEB69E}" destId="{F985E640-CC2B-4FF9-A7D4-55A68043D5CC}" srcOrd="1" destOrd="0" presId="urn:microsoft.com/office/officeart/2005/8/layout/process3"/>
    <dgm:cxn modelId="{B8B0F361-8951-4EFB-8022-F09743022E55}" type="presParOf" srcId="{F985E640-CC2B-4FF9-A7D4-55A68043D5CC}" destId="{3487D842-A05B-44E7-B878-215EB1C06114}" srcOrd="0" destOrd="0" presId="urn:microsoft.com/office/officeart/2005/8/layout/process3"/>
    <dgm:cxn modelId="{B15558AB-1C6C-420E-900A-EB9AD0E7E9B2}" type="presParOf" srcId="{37A549C3-2926-44DC-83B4-6A5F60FEB69E}" destId="{E12EB5FF-34D8-41D9-82BF-16DE6663E5E7}" srcOrd="2" destOrd="0" presId="urn:microsoft.com/office/officeart/2005/8/layout/process3"/>
    <dgm:cxn modelId="{66594D4E-E49F-4DF8-B589-FE02AE1265B0}" type="presParOf" srcId="{E12EB5FF-34D8-41D9-82BF-16DE6663E5E7}" destId="{EA83F68B-1A4D-4FD9-A61E-2FCD238BEDFF}" srcOrd="0" destOrd="0" presId="urn:microsoft.com/office/officeart/2005/8/layout/process3"/>
    <dgm:cxn modelId="{322F1A5E-4C50-4184-85BF-330B485CF28D}" type="presParOf" srcId="{E12EB5FF-34D8-41D9-82BF-16DE6663E5E7}" destId="{8F0DA35D-34DE-401C-AF08-B2A3DE1E199E}" srcOrd="1" destOrd="0" presId="urn:microsoft.com/office/officeart/2005/8/layout/process3"/>
    <dgm:cxn modelId="{48CBA727-2785-47CE-9F5E-A191086414C3}" type="presParOf" srcId="{E12EB5FF-34D8-41D9-82BF-16DE6663E5E7}" destId="{F9B3CD61-8A1A-401B-B294-185E07F848F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A77FA-CCFB-4E47-AF36-5F239F88B70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E1DC926-4AF0-408D-BC4E-A664C98A74C7}">
      <dgm:prSet phldrT="[Texte]" custT="1"/>
      <dgm:spPr/>
      <dgm:t>
        <a:bodyPr/>
        <a:lstStyle/>
        <a:p>
          <a:r>
            <a:rPr lang="fr-FR" sz="1400" b="1" dirty="0">
              <a:solidFill>
                <a:schemeClr val="bg1"/>
              </a:solidFill>
              <a:latin typeface="Segoe UI" panose="020B0502040204020203" pitchFamily="34" charset="0"/>
              <a:cs typeface="Segoe UI" panose="020B0502040204020203" pitchFamily="34" charset="0"/>
            </a:rPr>
            <a:t>Pour les ESSMS qui n’ont pas encore de DUI </a:t>
          </a:r>
          <a:r>
            <a:rPr lang="fr-FR" sz="1400" dirty="0">
              <a:solidFill>
                <a:schemeClr val="bg1"/>
              </a:solidFill>
              <a:latin typeface="Segoe UI" panose="020B0502040204020203" pitchFamily="34" charset="0"/>
              <a:cs typeface="Segoe UI" panose="020B0502040204020203" pitchFamily="34" charset="0"/>
            </a:rPr>
            <a:t>ou qui veulent en changer</a:t>
          </a:r>
          <a:endParaRPr lang="fr-FR" sz="1400" u="sng" noProof="0" dirty="0">
            <a:solidFill>
              <a:schemeClr val="bg1"/>
            </a:solidFill>
            <a:latin typeface="Segoe UI" panose="020B0502040204020203" pitchFamily="34" charset="0"/>
            <a:cs typeface="Segoe UI" panose="020B0502040204020203" pitchFamily="34" charset="0"/>
          </a:endParaRPr>
        </a:p>
      </dgm:t>
    </dgm:pt>
    <dgm:pt modelId="{5175E409-CDAB-4A86-B5CF-59559351BBB3}" type="parTrans" cxnId="{81CBCF56-F636-423D-A243-14CE5A5B8BF1}">
      <dgm:prSet/>
      <dgm:spPr/>
      <dgm:t>
        <a:bodyPr/>
        <a:lstStyle/>
        <a:p>
          <a:endParaRPr lang="en-US"/>
        </a:p>
      </dgm:t>
    </dgm:pt>
    <dgm:pt modelId="{F91F2675-F585-4A8B-8074-3AAEADE8E600}" type="sibTrans" cxnId="{81CBCF56-F636-423D-A243-14CE5A5B8BF1}">
      <dgm:prSet/>
      <dgm:spPr/>
      <dgm:t>
        <a:bodyPr/>
        <a:lstStyle/>
        <a:p>
          <a:endParaRPr lang="en-US"/>
        </a:p>
      </dgm:t>
    </dgm:pt>
    <dgm:pt modelId="{DC8F7183-757B-4E60-BACF-E5FEF34B365E}">
      <dgm:prSet phldrT="[Texte]" custT="1"/>
      <dgm:spPr/>
      <dgm:t>
        <a:bodyPr/>
        <a:lstStyle/>
        <a:p>
          <a:r>
            <a:rPr lang="fr-FR" sz="1400" b="1" dirty="0">
              <a:solidFill>
                <a:schemeClr val="bg1"/>
              </a:solidFill>
              <a:latin typeface="Segoe UI" panose="020B0502040204020203" pitchFamily="34" charset="0"/>
              <a:cs typeface="Segoe UI" panose="020B0502040204020203" pitchFamily="34" charset="0"/>
            </a:rPr>
            <a:t>Pour les ESSMS qui ont déjà un DUI </a:t>
          </a:r>
          <a:r>
            <a:rPr lang="fr-FR" sz="1400" dirty="0">
              <a:solidFill>
                <a:schemeClr val="bg1"/>
              </a:solidFill>
              <a:latin typeface="Segoe UI" panose="020B0502040204020203" pitchFamily="34" charset="0"/>
              <a:cs typeface="Segoe UI" panose="020B0502040204020203" pitchFamily="34" charset="0"/>
            </a:rPr>
            <a:t>et qui souhaitent </a:t>
          </a:r>
          <a:r>
            <a:rPr lang="fr-FR" sz="1400" b="1" u="sng" dirty="0">
              <a:solidFill>
                <a:schemeClr val="bg1"/>
              </a:solidFill>
              <a:latin typeface="Segoe UI" panose="020B0502040204020203" pitchFamily="34" charset="0"/>
              <a:cs typeface="Segoe UI" panose="020B0502040204020203" pitchFamily="34" charset="0"/>
            </a:rPr>
            <a:t>le faire évoluer</a:t>
          </a:r>
          <a:endParaRPr lang="fr-FR" sz="1400" u="sng" noProof="0" dirty="0">
            <a:solidFill>
              <a:schemeClr val="bg1"/>
            </a:solidFill>
            <a:latin typeface="Segoe UI" panose="020B0502040204020203" pitchFamily="34" charset="0"/>
            <a:cs typeface="Segoe UI" panose="020B0502040204020203" pitchFamily="34" charset="0"/>
          </a:endParaRPr>
        </a:p>
      </dgm:t>
    </dgm:pt>
    <dgm:pt modelId="{4313F136-BCA9-48D4-8014-0A47F1FFEA10}" type="parTrans" cxnId="{4C890A64-29BD-4896-B2E9-747DB4467154}">
      <dgm:prSet/>
      <dgm:spPr/>
      <dgm:t>
        <a:bodyPr/>
        <a:lstStyle/>
        <a:p>
          <a:endParaRPr lang="en-US"/>
        </a:p>
      </dgm:t>
    </dgm:pt>
    <dgm:pt modelId="{26022082-A104-4405-A588-57C797EB2CE5}" type="sibTrans" cxnId="{4C890A64-29BD-4896-B2E9-747DB4467154}">
      <dgm:prSet/>
      <dgm:spPr/>
      <dgm:t>
        <a:bodyPr/>
        <a:lstStyle/>
        <a:p>
          <a:endParaRPr lang="en-US"/>
        </a:p>
      </dgm:t>
    </dgm:pt>
    <dgm:pt modelId="{21F4A86F-8A9D-44AA-A784-15F5F8BB2FC0}">
      <dgm:prSet custT="1"/>
      <dgm:spPr/>
      <dgm:t>
        <a:bodyPr/>
        <a:lstStyle/>
        <a:p>
          <a:pPr algn="ctr">
            <a:buFontTx/>
            <a:buNone/>
          </a:pPr>
          <a:r>
            <a:rPr lang="fr-FR" sz="1400" dirty="0">
              <a:solidFill>
                <a:schemeClr val="tx1"/>
              </a:solidFill>
              <a:latin typeface="Segoe UI" panose="020B0502040204020203" pitchFamily="34" charset="0"/>
              <a:cs typeface="Segoe UI" panose="020B0502040204020203" pitchFamily="34" charset="0"/>
            </a:rPr>
            <a:t>S’équiper d’un DUI compatible avec </a:t>
          </a:r>
          <a:r>
            <a:rPr lang="fr-FR" sz="1400" i="1" dirty="0">
              <a:solidFill>
                <a:schemeClr val="tx1"/>
              </a:solidFill>
              <a:latin typeface="Segoe UI" panose="020B0502040204020203" pitchFamily="34" charset="0"/>
              <a:cs typeface="Segoe UI" panose="020B0502040204020203" pitchFamily="34" charset="0"/>
            </a:rPr>
            <a:t>Mon espace santé</a:t>
          </a:r>
          <a:endParaRPr lang="en-US" sz="1400" dirty="0">
            <a:latin typeface="Segoe UI" panose="020B0502040204020203" pitchFamily="34" charset="0"/>
            <a:cs typeface="Segoe UI" panose="020B0502040204020203" pitchFamily="34" charset="0"/>
          </a:endParaRPr>
        </a:p>
      </dgm:t>
    </dgm:pt>
    <dgm:pt modelId="{77E0906B-AA7C-422C-914B-284A3B73F557}" type="parTrans" cxnId="{02B34C61-2587-43D5-9685-EB159D8BEB2A}">
      <dgm:prSet/>
      <dgm:spPr/>
      <dgm:t>
        <a:bodyPr/>
        <a:lstStyle/>
        <a:p>
          <a:endParaRPr lang="en-US"/>
        </a:p>
      </dgm:t>
    </dgm:pt>
    <dgm:pt modelId="{57424EBB-AC07-4114-B101-CCA2C6AE6B14}" type="sibTrans" cxnId="{02B34C61-2587-43D5-9685-EB159D8BEB2A}">
      <dgm:prSet/>
      <dgm:spPr/>
      <dgm:t>
        <a:bodyPr/>
        <a:lstStyle/>
        <a:p>
          <a:endParaRPr lang="en-US"/>
        </a:p>
      </dgm:t>
    </dgm:pt>
    <dgm:pt modelId="{B5BE1B30-74AD-41AD-A3C9-18A9643ADDC4}">
      <dgm:prSet custT="1"/>
      <dgm:spPr/>
      <dgm:t>
        <a:bodyPr/>
        <a:lstStyle/>
        <a:p>
          <a:pPr algn="ctr">
            <a:buNone/>
          </a:pPr>
          <a:r>
            <a:rPr lang="fr-FR" sz="1400">
              <a:solidFill>
                <a:schemeClr val="tx1"/>
              </a:solidFill>
              <a:latin typeface="Segoe UI" panose="020B0502040204020203" pitchFamily="34" charset="0"/>
              <a:cs typeface="Segoe UI" panose="020B0502040204020203" pitchFamily="34" charset="0"/>
            </a:rPr>
            <a:t>Mettre à jour son DUI avec une version compatible avec </a:t>
          </a:r>
          <a:r>
            <a:rPr lang="fr-FR" sz="1400" i="1">
              <a:solidFill>
                <a:schemeClr val="tx1"/>
              </a:solidFill>
              <a:latin typeface="Segoe UI" panose="020B0502040204020203" pitchFamily="34" charset="0"/>
              <a:cs typeface="Segoe UI" panose="020B0502040204020203" pitchFamily="34" charset="0"/>
            </a:rPr>
            <a:t>Mon espace santé</a:t>
          </a:r>
          <a:endParaRPr lang="en-US" sz="1400">
            <a:latin typeface="Segoe UI" panose="020B0502040204020203" pitchFamily="34" charset="0"/>
            <a:cs typeface="Segoe UI" panose="020B0502040204020203" pitchFamily="34" charset="0"/>
          </a:endParaRPr>
        </a:p>
      </dgm:t>
    </dgm:pt>
    <dgm:pt modelId="{7A777C81-D6FA-44D2-8C44-5A2F203C96AD}" type="parTrans" cxnId="{30059486-4425-4B00-96EB-E99891FB00DC}">
      <dgm:prSet/>
      <dgm:spPr/>
      <dgm:t>
        <a:bodyPr/>
        <a:lstStyle/>
        <a:p>
          <a:endParaRPr lang="en-US"/>
        </a:p>
      </dgm:t>
    </dgm:pt>
    <dgm:pt modelId="{BAC84852-89D8-4317-B2A7-051FEB18B4B2}" type="sibTrans" cxnId="{30059486-4425-4B00-96EB-E99891FB00DC}">
      <dgm:prSet/>
      <dgm:spPr/>
      <dgm:t>
        <a:bodyPr/>
        <a:lstStyle/>
        <a:p>
          <a:endParaRPr lang="en-US"/>
        </a:p>
      </dgm:t>
    </dgm:pt>
    <dgm:pt modelId="{1AD5F276-519B-40E9-962D-66C8950B0625}">
      <dgm:prSet custT="1"/>
      <dgm:spPr/>
      <dgm:t>
        <a:bodyPr/>
        <a:lstStyle/>
        <a:p>
          <a:pPr algn="ctr">
            <a:buNone/>
          </a:pPr>
          <a:r>
            <a:rPr lang="fr-FR" sz="1400" b="1" i="1">
              <a:solidFill>
                <a:srgbClr val="FF0000"/>
              </a:solidFill>
              <a:latin typeface="Segoe UI" panose="020B0502040204020203" pitchFamily="34" charset="0"/>
              <a:cs typeface="Segoe UI" panose="020B0502040204020203" pitchFamily="34" charset="0"/>
            </a:rPr>
            <a:t>Financement intégral par l’Etat</a:t>
          </a:r>
          <a:r>
            <a:rPr lang="fr-FR" sz="1400" i="1">
              <a:solidFill>
                <a:srgbClr val="FF0000"/>
              </a:solidFill>
              <a:latin typeface="Segoe UI" panose="020B0502040204020203" pitchFamily="34" charset="0"/>
              <a:cs typeface="Segoe UI" panose="020B0502040204020203" pitchFamily="34" charset="0"/>
            </a:rPr>
            <a:t>*</a:t>
          </a:r>
        </a:p>
      </dgm:t>
    </dgm:pt>
    <dgm:pt modelId="{5E54D3E2-4F7C-4DAD-93DF-039A9DB61415}" type="parTrans" cxnId="{F178DFA1-CF25-486F-A4FB-C332508F89D4}">
      <dgm:prSet/>
      <dgm:spPr/>
      <dgm:t>
        <a:bodyPr/>
        <a:lstStyle/>
        <a:p>
          <a:endParaRPr lang="fr-FR"/>
        </a:p>
      </dgm:t>
    </dgm:pt>
    <dgm:pt modelId="{00391D4D-7611-48AD-8020-73DD7C35F19A}" type="sibTrans" cxnId="{F178DFA1-CF25-486F-A4FB-C332508F89D4}">
      <dgm:prSet/>
      <dgm:spPr/>
      <dgm:t>
        <a:bodyPr/>
        <a:lstStyle/>
        <a:p>
          <a:endParaRPr lang="fr-FR"/>
        </a:p>
      </dgm:t>
    </dgm:pt>
    <dgm:pt modelId="{37A549C3-2926-44DC-83B4-6A5F60FEB69E}" type="pres">
      <dgm:prSet presAssocID="{5EDA77FA-CCFB-4E47-AF36-5F239F88B70E}" presName="linearFlow" presStyleCnt="0">
        <dgm:presLayoutVars>
          <dgm:dir/>
          <dgm:animLvl val="lvl"/>
          <dgm:resizeHandles val="exact"/>
        </dgm:presLayoutVars>
      </dgm:prSet>
      <dgm:spPr/>
    </dgm:pt>
    <dgm:pt modelId="{AAD7A7AA-34D3-4825-AC9A-027C7F49C1D7}" type="pres">
      <dgm:prSet presAssocID="{1E1DC926-4AF0-408D-BC4E-A664C98A74C7}" presName="composite" presStyleCnt="0"/>
      <dgm:spPr/>
    </dgm:pt>
    <dgm:pt modelId="{5B480381-9A65-4B05-ACE0-421A0703DC2F}" type="pres">
      <dgm:prSet presAssocID="{1E1DC926-4AF0-408D-BC4E-A664C98A74C7}" presName="parTx" presStyleLbl="node1" presStyleIdx="0" presStyleCnt="2">
        <dgm:presLayoutVars>
          <dgm:chMax val="0"/>
          <dgm:chPref val="0"/>
          <dgm:bulletEnabled val="1"/>
        </dgm:presLayoutVars>
      </dgm:prSet>
      <dgm:spPr/>
    </dgm:pt>
    <dgm:pt modelId="{4FB9C5F2-DC36-4800-8771-8445F010B127}" type="pres">
      <dgm:prSet presAssocID="{1E1DC926-4AF0-408D-BC4E-A664C98A74C7}" presName="parSh" presStyleLbl="node1" presStyleIdx="0" presStyleCnt="2"/>
      <dgm:spPr/>
    </dgm:pt>
    <dgm:pt modelId="{439FAD5E-BCE7-4903-AE90-DC9EED5D4ECF}" type="pres">
      <dgm:prSet presAssocID="{1E1DC926-4AF0-408D-BC4E-A664C98A74C7}" presName="desTx" presStyleLbl="fgAcc1" presStyleIdx="0" presStyleCnt="2" custScaleY="101446" custLinFactNeighborX="-319" custLinFactNeighborY="2660">
        <dgm:presLayoutVars>
          <dgm:bulletEnabled val="1"/>
        </dgm:presLayoutVars>
      </dgm:prSet>
      <dgm:spPr/>
    </dgm:pt>
    <dgm:pt modelId="{F985E640-CC2B-4FF9-A7D4-55A68043D5CC}" type="pres">
      <dgm:prSet presAssocID="{F91F2675-F585-4A8B-8074-3AAEADE8E600}" presName="sibTrans" presStyleLbl="sibTrans2D1" presStyleIdx="0" presStyleCnt="1" custLinFactNeighborX="14679" custLinFactNeighborY="-3522"/>
      <dgm:spPr/>
    </dgm:pt>
    <dgm:pt modelId="{3487D842-A05B-44E7-B878-215EB1C06114}" type="pres">
      <dgm:prSet presAssocID="{F91F2675-F585-4A8B-8074-3AAEADE8E600}" presName="connTx" presStyleLbl="sibTrans2D1" presStyleIdx="0" presStyleCnt="1"/>
      <dgm:spPr/>
    </dgm:pt>
    <dgm:pt modelId="{E12EB5FF-34D8-41D9-82BF-16DE6663E5E7}" type="pres">
      <dgm:prSet presAssocID="{DC8F7183-757B-4E60-BACF-E5FEF34B365E}" presName="composite" presStyleCnt="0"/>
      <dgm:spPr/>
    </dgm:pt>
    <dgm:pt modelId="{EA83F68B-1A4D-4FD9-A61E-2FCD238BEDFF}" type="pres">
      <dgm:prSet presAssocID="{DC8F7183-757B-4E60-BACF-E5FEF34B365E}" presName="parTx" presStyleLbl="node1" presStyleIdx="0" presStyleCnt="2">
        <dgm:presLayoutVars>
          <dgm:chMax val="0"/>
          <dgm:chPref val="0"/>
          <dgm:bulletEnabled val="1"/>
        </dgm:presLayoutVars>
      </dgm:prSet>
      <dgm:spPr/>
    </dgm:pt>
    <dgm:pt modelId="{8F0DA35D-34DE-401C-AF08-B2A3DE1E199E}" type="pres">
      <dgm:prSet presAssocID="{DC8F7183-757B-4E60-BACF-E5FEF34B365E}" presName="parSh" presStyleLbl="node1" presStyleIdx="1" presStyleCnt="2"/>
      <dgm:spPr/>
    </dgm:pt>
    <dgm:pt modelId="{F9B3CD61-8A1A-401B-B294-185E07F848FB}" type="pres">
      <dgm:prSet presAssocID="{DC8F7183-757B-4E60-BACF-E5FEF34B365E}" presName="desTx" presStyleLbl="fgAcc1" presStyleIdx="1" presStyleCnt="2">
        <dgm:presLayoutVars>
          <dgm:bulletEnabled val="1"/>
        </dgm:presLayoutVars>
      </dgm:prSet>
      <dgm:spPr/>
    </dgm:pt>
  </dgm:ptLst>
  <dgm:cxnLst>
    <dgm:cxn modelId="{704E591A-03DF-498A-891C-FE72A38B9CA2}" type="presOf" srcId="{21F4A86F-8A9D-44AA-A784-15F5F8BB2FC0}" destId="{439FAD5E-BCE7-4903-AE90-DC9EED5D4ECF}" srcOrd="0" destOrd="0" presId="urn:microsoft.com/office/officeart/2005/8/layout/process3"/>
    <dgm:cxn modelId="{02B34C61-2587-43D5-9685-EB159D8BEB2A}" srcId="{1E1DC926-4AF0-408D-BC4E-A664C98A74C7}" destId="{21F4A86F-8A9D-44AA-A784-15F5F8BB2FC0}" srcOrd="0" destOrd="0" parTransId="{77E0906B-AA7C-422C-914B-284A3B73F557}" sibTransId="{57424EBB-AC07-4114-B101-CCA2C6AE6B14}"/>
    <dgm:cxn modelId="{4C890A64-29BD-4896-B2E9-747DB4467154}" srcId="{5EDA77FA-CCFB-4E47-AF36-5F239F88B70E}" destId="{DC8F7183-757B-4E60-BACF-E5FEF34B365E}" srcOrd="1" destOrd="0" parTransId="{4313F136-BCA9-48D4-8014-0A47F1FFEA10}" sibTransId="{26022082-A104-4405-A588-57C797EB2CE5}"/>
    <dgm:cxn modelId="{CFD49569-60AC-4C80-9525-83D4DBB50290}" type="presOf" srcId="{F91F2675-F585-4A8B-8074-3AAEADE8E600}" destId="{3487D842-A05B-44E7-B878-215EB1C06114}" srcOrd="1" destOrd="0" presId="urn:microsoft.com/office/officeart/2005/8/layout/process3"/>
    <dgm:cxn modelId="{7275B575-3C53-4C5D-A720-2A878D85DD3B}" type="presOf" srcId="{1AD5F276-519B-40E9-962D-66C8950B0625}" destId="{F9B3CD61-8A1A-401B-B294-185E07F848FB}" srcOrd="0" destOrd="1" presId="urn:microsoft.com/office/officeart/2005/8/layout/process3"/>
    <dgm:cxn modelId="{44F3D975-3DD2-47DB-BDE8-042E465A29B2}" type="presOf" srcId="{5EDA77FA-CCFB-4E47-AF36-5F239F88B70E}" destId="{37A549C3-2926-44DC-83B4-6A5F60FEB69E}" srcOrd="0" destOrd="0" presId="urn:microsoft.com/office/officeart/2005/8/layout/process3"/>
    <dgm:cxn modelId="{81CBCF56-F636-423D-A243-14CE5A5B8BF1}" srcId="{5EDA77FA-CCFB-4E47-AF36-5F239F88B70E}" destId="{1E1DC926-4AF0-408D-BC4E-A664C98A74C7}" srcOrd="0" destOrd="0" parTransId="{5175E409-CDAB-4A86-B5CF-59559351BBB3}" sibTransId="{F91F2675-F585-4A8B-8074-3AAEADE8E600}"/>
    <dgm:cxn modelId="{30059486-4425-4B00-96EB-E99891FB00DC}" srcId="{DC8F7183-757B-4E60-BACF-E5FEF34B365E}" destId="{B5BE1B30-74AD-41AD-A3C9-18A9643ADDC4}" srcOrd="0" destOrd="0" parTransId="{7A777C81-D6FA-44D2-8C44-5A2F203C96AD}" sibTransId="{BAC84852-89D8-4317-B2A7-051FEB18B4B2}"/>
    <dgm:cxn modelId="{3E7726A1-66DE-4083-B347-D84EB8DC22FC}" type="presOf" srcId="{DC8F7183-757B-4E60-BACF-E5FEF34B365E}" destId="{8F0DA35D-34DE-401C-AF08-B2A3DE1E199E}" srcOrd="1" destOrd="0" presId="urn:microsoft.com/office/officeart/2005/8/layout/process3"/>
    <dgm:cxn modelId="{F178DFA1-CF25-486F-A4FB-C332508F89D4}" srcId="{DC8F7183-757B-4E60-BACF-E5FEF34B365E}" destId="{1AD5F276-519B-40E9-962D-66C8950B0625}" srcOrd="1" destOrd="0" parTransId="{5E54D3E2-4F7C-4DAD-93DF-039A9DB61415}" sibTransId="{00391D4D-7611-48AD-8020-73DD7C35F19A}"/>
    <dgm:cxn modelId="{9519C2B7-C3A7-49E4-B861-50FB53D72575}" type="presOf" srcId="{1E1DC926-4AF0-408D-BC4E-A664C98A74C7}" destId="{4FB9C5F2-DC36-4800-8771-8445F010B127}" srcOrd="1" destOrd="0" presId="urn:microsoft.com/office/officeart/2005/8/layout/process3"/>
    <dgm:cxn modelId="{420277DA-6B2D-4367-AC16-A4215CCE43A7}" type="presOf" srcId="{F91F2675-F585-4A8B-8074-3AAEADE8E600}" destId="{F985E640-CC2B-4FF9-A7D4-55A68043D5CC}" srcOrd="0" destOrd="0" presId="urn:microsoft.com/office/officeart/2005/8/layout/process3"/>
    <dgm:cxn modelId="{26EB6FDE-D3F9-4DC2-8566-45DE83F0090B}" type="presOf" srcId="{B5BE1B30-74AD-41AD-A3C9-18A9643ADDC4}" destId="{F9B3CD61-8A1A-401B-B294-185E07F848FB}" srcOrd="0" destOrd="0" presId="urn:microsoft.com/office/officeart/2005/8/layout/process3"/>
    <dgm:cxn modelId="{92288DF0-5593-4EC0-8337-854BE91D881A}" type="presOf" srcId="{1E1DC926-4AF0-408D-BC4E-A664C98A74C7}" destId="{5B480381-9A65-4B05-ACE0-421A0703DC2F}" srcOrd="0" destOrd="0" presId="urn:microsoft.com/office/officeart/2005/8/layout/process3"/>
    <dgm:cxn modelId="{6AA934FB-C290-4B15-8A96-D32B360338CD}" type="presOf" srcId="{DC8F7183-757B-4E60-BACF-E5FEF34B365E}" destId="{EA83F68B-1A4D-4FD9-A61E-2FCD238BEDFF}" srcOrd="0" destOrd="0" presId="urn:microsoft.com/office/officeart/2005/8/layout/process3"/>
    <dgm:cxn modelId="{82E722A5-2F23-4604-B51C-501656C495C1}" type="presParOf" srcId="{37A549C3-2926-44DC-83B4-6A5F60FEB69E}" destId="{AAD7A7AA-34D3-4825-AC9A-027C7F49C1D7}" srcOrd="0" destOrd="0" presId="urn:microsoft.com/office/officeart/2005/8/layout/process3"/>
    <dgm:cxn modelId="{43E1FC1D-90B9-4C63-8F92-49AF47BF2B39}" type="presParOf" srcId="{AAD7A7AA-34D3-4825-AC9A-027C7F49C1D7}" destId="{5B480381-9A65-4B05-ACE0-421A0703DC2F}" srcOrd="0" destOrd="0" presId="urn:microsoft.com/office/officeart/2005/8/layout/process3"/>
    <dgm:cxn modelId="{7FF591E5-6F35-4639-AB08-F9B8B0E3EBD8}" type="presParOf" srcId="{AAD7A7AA-34D3-4825-AC9A-027C7F49C1D7}" destId="{4FB9C5F2-DC36-4800-8771-8445F010B127}" srcOrd="1" destOrd="0" presId="urn:microsoft.com/office/officeart/2005/8/layout/process3"/>
    <dgm:cxn modelId="{9DA32013-4954-4F4A-928D-DECA68EFF6D2}" type="presParOf" srcId="{AAD7A7AA-34D3-4825-AC9A-027C7F49C1D7}" destId="{439FAD5E-BCE7-4903-AE90-DC9EED5D4ECF}" srcOrd="2" destOrd="0" presId="urn:microsoft.com/office/officeart/2005/8/layout/process3"/>
    <dgm:cxn modelId="{0A9C675D-4CD3-453F-A0D9-467F3A8B8510}" type="presParOf" srcId="{37A549C3-2926-44DC-83B4-6A5F60FEB69E}" destId="{F985E640-CC2B-4FF9-A7D4-55A68043D5CC}" srcOrd="1" destOrd="0" presId="urn:microsoft.com/office/officeart/2005/8/layout/process3"/>
    <dgm:cxn modelId="{B8B0F361-8951-4EFB-8022-F09743022E55}" type="presParOf" srcId="{F985E640-CC2B-4FF9-A7D4-55A68043D5CC}" destId="{3487D842-A05B-44E7-B878-215EB1C06114}" srcOrd="0" destOrd="0" presId="urn:microsoft.com/office/officeart/2005/8/layout/process3"/>
    <dgm:cxn modelId="{B15558AB-1C6C-420E-900A-EB9AD0E7E9B2}" type="presParOf" srcId="{37A549C3-2926-44DC-83B4-6A5F60FEB69E}" destId="{E12EB5FF-34D8-41D9-82BF-16DE6663E5E7}" srcOrd="2" destOrd="0" presId="urn:microsoft.com/office/officeart/2005/8/layout/process3"/>
    <dgm:cxn modelId="{66594D4E-E49F-4DF8-B589-FE02AE1265B0}" type="presParOf" srcId="{E12EB5FF-34D8-41D9-82BF-16DE6663E5E7}" destId="{EA83F68B-1A4D-4FD9-A61E-2FCD238BEDFF}" srcOrd="0" destOrd="0" presId="urn:microsoft.com/office/officeart/2005/8/layout/process3"/>
    <dgm:cxn modelId="{322F1A5E-4C50-4184-85BF-330B485CF28D}" type="presParOf" srcId="{E12EB5FF-34D8-41D9-82BF-16DE6663E5E7}" destId="{8F0DA35D-34DE-401C-AF08-B2A3DE1E199E}" srcOrd="1" destOrd="0" presId="urn:microsoft.com/office/officeart/2005/8/layout/process3"/>
    <dgm:cxn modelId="{48CBA727-2785-47CE-9F5E-A191086414C3}" type="presParOf" srcId="{E12EB5FF-34D8-41D9-82BF-16DE6663E5E7}" destId="{F9B3CD61-8A1A-401B-B294-185E07F848F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8CFC9-D5DF-480A-9F3B-BBE9B1CED1BF}" type="doc">
      <dgm:prSet loTypeId="urn:microsoft.com/office/officeart/2005/8/layout/process1" loCatId="process" qsTypeId="urn:microsoft.com/office/officeart/2005/8/quickstyle/simple1" qsCatId="simple" csTypeId="urn:microsoft.com/office/officeart/2005/8/colors/accent1_2" csCatId="accent1" phldr="1"/>
      <dgm:spPr/>
    </dgm:pt>
    <dgm:pt modelId="{3D7C444B-3E14-4BD7-9D8F-9D48BFDAB00C}">
      <dgm:prSet phldrT="[Texte]" custT="1"/>
      <dgm:spPr/>
      <dgm:t>
        <a:bodyPr/>
        <a:lstStyle/>
        <a:p>
          <a:pPr rtl="0"/>
          <a:r>
            <a:rPr lang="fr-FR" sz="1600">
              <a:latin typeface="Segoe UI" panose="020B0502040204020203" pitchFamily="34" charset="0"/>
              <a:cs typeface="Segoe UI" panose="020B0502040204020203" pitchFamily="34" charset="0"/>
            </a:rPr>
            <a:t>Convention ARS</a:t>
          </a:r>
        </a:p>
      </dgm:t>
    </dgm:pt>
    <dgm:pt modelId="{2B27603F-7E50-463A-A823-84D355455B70}" type="parTrans" cxnId="{3193FE77-6498-4D95-AB9D-9F5F74F5163F}">
      <dgm:prSet/>
      <dgm:spPr/>
      <dgm:t>
        <a:bodyPr/>
        <a:lstStyle/>
        <a:p>
          <a:endParaRPr lang="fr-FR" sz="2000">
            <a:latin typeface="Segoe UI" panose="020B0502040204020203" pitchFamily="34" charset="0"/>
            <a:cs typeface="Segoe UI" panose="020B0502040204020203" pitchFamily="34" charset="0"/>
          </a:endParaRPr>
        </a:p>
      </dgm:t>
    </dgm:pt>
    <dgm:pt modelId="{7451CB62-6C9D-4841-A8E5-C8906256B58E}" type="sibTrans" cxnId="{3193FE77-6498-4D95-AB9D-9F5F74F5163F}">
      <dgm:prSet custT="1"/>
      <dgm:spPr/>
      <dgm:t>
        <a:bodyPr/>
        <a:lstStyle/>
        <a:p>
          <a:endParaRPr lang="fr-FR" sz="1200">
            <a:latin typeface="Segoe UI" panose="020B0502040204020203" pitchFamily="34" charset="0"/>
            <a:cs typeface="Segoe UI" panose="020B0502040204020203" pitchFamily="34" charset="0"/>
          </a:endParaRPr>
        </a:p>
      </dgm:t>
    </dgm:pt>
    <dgm:pt modelId="{33D1F7ED-D2F0-438F-8291-8CEC51730E3A}">
      <dgm:prSet phldrT="[Texte]" custT="1"/>
      <dgm:spPr/>
      <dgm:t>
        <a:bodyPr/>
        <a:lstStyle/>
        <a:p>
          <a:r>
            <a:rPr lang="fr-FR" sz="1600" dirty="0">
              <a:latin typeface="Segoe UI" panose="020B0502040204020203" pitchFamily="34" charset="0"/>
              <a:cs typeface="Segoe UI" panose="020B0502040204020203" pitchFamily="34" charset="0"/>
            </a:rPr>
            <a:t>Choix du DUI</a:t>
          </a:r>
        </a:p>
        <a:p>
          <a:r>
            <a:rPr lang="fr-FR" sz="1200" i="1" dirty="0">
              <a:latin typeface="Segoe UI" panose="020B0502040204020203" pitchFamily="34" charset="0"/>
              <a:cs typeface="Segoe UI" panose="020B0502040204020203" pitchFamily="34" charset="0"/>
            </a:rPr>
            <a:t>Contractualisation éditeur ou signature des BDC SONS</a:t>
          </a:r>
        </a:p>
      </dgm:t>
    </dgm:pt>
    <dgm:pt modelId="{2BCC2EFD-A8DC-4B02-98F9-C933DE26378B}" type="parTrans" cxnId="{AD6A56AC-1119-4E77-A841-5447EFB4D07F}">
      <dgm:prSet/>
      <dgm:spPr/>
      <dgm:t>
        <a:bodyPr/>
        <a:lstStyle/>
        <a:p>
          <a:endParaRPr lang="fr-FR" sz="2000">
            <a:latin typeface="Segoe UI" panose="020B0502040204020203" pitchFamily="34" charset="0"/>
            <a:cs typeface="Segoe UI" panose="020B0502040204020203" pitchFamily="34" charset="0"/>
          </a:endParaRPr>
        </a:p>
      </dgm:t>
    </dgm:pt>
    <dgm:pt modelId="{C48B8B7D-17C4-4417-9922-04ADEC9C4839}" type="sibTrans" cxnId="{AD6A56AC-1119-4E77-A841-5447EFB4D07F}">
      <dgm:prSet custT="1"/>
      <dgm:spPr/>
      <dgm:t>
        <a:bodyPr/>
        <a:lstStyle/>
        <a:p>
          <a:endParaRPr lang="fr-FR" sz="1200">
            <a:latin typeface="Segoe UI" panose="020B0502040204020203" pitchFamily="34" charset="0"/>
            <a:cs typeface="Segoe UI" panose="020B0502040204020203" pitchFamily="34" charset="0"/>
          </a:endParaRPr>
        </a:p>
      </dgm:t>
    </dgm:pt>
    <dgm:pt modelId="{AC9A9D02-5A5F-4B57-8486-08F17A7BDB06}">
      <dgm:prSet phldrT="[Texte]" custT="1"/>
      <dgm:spPr/>
      <dgm:t>
        <a:bodyPr/>
        <a:lstStyle/>
        <a:p>
          <a:r>
            <a:rPr lang="fr-FR" sz="1600">
              <a:latin typeface="Segoe UI" panose="020B0502040204020203" pitchFamily="34" charset="0"/>
              <a:cs typeface="Segoe UI" panose="020B0502040204020203" pitchFamily="34" charset="0"/>
            </a:rPr>
            <a:t>Contractualisation ANS</a:t>
          </a:r>
        </a:p>
      </dgm:t>
    </dgm:pt>
    <dgm:pt modelId="{172ECC90-01B0-4647-BDBB-F4ACC7677A83}" type="parTrans" cxnId="{0FB569CA-2E66-4D1B-A290-BD183B7038FD}">
      <dgm:prSet/>
      <dgm:spPr/>
      <dgm:t>
        <a:bodyPr/>
        <a:lstStyle/>
        <a:p>
          <a:endParaRPr lang="fr-FR" sz="2000">
            <a:latin typeface="Segoe UI" panose="020B0502040204020203" pitchFamily="34" charset="0"/>
            <a:cs typeface="Segoe UI" panose="020B0502040204020203" pitchFamily="34" charset="0"/>
          </a:endParaRPr>
        </a:p>
      </dgm:t>
    </dgm:pt>
    <dgm:pt modelId="{14183DE6-DF2E-44CB-B13C-39D86AC72909}" type="sibTrans" cxnId="{0FB569CA-2E66-4D1B-A290-BD183B7038FD}">
      <dgm:prSet custT="1"/>
      <dgm:spPr/>
      <dgm:t>
        <a:bodyPr/>
        <a:lstStyle/>
        <a:p>
          <a:endParaRPr lang="fr-FR" sz="1200">
            <a:latin typeface="Segoe UI" panose="020B0502040204020203" pitchFamily="34" charset="0"/>
            <a:cs typeface="Segoe UI" panose="020B0502040204020203" pitchFamily="34" charset="0"/>
          </a:endParaRPr>
        </a:p>
      </dgm:t>
    </dgm:pt>
    <dgm:pt modelId="{2BBB0A47-78A2-4805-B454-9EE5D11D8E19}">
      <dgm:prSet custT="1"/>
      <dgm:spPr/>
      <dgm:t>
        <a:bodyPr/>
        <a:lstStyle/>
        <a:p>
          <a:r>
            <a:rPr lang="fr-FR" sz="1600">
              <a:latin typeface="Segoe UI" panose="020B0502040204020203" pitchFamily="34" charset="0"/>
              <a:cs typeface="Segoe UI" panose="020B0502040204020203" pitchFamily="34" charset="0"/>
            </a:rPr>
            <a:t>Réunion de lancement et planning de déploiement</a:t>
          </a:r>
        </a:p>
      </dgm:t>
    </dgm:pt>
    <dgm:pt modelId="{7A192AE4-8E1D-470A-A272-5CE8B196ADD4}" type="parTrans" cxnId="{01DD6F40-958B-4291-8F15-580D41FE4B70}">
      <dgm:prSet/>
      <dgm:spPr/>
      <dgm:t>
        <a:bodyPr/>
        <a:lstStyle/>
        <a:p>
          <a:endParaRPr lang="fr-FR" sz="2000">
            <a:latin typeface="Segoe UI" panose="020B0502040204020203" pitchFamily="34" charset="0"/>
            <a:cs typeface="Segoe UI" panose="020B0502040204020203" pitchFamily="34" charset="0"/>
          </a:endParaRPr>
        </a:p>
      </dgm:t>
    </dgm:pt>
    <dgm:pt modelId="{459D809C-576B-4CEA-8588-CB95528DBD99}" type="sibTrans" cxnId="{01DD6F40-958B-4291-8F15-580D41FE4B70}">
      <dgm:prSet/>
      <dgm:spPr/>
      <dgm:t>
        <a:bodyPr/>
        <a:lstStyle/>
        <a:p>
          <a:endParaRPr lang="fr-FR" sz="2000">
            <a:latin typeface="Segoe UI" panose="020B0502040204020203" pitchFamily="34" charset="0"/>
            <a:cs typeface="Segoe UI" panose="020B0502040204020203" pitchFamily="34" charset="0"/>
          </a:endParaRPr>
        </a:p>
      </dgm:t>
    </dgm:pt>
    <dgm:pt modelId="{A10D2989-2C5B-4817-B2C7-CB3A60A7EE6D}" type="pres">
      <dgm:prSet presAssocID="{5368CFC9-D5DF-480A-9F3B-BBE9B1CED1BF}" presName="Name0" presStyleCnt="0">
        <dgm:presLayoutVars>
          <dgm:dir/>
          <dgm:resizeHandles val="exact"/>
        </dgm:presLayoutVars>
      </dgm:prSet>
      <dgm:spPr/>
    </dgm:pt>
    <dgm:pt modelId="{62DA8C72-0D10-4689-A2E7-47C0EF7A517E}" type="pres">
      <dgm:prSet presAssocID="{3D7C444B-3E14-4BD7-9D8F-9D48BFDAB00C}" presName="node" presStyleLbl="node1" presStyleIdx="0" presStyleCnt="4">
        <dgm:presLayoutVars>
          <dgm:bulletEnabled val="1"/>
        </dgm:presLayoutVars>
      </dgm:prSet>
      <dgm:spPr/>
    </dgm:pt>
    <dgm:pt modelId="{518D262A-E643-4873-86F1-760067BB7703}" type="pres">
      <dgm:prSet presAssocID="{7451CB62-6C9D-4841-A8E5-C8906256B58E}" presName="sibTrans" presStyleLbl="sibTrans2D1" presStyleIdx="0" presStyleCnt="3"/>
      <dgm:spPr/>
    </dgm:pt>
    <dgm:pt modelId="{E09C18E8-ED1F-4CC1-A66D-5B0638ADE019}" type="pres">
      <dgm:prSet presAssocID="{7451CB62-6C9D-4841-A8E5-C8906256B58E}" presName="connectorText" presStyleLbl="sibTrans2D1" presStyleIdx="0" presStyleCnt="3"/>
      <dgm:spPr/>
    </dgm:pt>
    <dgm:pt modelId="{6E6B6712-5BBC-4837-AE52-2DFD54C8959C}" type="pres">
      <dgm:prSet presAssocID="{33D1F7ED-D2F0-438F-8291-8CEC51730E3A}" presName="node" presStyleLbl="node1" presStyleIdx="1" presStyleCnt="4">
        <dgm:presLayoutVars>
          <dgm:bulletEnabled val="1"/>
        </dgm:presLayoutVars>
      </dgm:prSet>
      <dgm:spPr/>
    </dgm:pt>
    <dgm:pt modelId="{58897C9F-F7CC-4EFC-A0E6-F71FEFF28D45}" type="pres">
      <dgm:prSet presAssocID="{C48B8B7D-17C4-4417-9922-04ADEC9C4839}" presName="sibTrans" presStyleLbl="sibTrans2D1" presStyleIdx="1" presStyleCnt="3"/>
      <dgm:spPr/>
    </dgm:pt>
    <dgm:pt modelId="{6C33112D-5D28-4596-89A6-93B103491C7C}" type="pres">
      <dgm:prSet presAssocID="{C48B8B7D-17C4-4417-9922-04ADEC9C4839}" presName="connectorText" presStyleLbl="sibTrans2D1" presStyleIdx="1" presStyleCnt="3"/>
      <dgm:spPr/>
    </dgm:pt>
    <dgm:pt modelId="{23A342E6-B82C-4EBF-BD3D-D70012CEB4CE}" type="pres">
      <dgm:prSet presAssocID="{AC9A9D02-5A5F-4B57-8486-08F17A7BDB06}" presName="node" presStyleLbl="node1" presStyleIdx="2" presStyleCnt="4">
        <dgm:presLayoutVars>
          <dgm:bulletEnabled val="1"/>
        </dgm:presLayoutVars>
      </dgm:prSet>
      <dgm:spPr/>
    </dgm:pt>
    <dgm:pt modelId="{96A2C3D0-8AAB-4827-B070-56D2B6DE74C8}" type="pres">
      <dgm:prSet presAssocID="{14183DE6-DF2E-44CB-B13C-39D86AC72909}" presName="sibTrans" presStyleLbl="sibTrans2D1" presStyleIdx="2" presStyleCnt="3"/>
      <dgm:spPr/>
    </dgm:pt>
    <dgm:pt modelId="{688C7035-A369-4A29-9D5F-768E007A5AE7}" type="pres">
      <dgm:prSet presAssocID="{14183DE6-DF2E-44CB-B13C-39D86AC72909}" presName="connectorText" presStyleLbl="sibTrans2D1" presStyleIdx="2" presStyleCnt="3"/>
      <dgm:spPr/>
    </dgm:pt>
    <dgm:pt modelId="{9C40B653-7C40-4D85-B47E-F6BF2AD4A5B6}" type="pres">
      <dgm:prSet presAssocID="{2BBB0A47-78A2-4805-B454-9EE5D11D8E19}" presName="node" presStyleLbl="node1" presStyleIdx="3" presStyleCnt="4">
        <dgm:presLayoutVars>
          <dgm:bulletEnabled val="1"/>
        </dgm:presLayoutVars>
      </dgm:prSet>
      <dgm:spPr/>
    </dgm:pt>
  </dgm:ptLst>
  <dgm:cxnLst>
    <dgm:cxn modelId="{93BE4A27-300A-46FF-B6E1-7E4B855CFE88}" type="presOf" srcId="{C48B8B7D-17C4-4417-9922-04ADEC9C4839}" destId="{58897C9F-F7CC-4EFC-A0E6-F71FEFF28D45}" srcOrd="0" destOrd="0" presId="urn:microsoft.com/office/officeart/2005/8/layout/process1"/>
    <dgm:cxn modelId="{44453E40-5119-4467-AC07-5BCE73A14B28}" type="presOf" srcId="{AC9A9D02-5A5F-4B57-8486-08F17A7BDB06}" destId="{23A342E6-B82C-4EBF-BD3D-D70012CEB4CE}" srcOrd="0" destOrd="0" presId="urn:microsoft.com/office/officeart/2005/8/layout/process1"/>
    <dgm:cxn modelId="{01DD6F40-958B-4291-8F15-580D41FE4B70}" srcId="{5368CFC9-D5DF-480A-9F3B-BBE9B1CED1BF}" destId="{2BBB0A47-78A2-4805-B454-9EE5D11D8E19}" srcOrd="3" destOrd="0" parTransId="{7A192AE4-8E1D-470A-A272-5CE8B196ADD4}" sibTransId="{459D809C-576B-4CEA-8588-CB95528DBD99}"/>
    <dgm:cxn modelId="{CA1D1F52-859A-48DD-8E17-BE623A51716A}" type="presOf" srcId="{33D1F7ED-D2F0-438F-8291-8CEC51730E3A}" destId="{6E6B6712-5BBC-4837-AE52-2DFD54C8959C}" srcOrd="0" destOrd="0" presId="urn:microsoft.com/office/officeart/2005/8/layout/process1"/>
    <dgm:cxn modelId="{DFD36E53-B69F-4129-951A-BAC64418A55A}" type="presOf" srcId="{14183DE6-DF2E-44CB-B13C-39D86AC72909}" destId="{96A2C3D0-8AAB-4827-B070-56D2B6DE74C8}" srcOrd="0" destOrd="0" presId="urn:microsoft.com/office/officeart/2005/8/layout/process1"/>
    <dgm:cxn modelId="{3193FE77-6498-4D95-AB9D-9F5F74F5163F}" srcId="{5368CFC9-D5DF-480A-9F3B-BBE9B1CED1BF}" destId="{3D7C444B-3E14-4BD7-9D8F-9D48BFDAB00C}" srcOrd="0" destOrd="0" parTransId="{2B27603F-7E50-463A-A823-84D355455B70}" sibTransId="{7451CB62-6C9D-4841-A8E5-C8906256B58E}"/>
    <dgm:cxn modelId="{CBA11F85-218A-42CC-8AD9-7B366021F5DE}" type="presOf" srcId="{5368CFC9-D5DF-480A-9F3B-BBE9B1CED1BF}" destId="{A10D2989-2C5B-4817-B2C7-CB3A60A7EE6D}" srcOrd="0" destOrd="0" presId="urn:microsoft.com/office/officeart/2005/8/layout/process1"/>
    <dgm:cxn modelId="{9093328A-A1E7-48C0-B810-0610DA713EB6}" type="presOf" srcId="{7451CB62-6C9D-4841-A8E5-C8906256B58E}" destId="{E09C18E8-ED1F-4CC1-A66D-5B0638ADE019}" srcOrd="1" destOrd="0" presId="urn:microsoft.com/office/officeart/2005/8/layout/process1"/>
    <dgm:cxn modelId="{DC7BB18D-3854-4D08-8211-79224504B1D1}" type="presOf" srcId="{C48B8B7D-17C4-4417-9922-04ADEC9C4839}" destId="{6C33112D-5D28-4596-89A6-93B103491C7C}" srcOrd="1" destOrd="0" presId="urn:microsoft.com/office/officeart/2005/8/layout/process1"/>
    <dgm:cxn modelId="{AD6A56AC-1119-4E77-A841-5447EFB4D07F}" srcId="{5368CFC9-D5DF-480A-9F3B-BBE9B1CED1BF}" destId="{33D1F7ED-D2F0-438F-8291-8CEC51730E3A}" srcOrd="1" destOrd="0" parTransId="{2BCC2EFD-A8DC-4B02-98F9-C933DE26378B}" sibTransId="{C48B8B7D-17C4-4417-9922-04ADEC9C4839}"/>
    <dgm:cxn modelId="{F303DAB4-951B-4CF4-8E24-5AFEB915F0A7}" type="presOf" srcId="{3D7C444B-3E14-4BD7-9D8F-9D48BFDAB00C}" destId="{62DA8C72-0D10-4689-A2E7-47C0EF7A517E}" srcOrd="0" destOrd="0" presId="urn:microsoft.com/office/officeart/2005/8/layout/process1"/>
    <dgm:cxn modelId="{0FB569CA-2E66-4D1B-A290-BD183B7038FD}" srcId="{5368CFC9-D5DF-480A-9F3B-BBE9B1CED1BF}" destId="{AC9A9D02-5A5F-4B57-8486-08F17A7BDB06}" srcOrd="2" destOrd="0" parTransId="{172ECC90-01B0-4647-BDBB-F4ACC7677A83}" sibTransId="{14183DE6-DF2E-44CB-B13C-39D86AC72909}"/>
    <dgm:cxn modelId="{CE09D1EA-B3BB-494E-A8F6-1DB0A3458C6C}" type="presOf" srcId="{14183DE6-DF2E-44CB-B13C-39D86AC72909}" destId="{688C7035-A369-4A29-9D5F-768E007A5AE7}" srcOrd="1" destOrd="0" presId="urn:microsoft.com/office/officeart/2005/8/layout/process1"/>
    <dgm:cxn modelId="{0F8FA0F1-75DB-4CDA-8DE4-02D760FE01FF}" type="presOf" srcId="{7451CB62-6C9D-4841-A8E5-C8906256B58E}" destId="{518D262A-E643-4873-86F1-760067BB7703}" srcOrd="0" destOrd="0" presId="urn:microsoft.com/office/officeart/2005/8/layout/process1"/>
    <dgm:cxn modelId="{F2FBC1F5-6A6E-40E1-B7F6-A62EB4B0F540}" type="presOf" srcId="{2BBB0A47-78A2-4805-B454-9EE5D11D8E19}" destId="{9C40B653-7C40-4D85-B47E-F6BF2AD4A5B6}" srcOrd="0" destOrd="0" presId="urn:microsoft.com/office/officeart/2005/8/layout/process1"/>
    <dgm:cxn modelId="{75D83743-504A-453B-9BC3-5323C73E3D9E}" type="presParOf" srcId="{A10D2989-2C5B-4817-B2C7-CB3A60A7EE6D}" destId="{62DA8C72-0D10-4689-A2E7-47C0EF7A517E}" srcOrd="0" destOrd="0" presId="urn:microsoft.com/office/officeart/2005/8/layout/process1"/>
    <dgm:cxn modelId="{01924391-6579-40A4-83F2-4CDB5EE93559}" type="presParOf" srcId="{A10D2989-2C5B-4817-B2C7-CB3A60A7EE6D}" destId="{518D262A-E643-4873-86F1-760067BB7703}" srcOrd="1" destOrd="0" presId="urn:microsoft.com/office/officeart/2005/8/layout/process1"/>
    <dgm:cxn modelId="{14B2E47A-083E-4143-A966-3D7A5246D610}" type="presParOf" srcId="{518D262A-E643-4873-86F1-760067BB7703}" destId="{E09C18E8-ED1F-4CC1-A66D-5B0638ADE019}" srcOrd="0" destOrd="0" presId="urn:microsoft.com/office/officeart/2005/8/layout/process1"/>
    <dgm:cxn modelId="{15F23292-6897-4F77-9F35-B72BE3CBC345}" type="presParOf" srcId="{A10D2989-2C5B-4817-B2C7-CB3A60A7EE6D}" destId="{6E6B6712-5BBC-4837-AE52-2DFD54C8959C}" srcOrd="2" destOrd="0" presId="urn:microsoft.com/office/officeart/2005/8/layout/process1"/>
    <dgm:cxn modelId="{B0F6AA69-F227-4A38-AC50-560067F3A8EC}" type="presParOf" srcId="{A10D2989-2C5B-4817-B2C7-CB3A60A7EE6D}" destId="{58897C9F-F7CC-4EFC-A0E6-F71FEFF28D45}" srcOrd="3" destOrd="0" presId="urn:microsoft.com/office/officeart/2005/8/layout/process1"/>
    <dgm:cxn modelId="{89AC8FDF-FFCB-4E3F-85FE-A887BDC8D2AE}" type="presParOf" srcId="{58897C9F-F7CC-4EFC-A0E6-F71FEFF28D45}" destId="{6C33112D-5D28-4596-89A6-93B103491C7C}" srcOrd="0" destOrd="0" presId="urn:microsoft.com/office/officeart/2005/8/layout/process1"/>
    <dgm:cxn modelId="{A892295A-244B-409F-ACCA-4D8BBA65FCCD}" type="presParOf" srcId="{A10D2989-2C5B-4817-B2C7-CB3A60A7EE6D}" destId="{23A342E6-B82C-4EBF-BD3D-D70012CEB4CE}" srcOrd="4" destOrd="0" presId="urn:microsoft.com/office/officeart/2005/8/layout/process1"/>
    <dgm:cxn modelId="{4FDBB4B2-2987-4231-9191-8E48C4D6492D}" type="presParOf" srcId="{A10D2989-2C5B-4817-B2C7-CB3A60A7EE6D}" destId="{96A2C3D0-8AAB-4827-B070-56D2B6DE74C8}" srcOrd="5" destOrd="0" presId="urn:microsoft.com/office/officeart/2005/8/layout/process1"/>
    <dgm:cxn modelId="{C515D927-8716-481B-B95A-5A758A99138F}" type="presParOf" srcId="{96A2C3D0-8AAB-4827-B070-56D2B6DE74C8}" destId="{688C7035-A369-4A29-9D5F-768E007A5AE7}" srcOrd="0" destOrd="0" presId="urn:microsoft.com/office/officeart/2005/8/layout/process1"/>
    <dgm:cxn modelId="{0311F818-F037-4DC8-AB49-4F8148A879AC}" type="presParOf" srcId="{A10D2989-2C5B-4817-B2C7-CB3A60A7EE6D}" destId="{9C40B653-7C40-4D85-B47E-F6BF2AD4A5B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6B92A-E3C7-4896-8FE8-38FD779BF157}" type="doc">
      <dgm:prSet loTypeId="urn:microsoft.com/office/officeart/2005/8/layout/process1" loCatId="process" qsTypeId="urn:microsoft.com/office/officeart/2005/8/quickstyle/simple1" qsCatId="simple" csTypeId="urn:microsoft.com/office/officeart/2005/8/colors/accent1_4" csCatId="accent1" phldr="1"/>
      <dgm:spPr/>
    </dgm:pt>
    <dgm:pt modelId="{2FAEE16B-5288-47A0-98FB-F790A94DF5B0}">
      <dgm:prSet phldrT="[Texte]" custT="1"/>
      <dgm:spPr/>
      <dgm:t>
        <a:bodyPr/>
        <a:lstStyle/>
        <a:p>
          <a:r>
            <a:rPr lang="fr-FR" sz="1400" b="1">
              <a:latin typeface="Segoe UI" panose="020B0502040204020203" pitchFamily="34" charset="0"/>
              <a:cs typeface="Segoe UI" panose="020B0502040204020203" pitchFamily="34" charset="0"/>
            </a:rPr>
            <a:t>Prise de contact avec l’éditeur</a:t>
          </a:r>
        </a:p>
      </dgm:t>
    </dgm:pt>
    <dgm:pt modelId="{04AB7115-5369-4F0F-8E3A-D849E7368AC7}" type="parTrans" cxnId="{FF25913C-A6BF-4233-8302-9A7FED832109}">
      <dgm:prSet/>
      <dgm:spPr/>
      <dgm:t>
        <a:bodyPr/>
        <a:lstStyle/>
        <a:p>
          <a:endParaRPr lang="fr-FR" sz="1400" b="1">
            <a:latin typeface="Segoe UI" panose="020B0502040204020203" pitchFamily="34" charset="0"/>
            <a:cs typeface="Segoe UI" panose="020B0502040204020203" pitchFamily="34" charset="0"/>
          </a:endParaRPr>
        </a:p>
      </dgm:t>
    </dgm:pt>
    <dgm:pt modelId="{BF9D4A9D-2754-4047-9ADC-F9E6EA88BC6F}" type="sibTrans" cxnId="{FF25913C-A6BF-4233-8302-9A7FED832109}">
      <dgm:prSet custT="1"/>
      <dgm:spPr/>
      <dgm:t>
        <a:bodyPr/>
        <a:lstStyle/>
        <a:p>
          <a:endParaRPr lang="fr-FR" sz="1400" b="1">
            <a:latin typeface="Segoe UI" panose="020B0502040204020203" pitchFamily="34" charset="0"/>
            <a:cs typeface="Segoe UI" panose="020B0502040204020203" pitchFamily="34" charset="0"/>
          </a:endParaRPr>
        </a:p>
      </dgm:t>
    </dgm:pt>
    <dgm:pt modelId="{5EC360FA-3CF9-4C4C-B520-B5032759943D}">
      <dgm:prSet phldrT="[Texte]" custT="1"/>
      <dgm:spPr/>
      <dgm:t>
        <a:bodyPr/>
        <a:lstStyle/>
        <a:p>
          <a:r>
            <a:rPr lang="fr-FR" sz="1400" b="1" dirty="0">
              <a:latin typeface="Segoe UI" panose="020B0502040204020203" pitchFamily="34" charset="0"/>
              <a:cs typeface="Segoe UI" panose="020B0502040204020203" pitchFamily="34" charset="0"/>
            </a:rPr>
            <a:t>Réception d’un devis de la part de l’éditeur</a:t>
          </a:r>
        </a:p>
      </dgm:t>
    </dgm:pt>
    <dgm:pt modelId="{4E830C83-BC3A-4EFA-9296-1C467BCBB0D0}" type="parTrans" cxnId="{9E277C4C-050E-44CC-95A7-004D9DDB0ACF}">
      <dgm:prSet/>
      <dgm:spPr/>
      <dgm:t>
        <a:bodyPr/>
        <a:lstStyle/>
        <a:p>
          <a:endParaRPr lang="fr-FR" sz="1400" b="1">
            <a:latin typeface="Segoe UI" panose="020B0502040204020203" pitchFamily="34" charset="0"/>
            <a:cs typeface="Segoe UI" panose="020B0502040204020203" pitchFamily="34" charset="0"/>
          </a:endParaRPr>
        </a:p>
      </dgm:t>
    </dgm:pt>
    <dgm:pt modelId="{D7EFDE24-C040-40AF-A8A2-01B8CD6294B8}" type="sibTrans" cxnId="{9E277C4C-050E-44CC-95A7-004D9DDB0ACF}">
      <dgm:prSet custT="1"/>
      <dgm:spPr/>
      <dgm:t>
        <a:bodyPr/>
        <a:lstStyle/>
        <a:p>
          <a:endParaRPr lang="fr-FR" sz="1400" b="1">
            <a:latin typeface="Segoe UI" panose="020B0502040204020203" pitchFamily="34" charset="0"/>
            <a:cs typeface="Segoe UI" panose="020B0502040204020203" pitchFamily="34" charset="0"/>
          </a:endParaRPr>
        </a:p>
      </dgm:t>
    </dgm:pt>
    <dgm:pt modelId="{79D38DB6-F39A-436F-9EC9-A4170CDF7E35}">
      <dgm:prSet phldrT="[Texte]" custT="1"/>
      <dgm:spPr/>
      <dgm:t>
        <a:bodyPr/>
        <a:lstStyle/>
        <a:p>
          <a:r>
            <a:rPr lang="fr-FR" sz="1400" b="1">
              <a:latin typeface="Segoe UI" panose="020B0502040204020203" pitchFamily="34" charset="0"/>
              <a:cs typeface="Segoe UI" panose="020B0502040204020203" pitchFamily="34" charset="0"/>
            </a:rPr>
            <a:t>Demande de financement auprès de l’ASP</a:t>
          </a:r>
        </a:p>
      </dgm:t>
    </dgm:pt>
    <dgm:pt modelId="{8BF763F6-3EFA-4CD1-8068-D57C56C20E93}" type="parTrans" cxnId="{538B24D5-D8B5-47CD-BBED-B18E839FF83E}">
      <dgm:prSet/>
      <dgm:spPr/>
      <dgm:t>
        <a:bodyPr/>
        <a:lstStyle/>
        <a:p>
          <a:endParaRPr lang="fr-FR" sz="1400">
            <a:latin typeface="Segoe UI" panose="020B0502040204020203" pitchFamily="34" charset="0"/>
            <a:cs typeface="Segoe UI" panose="020B0502040204020203" pitchFamily="34" charset="0"/>
          </a:endParaRPr>
        </a:p>
      </dgm:t>
    </dgm:pt>
    <dgm:pt modelId="{7DA7F64F-602E-4673-A8D3-F1403AC0DC48}" type="sibTrans" cxnId="{538B24D5-D8B5-47CD-BBED-B18E839FF83E}">
      <dgm:prSet custT="1"/>
      <dgm:spPr/>
      <dgm:t>
        <a:bodyPr/>
        <a:lstStyle/>
        <a:p>
          <a:endParaRPr lang="fr-FR" sz="1400">
            <a:latin typeface="Segoe UI" panose="020B0502040204020203" pitchFamily="34" charset="0"/>
            <a:cs typeface="Segoe UI" panose="020B0502040204020203" pitchFamily="34" charset="0"/>
          </a:endParaRPr>
        </a:p>
      </dgm:t>
    </dgm:pt>
    <dgm:pt modelId="{88D36000-C7D3-4B08-8804-4CE1F6BADE69}">
      <dgm:prSet phldrT="[Texte]" custT="1"/>
      <dgm:spPr/>
      <dgm:t>
        <a:bodyPr/>
        <a:lstStyle/>
        <a:p>
          <a:r>
            <a:rPr lang="fr-FR" sz="1400" b="1">
              <a:latin typeface="Segoe UI" panose="020B0502040204020203" pitchFamily="34" charset="0"/>
              <a:cs typeface="Segoe UI" panose="020B0502040204020203" pitchFamily="34" charset="0"/>
            </a:rPr>
            <a:t>Validation de la demande et versement de l’avance de 30% au fournisseur</a:t>
          </a:r>
        </a:p>
      </dgm:t>
    </dgm:pt>
    <dgm:pt modelId="{395F5CB1-9FF8-4583-8C89-7FD63EAC9BC8}" type="parTrans" cxnId="{96083226-FACC-4EB6-A649-CC33271A7161}">
      <dgm:prSet/>
      <dgm:spPr/>
      <dgm:t>
        <a:bodyPr/>
        <a:lstStyle/>
        <a:p>
          <a:endParaRPr lang="fr-FR" sz="1400">
            <a:latin typeface="Segoe UI" panose="020B0502040204020203" pitchFamily="34" charset="0"/>
            <a:cs typeface="Segoe UI" panose="020B0502040204020203" pitchFamily="34" charset="0"/>
          </a:endParaRPr>
        </a:p>
      </dgm:t>
    </dgm:pt>
    <dgm:pt modelId="{15B5CFCA-EAFE-4662-8BD8-0FFD37576974}" type="sibTrans" cxnId="{96083226-FACC-4EB6-A649-CC33271A7161}">
      <dgm:prSet/>
      <dgm:spPr/>
      <dgm:t>
        <a:bodyPr/>
        <a:lstStyle/>
        <a:p>
          <a:endParaRPr lang="fr-FR" sz="1400">
            <a:latin typeface="Segoe UI" panose="020B0502040204020203" pitchFamily="34" charset="0"/>
            <a:cs typeface="Segoe UI" panose="020B0502040204020203" pitchFamily="34" charset="0"/>
          </a:endParaRPr>
        </a:p>
      </dgm:t>
    </dgm:pt>
    <dgm:pt modelId="{281846E3-0F79-4134-8B29-F36EE0A95FAE}" type="pres">
      <dgm:prSet presAssocID="{4F36B92A-E3C7-4896-8FE8-38FD779BF157}" presName="Name0" presStyleCnt="0">
        <dgm:presLayoutVars>
          <dgm:dir/>
          <dgm:resizeHandles val="exact"/>
        </dgm:presLayoutVars>
      </dgm:prSet>
      <dgm:spPr/>
    </dgm:pt>
    <dgm:pt modelId="{A04E0B9D-3938-480E-BA06-AB7F85B80C8F}" type="pres">
      <dgm:prSet presAssocID="{2FAEE16B-5288-47A0-98FB-F790A94DF5B0}" presName="node" presStyleLbl="node1" presStyleIdx="0" presStyleCnt="4">
        <dgm:presLayoutVars>
          <dgm:bulletEnabled val="1"/>
        </dgm:presLayoutVars>
      </dgm:prSet>
      <dgm:spPr/>
    </dgm:pt>
    <dgm:pt modelId="{7E0AA247-ED30-444F-9E8C-9DF594111474}" type="pres">
      <dgm:prSet presAssocID="{BF9D4A9D-2754-4047-9ADC-F9E6EA88BC6F}" presName="sibTrans" presStyleLbl="sibTrans2D1" presStyleIdx="0" presStyleCnt="3"/>
      <dgm:spPr/>
    </dgm:pt>
    <dgm:pt modelId="{F421A0F7-BDA2-46F2-BF32-09B75896BC10}" type="pres">
      <dgm:prSet presAssocID="{BF9D4A9D-2754-4047-9ADC-F9E6EA88BC6F}" presName="connectorText" presStyleLbl="sibTrans2D1" presStyleIdx="0" presStyleCnt="3"/>
      <dgm:spPr/>
    </dgm:pt>
    <dgm:pt modelId="{FAE1104E-957D-4B1E-988D-5D597D51B823}" type="pres">
      <dgm:prSet presAssocID="{5EC360FA-3CF9-4C4C-B520-B5032759943D}" presName="node" presStyleLbl="node1" presStyleIdx="1" presStyleCnt="4">
        <dgm:presLayoutVars>
          <dgm:bulletEnabled val="1"/>
        </dgm:presLayoutVars>
      </dgm:prSet>
      <dgm:spPr/>
    </dgm:pt>
    <dgm:pt modelId="{34A8F555-77D2-4941-B436-04703CB4E293}" type="pres">
      <dgm:prSet presAssocID="{D7EFDE24-C040-40AF-A8A2-01B8CD6294B8}" presName="sibTrans" presStyleLbl="sibTrans2D1" presStyleIdx="1" presStyleCnt="3"/>
      <dgm:spPr/>
    </dgm:pt>
    <dgm:pt modelId="{2A3F5C44-64D1-4923-8367-6FC674244C92}" type="pres">
      <dgm:prSet presAssocID="{D7EFDE24-C040-40AF-A8A2-01B8CD6294B8}" presName="connectorText" presStyleLbl="sibTrans2D1" presStyleIdx="1" presStyleCnt="3"/>
      <dgm:spPr/>
    </dgm:pt>
    <dgm:pt modelId="{BA1CE6F1-6C27-4EBE-B4F1-8695371E048C}" type="pres">
      <dgm:prSet presAssocID="{79D38DB6-F39A-436F-9EC9-A4170CDF7E35}" presName="node" presStyleLbl="node1" presStyleIdx="2" presStyleCnt="4">
        <dgm:presLayoutVars>
          <dgm:bulletEnabled val="1"/>
        </dgm:presLayoutVars>
      </dgm:prSet>
      <dgm:spPr/>
    </dgm:pt>
    <dgm:pt modelId="{BD704CEB-4893-4AC1-AEFD-0A7910627C1F}" type="pres">
      <dgm:prSet presAssocID="{7DA7F64F-602E-4673-A8D3-F1403AC0DC48}" presName="sibTrans" presStyleLbl="sibTrans2D1" presStyleIdx="2" presStyleCnt="3"/>
      <dgm:spPr/>
    </dgm:pt>
    <dgm:pt modelId="{C6EB0F96-E9EB-4882-8D07-F855D003D6B2}" type="pres">
      <dgm:prSet presAssocID="{7DA7F64F-602E-4673-A8D3-F1403AC0DC48}" presName="connectorText" presStyleLbl="sibTrans2D1" presStyleIdx="2" presStyleCnt="3"/>
      <dgm:spPr/>
    </dgm:pt>
    <dgm:pt modelId="{98A479CB-7CAE-4AFF-AFFB-6B5E42231F74}" type="pres">
      <dgm:prSet presAssocID="{88D36000-C7D3-4B08-8804-4CE1F6BADE69}" presName="node" presStyleLbl="node1" presStyleIdx="3" presStyleCnt="4">
        <dgm:presLayoutVars>
          <dgm:bulletEnabled val="1"/>
        </dgm:presLayoutVars>
      </dgm:prSet>
      <dgm:spPr/>
    </dgm:pt>
  </dgm:ptLst>
  <dgm:cxnLst>
    <dgm:cxn modelId="{96083226-FACC-4EB6-A649-CC33271A7161}" srcId="{4F36B92A-E3C7-4896-8FE8-38FD779BF157}" destId="{88D36000-C7D3-4B08-8804-4CE1F6BADE69}" srcOrd="3" destOrd="0" parTransId="{395F5CB1-9FF8-4583-8C89-7FD63EAC9BC8}" sibTransId="{15B5CFCA-EAFE-4662-8BD8-0FFD37576974}"/>
    <dgm:cxn modelId="{FF25913C-A6BF-4233-8302-9A7FED832109}" srcId="{4F36B92A-E3C7-4896-8FE8-38FD779BF157}" destId="{2FAEE16B-5288-47A0-98FB-F790A94DF5B0}" srcOrd="0" destOrd="0" parTransId="{04AB7115-5369-4F0F-8E3A-D849E7368AC7}" sibTransId="{BF9D4A9D-2754-4047-9ADC-F9E6EA88BC6F}"/>
    <dgm:cxn modelId="{82C7DA5C-68FE-48A7-8D09-77F24CF95A45}" type="presOf" srcId="{5EC360FA-3CF9-4C4C-B520-B5032759943D}" destId="{FAE1104E-957D-4B1E-988D-5D597D51B823}" srcOrd="0" destOrd="0" presId="urn:microsoft.com/office/officeart/2005/8/layout/process1"/>
    <dgm:cxn modelId="{3E92FD60-0577-4827-BD1A-1A63C868A82C}" type="presOf" srcId="{BF9D4A9D-2754-4047-9ADC-F9E6EA88BC6F}" destId="{7E0AA247-ED30-444F-9E8C-9DF594111474}" srcOrd="0" destOrd="0" presId="urn:microsoft.com/office/officeart/2005/8/layout/process1"/>
    <dgm:cxn modelId="{55BC3044-9BCE-4F3D-8F78-0360726BFF8D}" type="presOf" srcId="{4F36B92A-E3C7-4896-8FE8-38FD779BF157}" destId="{281846E3-0F79-4134-8B29-F36EE0A95FAE}" srcOrd="0" destOrd="0" presId="urn:microsoft.com/office/officeart/2005/8/layout/process1"/>
    <dgm:cxn modelId="{D0C65F49-B0CD-488A-A217-378369C1DB09}" type="presOf" srcId="{88D36000-C7D3-4B08-8804-4CE1F6BADE69}" destId="{98A479CB-7CAE-4AFF-AFFB-6B5E42231F74}" srcOrd="0" destOrd="0" presId="urn:microsoft.com/office/officeart/2005/8/layout/process1"/>
    <dgm:cxn modelId="{9E277C4C-050E-44CC-95A7-004D9DDB0ACF}" srcId="{4F36B92A-E3C7-4896-8FE8-38FD779BF157}" destId="{5EC360FA-3CF9-4C4C-B520-B5032759943D}" srcOrd="1" destOrd="0" parTransId="{4E830C83-BC3A-4EFA-9296-1C467BCBB0D0}" sibTransId="{D7EFDE24-C040-40AF-A8A2-01B8CD6294B8}"/>
    <dgm:cxn modelId="{6E352152-0A2D-4E5B-82FA-2AB25B8A36BC}" type="presOf" srcId="{D7EFDE24-C040-40AF-A8A2-01B8CD6294B8}" destId="{34A8F555-77D2-4941-B436-04703CB4E293}" srcOrd="0" destOrd="0" presId="urn:microsoft.com/office/officeart/2005/8/layout/process1"/>
    <dgm:cxn modelId="{3B661E7F-DAC8-4DCA-9111-7D14FEAF3265}" type="presOf" srcId="{2FAEE16B-5288-47A0-98FB-F790A94DF5B0}" destId="{A04E0B9D-3938-480E-BA06-AB7F85B80C8F}" srcOrd="0" destOrd="0" presId="urn:microsoft.com/office/officeart/2005/8/layout/process1"/>
    <dgm:cxn modelId="{84E72A89-F448-4C15-8DFF-3E8DD148B666}" type="presOf" srcId="{BF9D4A9D-2754-4047-9ADC-F9E6EA88BC6F}" destId="{F421A0F7-BDA2-46F2-BF32-09B75896BC10}" srcOrd="1" destOrd="0" presId="urn:microsoft.com/office/officeart/2005/8/layout/process1"/>
    <dgm:cxn modelId="{117278B0-8E4F-42A7-9144-ACAA4AA3B70D}" type="presOf" srcId="{D7EFDE24-C040-40AF-A8A2-01B8CD6294B8}" destId="{2A3F5C44-64D1-4923-8367-6FC674244C92}" srcOrd="1" destOrd="0" presId="urn:microsoft.com/office/officeart/2005/8/layout/process1"/>
    <dgm:cxn modelId="{D42848CF-A75E-4ACB-A1DE-9EF5F9BCDD50}" type="presOf" srcId="{79D38DB6-F39A-436F-9EC9-A4170CDF7E35}" destId="{BA1CE6F1-6C27-4EBE-B4F1-8695371E048C}" srcOrd="0" destOrd="0" presId="urn:microsoft.com/office/officeart/2005/8/layout/process1"/>
    <dgm:cxn modelId="{538B24D5-D8B5-47CD-BBED-B18E839FF83E}" srcId="{4F36B92A-E3C7-4896-8FE8-38FD779BF157}" destId="{79D38DB6-F39A-436F-9EC9-A4170CDF7E35}" srcOrd="2" destOrd="0" parTransId="{8BF763F6-3EFA-4CD1-8068-D57C56C20E93}" sibTransId="{7DA7F64F-602E-4673-A8D3-F1403AC0DC48}"/>
    <dgm:cxn modelId="{8AD60EDD-761B-4369-9008-C6519E2E7137}" type="presOf" srcId="{7DA7F64F-602E-4673-A8D3-F1403AC0DC48}" destId="{BD704CEB-4893-4AC1-AEFD-0A7910627C1F}" srcOrd="0" destOrd="0" presId="urn:microsoft.com/office/officeart/2005/8/layout/process1"/>
    <dgm:cxn modelId="{600973E6-EFFC-49BA-95CF-D6837BF1E1DF}" type="presOf" srcId="{7DA7F64F-602E-4673-A8D3-F1403AC0DC48}" destId="{C6EB0F96-E9EB-4882-8D07-F855D003D6B2}" srcOrd="1" destOrd="0" presId="urn:microsoft.com/office/officeart/2005/8/layout/process1"/>
    <dgm:cxn modelId="{79D99C93-301E-4956-A3DA-7D8F3EA6B548}" type="presParOf" srcId="{281846E3-0F79-4134-8B29-F36EE0A95FAE}" destId="{A04E0B9D-3938-480E-BA06-AB7F85B80C8F}" srcOrd="0" destOrd="0" presId="urn:microsoft.com/office/officeart/2005/8/layout/process1"/>
    <dgm:cxn modelId="{7C28F747-6B5C-45CE-94B0-A228AC5E19D9}" type="presParOf" srcId="{281846E3-0F79-4134-8B29-F36EE0A95FAE}" destId="{7E0AA247-ED30-444F-9E8C-9DF594111474}" srcOrd="1" destOrd="0" presId="urn:microsoft.com/office/officeart/2005/8/layout/process1"/>
    <dgm:cxn modelId="{32410FA2-8A6A-459C-9C36-FA25E522DFA2}" type="presParOf" srcId="{7E0AA247-ED30-444F-9E8C-9DF594111474}" destId="{F421A0F7-BDA2-46F2-BF32-09B75896BC10}" srcOrd="0" destOrd="0" presId="urn:microsoft.com/office/officeart/2005/8/layout/process1"/>
    <dgm:cxn modelId="{6091CB55-4D0F-4BC6-B67A-19EFA72C66B1}" type="presParOf" srcId="{281846E3-0F79-4134-8B29-F36EE0A95FAE}" destId="{FAE1104E-957D-4B1E-988D-5D597D51B823}" srcOrd="2" destOrd="0" presId="urn:microsoft.com/office/officeart/2005/8/layout/process1"/>
    <dgm:cxn modelId="{C1E8C7E2-23C9-48E5-A335-D47F4FD70934}" type="presParOf" srcId="{281846E3-0F79-4134-8B29-F36EE0A95FAE}" destId="{34A8F555-77D2-4941-B436-04703CB4E293}" srcOrd="3" destOrd="0" presId="urn:microsoft.com/office/officeart/2005/8/layout/process1"/>
    <dgm:cxn modelId="{59F663B8-0C49-428C-8B5C-FB911DA86010}" type="presParOf" srcId="{34A8F555-77D2-4941-B436-04703CB4E293}" destId="{2A3F5C44-64D1-4923-8367-6FC674244C92}" srcOrd="0" destOrd="0" presId="urn:microsoft.com/office/officeart/2005/8/layout/process1"/>
    <dgm:cxn modelId="{5EA5CF6F-2332-4D2F-B33D-03C6EDD20A51}" type="presParOf" srcId="{281846E3-0F79-4134-8B29-F36EE0A95FAE}" destId="{BA1CE6F1-6C27-4EBE-B4F1-8695371E048C}" srcOrd="4" destOrd="0" presId="urn:microsoft.com/office/officeart/2005/8/layout/process1"/>
    <dgm:cxn modelId="{4B247B93-9DAA-4201-A74C-81DF15E4DE99}" type="presParOf" srcId="{281846E3-0F79-4134-8B29-F36EE0A95FAE}" destId="{BD704CEB-4893-4AC1-AEFD-0A7910627C1F}" srcOrd="5" destOrd="0" presId="urn:microsoft.com/office/officeart/2005/8/layout/process1"/>
    <dgm:cxn modelId="{7DD21ED7-51BA-46D3-A6ED-281CA2BA3C8B}" type="presParOf" srcId="{BD704CEB-4893-4AC1-AEFD-0A7910627C1F}" destId="{C6EB0F96-E9EB-4882-8D07-F855D003D6B2}" srcOrd="0" destOrd="0" presId="urn:microsoft.com/office/officeart/2005/8/layout/process1"/>
    <dgm:cxn modelId="{4B824B05-5852-44C5-A974-3230B5F85452}" type="presParOf" srcId="{281846E3-0F79-4134-8B29-F36EE0A95FAE}" destId="{98A479CB-7CAE-4AFF-AFFB-6B5E42231F7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9C5F2-DC36-4800-8771-8445F010B127}">
      <dsp:nvSpPr>
        <dsp:cNvPr id="0" name=""/>
        <dsp:cNvSpPr/>
      </dsp:nvSpPr>
      <dsp:spPr>
        <a:xfrm>
          <a:off x="3495" y="19357"/>
          <a:ext cx="3001053" cy="68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Segoe UI" panose="020B0502040204020203" pitchFamily="34" charset="0"/>
              <a:cs typeface="Segoe UI" panose="020B0502040204020203" pitchFamily="34" charset="0"/>
            </a:rPr>
            <a:t>2019-2021</a:t>
          </a:r>
          <a:r>
            <a:rPr lang="en-US" sz="1100" kern="1200" dirty="0">
              <a:latin typeface="Segoe UI" panose="020B0502040204020203" pitchFamily="34" charset="0"/>
              <a:cs typeface="Segoe UI" panose="020B0502040204020203" pitchFamily="34" charset="0"/>
            </a:rPr>
            <a:t> : conception, concertation et </a:t>
          </a:r>
          <a:r>
            <a:rPr lang="fr-FR" sz="1100" kern="1200" noProof="0" dirty="0">
              <a:latin typeface="Segoe UI" panose="020B0502040204020203" pitchFamily="34" charset="0"/>
              <a:cs typeface="Segoe UI" panose="020B0502040204020203" pitchFamily="34" charset="0"/>
            </a:rPr>
            <a:t>lancement de la </a:t>
          </a:r>
          <a:r>
            <a:rPr lang="fr-FR" sz="1100" u="sng" kern="1200" noProof="0" dirty="0">
              <a:latin typeface="Segoe UI" panose="020B0502040204020203" pitchFamily="34" charset="0"/>
              <a:cs typeface="Segoe UI" panose="020B0502040204020203" pitchFamily="34" charset="0"/>
            </a:rPr>
            <a:t>phase pilote dite d’amorçage</a:t>
          </a:r>
        </a:p>
      </dsp:txBody>
      <dsp:txXfrm>
        <a:off x="3495" y="19357"/>
        <a:ext cx="3001053" cy="454865"/>
      </dsp:txXfrm>
    </dsp:sp>
    <dsp:sp modelId="{439FAD5E-BCE7-4903-AE90-DC9EED5D4ECF}">
      <dsp:nvSpPr>
        <dsp:cNvPr id="0" name=""/>
        <dsp:cNvSpPr/>
      </dsp:nvSpPr>
      <dsp:spPr>
        <a:xfrm>
          <a:off x="618169" y="474222"/>
          <a:ext cx="3001053" cy="186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latin typeface="Segoe UI" panose="020B0502040204020203" pitchFamily="34" charset="0"/>
              <a:cs typeface="Segoe UI" panose="020B0502040204020203" pitchFamily="34" charset="0"/>
            </a:rPr>
            <a:t>Conception des principes et de l'architecture du programme ESMS numérique : aboutissement d’une vision partagée des besoins que doit couvrir un DUI et des cibles d'usage à atteindre. </a:t>
          </a:r>
          <a:endParaRPr lang="en-US" sz="1100" kern="120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fr-FR" sz="1100" kern="1200">
              <a:latin typeface="Segoe UI" panose="020B0502040204020203" pitchFamily="34" charset="0"/>
              <a:cs typeface="Segoe UI" panose="020B0502040204020203" pitchFamily="34" charset="0"/>
            </a:rPr>
            <a:t>Depuis 2021 : démarrage effectif de la phase d'amorçage avec le lancement des appels à projets régionaux. </a:t>
          </a:r>
        </a:p>
        <a:p>
          <a:pPr marL="57150" lvl="1" indent="-57150" algn="l" defTabSz="488950">
            <a:lnSpc>
              <a:spcPct val="90000"/>
            </a:lnSpc>
            <a:spcBef>
              <a:spcPct val="0"/>
            </a:spcBef>
            <a:spcAft>
              <a:spcPct val="15000"/>
            </a:spcAft>
            <a:buChar char="•"/>
          </a:pPr>
          <a:r>
            <a:rPr lang="fr-FR" sz="1100" kern="1200">
              <a:latin typeface="Segoe UI" panose="020B0502040204020203" pitchFamily="34" charset="0"/>
              <a:cs typeface="Segoe UI" panose="020B0502040204020203" pitchFamily="34" charset="0"/>
            </a:rPr>
            <a:t>Ouverture uniquement aux ESSMS PA/PH.</a:t>
          </a:r>
        </a:p>
      </dsp:txBody>
      <dsp:txXfrm>
        <a:off x="672682" y="528735"/>
        <a:ext cx="2892027" cy="1752174"/>
      </dsp:txXfrm>
    </dsp:sp>
    <dsp:sp modelId="{F985E640-CC2B-4FF9-A7D4-55A68043D5CC}">
      <dsp:nvSpPr>
        <dsp:cNvPr id="0" name=""/>
        <dsp:cNvSpPr/>
      </dsp:nvSpPr>
      <dsp:spPr>
        <a:xfrm>
          <a:off x="3739538" y="-219948"/>
          <a:ext cx="964491" cy="7471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739538" y="-70513"/>
        <a:ext cx="740339" cy="448305"/>
      </dsp:txXfrm>
    </dsp:sp>
    <dsp:sp modelId="{8F0DA35D-34DE-401C-AF08-B2A3DE1E199E}">
      <dsp:nvSpPr>
        <dsp:cNvPr id="0" name=""/>
        <dsp:cNvSpPr/>
      </dsp:nvSpPr>
      <dsp:spPr>
        <a:xfrm>
          <a:off x="4824344" y="19357"/>
          <a:ext cx="3001053" cy="682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kern="1200" dirty="0">
              <a:latin typeface="Segoe UI" panose="020B0502040204020203" pitchFamily="34" charset="0"/>
              <a:cs typeface="Segoe UI" panose="020B0502040204020203" pitchFamily="34" charset="0"/>
            </a:rPr>
            <a:t>2022-2025</a:t>
          </a:r>
          <a:r>
            <a:rPr lang="en-US" sz="1100" kern="1200" dirty="0">
              <a:latin typeface="Segoe UI" panose="020B0502040204020203" pitchFamily="34" charset="0"/>
              <a:cs typeface="Segoe UI" panose="020B0502040204020203" pitchFamily="34" charset="0"/>
            </a:rPr>
            <a:t> : la </a:t>
          </a:r>
          <a:r>
            <a:rPr lang="en-US" sz="1100" u="sng" kern="1200" dirty="0">
              <a:latin typeface="Segoe UI" panose="020B0502040204020203" pitchFamily="34" charset="0"/>
              <a:cs typeface="Segoe UI" panose="020B0502040204020203" pitchFamily="34" charset="0"/>
            </a:rPr>
            <a:t>phase de </a:t>
          </a:r>
          <a:r>
            <a:rPr lang="fr-FR" sz="1100" u="sng" kern="1200" noProof="0" dirty="0">
              <a:latin typeface="Segoe UI" panose="020B0502040204020203" pitchFamily="34" charset="0"/>
              <a:cs typeface="Segoe UI" panose="020B0502040204020203" pitchFamily="34" charset="0"/>
            </a:rPr>
            <a:t>généralisation</a:t>
          </a:r>
        </a:p>
      </dsp:txBody>
      <dsp:txXfrm>
        <a:off x="4824344" y="19357"/>
        <a:ext cx="3001053" cy="454865"/>
      </dsp:txXfrm>
    </dsp:sp>
    <dsp:sp modelId="{F9B3CD61-8A1A-401B-B294-185E07F848FB}">
      <dsp:nvSpPr>
        <dsp:cNvPr id="0" name=""/>
        <dsp:cNvSpPr/>
      </dsp:nvSpPr>
      <dsp:spPr>
        <a:xfrm>
          <a:off x="5439018" y="474222"/>
          <a:ext cx="3001053" cy="1861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latin typeface="Segoe UI" panose="020B0502040204020203" pitchFamily="34" charset="0"/>
              <a:cs typeface="Segoe UI" panose="020B0502040204020203" pitchFamily="34" charset="0"/>
            </a:rPr>
            <a:t>La phase de généralisation a pour objectif d’équiper tous les ESSMS d'un DUI interopérable et communicant d’ici 2025.</a:t>
          </a:r>
          <a:endParaRPr lang="en-US" sz="1100" kern="120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fr-FR" sz="1100" kern="1200">
              <a:latin typeface="Segoe UI" panose="020B0502040204020203" pitchFamily="34" charset="0"/>
              <a:cs typeface="Segoe UI" panose="020B0502040204020203" pitchFamily="34" charset="0"/>
            </a:rPr>
            <a:t>Cette phase de généralisation bénéficie des crédits Ségur du numérique en santé dédiés au secteur médico-social, soit 430 millions d'euros, dont 150 millions d’euros pour l’année 2023.</a:t>
          </a:r>
          <a:endParaRPr lang="en-US" sz="1100" kern="1200">
            <a:latin typeface="Segoe UI" panose="020B0502040204020203" pitchFamily="34" charset="0"/>
            <a:cs typeface="Segoe UI" panose="020B0502040204020203" pitchFamily="34" charset="0"/>
          </a:endParaRPr>
        </a:p>
      </dsp:txBody>
      <dsp:txXfrm>
        <a:off x="5493531" y="528735"/>
        <a:ext cx="2892027" cy="1752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9C5F2-DC36-4800-8771-8445F010B127}">
      <dsp:nvSpPr>
        <dsp:cNvPr id="0" name=""/>
        <dsp:cNvSpPr/>
      </dsp:nvSpPr>
      <dsp:spPr>
        <a:xfrm>
          <a:off x="3468" y="9896"/>
          <a:ext cx="2977112" cy="1190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bg1"/>
              </a:solidFill>
              <a:latin typeface="Segoe UI" panose="020B0502040204020203" pitchFamily="34" charset="0"/>
              <a:cs typeface="Segoe UI" panose="020B0502040204020203" pitchFamily="34" charset="0"/>
            </a:rPr>
            <a:t>Pour les ESSMS qui n’ont pas encore de DUI </a:t>
          </a:r>
          <a:r>
            <a:rPr lang="fr-FR" sz="1400" kern="1200" dirty="0">
              <a:solidFill>
                <a:schemeClr val="bg1"/>
              </a:solidFill>
              <a:latin typeface="Segoe UI" panose="020B0502040204020203" pitchFamily="34" charset="0"/>
              <a:cs typeface="Segoe UI" panose="020B0502040204020203" pitchFamily="34" charset="0"/>
            </a:rPr>
            <a:t>ou qui veulent en changer</a:t>
          </a:r>
          <a:endParaRPr lang="fr-FR" sz="1400" u="sng" kern="1200" noProof="0" dirty="0">
            <a:solidFill>
              <a:schemeClr val="bg1"/>
            </a:solidFill>
            <a:latin typeface="Segoe UI" panose="020B0502040204020203" pitchFamily="34" charset="0"/>
            <a:cs typeface="Segoe UI" panose="020B0502040204020203" pitchFamily="34" charset="0"/>
          </a:endParaRPr>
        </a:p>
      </dsp:txBody>
      <dsp:txXfrm>
        <a:off x="3468" y="9896"/>
        <a:ext cx="2977112" cy="793569"/>
      </dsp:txXfrm>
    </dsp:sp>
    <dsp:sp modelId="{439FAD5E-BCE7-4903-AE90-DC9EED5D4ECF}">
      <dsp:nvSpPr>
        <dsp:cNvPr id="0" name=""/>
        <dsp:cNvSpPr/>
      </dsp:nvSpPr>
      <dsp:spPr>
        <a:xfrm>
          <a:off x="603741" y="802951"/>
          <a:ext cx="2977112" cy="14608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FontTx/>
            <a:buNone/>
          </a:pPr>
          <a:r>
            <a:rPr lang="fr-FR" sz="1400" kern="1200" dirty="0">
              <a:solidFill>
                <a:schemeClr val="tx1"/>
              </a:solidFill>
              <a:latin typeface="Segoe UI" panose="020B0502040204020203" pitchFamily="34" charset="0"/>
              <a:cs typeface="Segoe UI" panose="020B0502040204020203" pitchFamily="34" charset="0"/>
            </a:rPr>
            <a:t>S’équiper d’un DUI compatible avec </a:t>
          </a:r>
          <a:r>
            <a:rPr lang="fr-FR" sz="1400" i="1" kern="1200" dirty="0">
              <a:solidFill>
                <a:schemeClr val="tx1"/>
              </a:solidFill>
              <a:latin typeface="Segoe UI" panose="020B0502040204020203" pitchFamily="34" charset="0"/>
              <a:cs typeface="Segoe UI" panose="020B0502040204020203" pitchFamily="34" charset="0"/>
            </a:rPr>
            <a:t>Mon espace santé</a:t>
          </a:r>
          <a:endParaRPr lang="en-US" sz="1400" kern="1200" dirty="0">
            <a:latin typeface="Segoe UI" panose="020B0502040204020203" pitchFamily="34" charset="0"/>
            <a:cs typeface="Segoe UI" panose="020B0502040204020203" pitchFamily="34" charset="0"/>
          </a:endParaRPr>
        </a:p>
      </dsp:txBody>
      <dsp:txXfrm>
        <a:off x="646527" y="845737"/>
        <a:ext cx="2891540" cy="1375250"/>
      </dsp:txXfrm>
    </dsp:sp>
    <dsp:sp modelId="{F985E640-CC2B-4FF9-A7D4-55A68043D5CC}">
      <dsp:nvSpPr>
        <dsp:cNvPr id="0" name=""/>
        <dsp:cNvSpPr/>
      </dsp:nvSpPr>
      <dsp:spPr>
        <a:xfrm rot="3742">
          <a:off x="3572348" y="12600"/>
          <a:ext cx="956797" cy="7412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572348" y="160722"/>
        <a:ext cx="734433" cy="444728"/>
      </dsp:txXfrm>
    </dsp:sp>
    <dsp:sp modelId="{8F0DA35D-34DE-401C-AF08-B2A3DE1E199E}">
      <dsp:nvSpPr>
        <dsp:cNvPr id="0" name=""/>
        <dsp:cNvSpPr/>
      </dsp:nvSpPr>
      <dsp:spPr>
        <a:xfrm>
          <a:off x="4785858" y="15102"/>
          <a:ext cx="2977112" cy="1190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bg1"/>
              </a:solidFill>
              <a:latin typeface="Segoe UI" panose="020B0502040204020203" pitchFamily="34" charset="0"/>
              <a:cs typeface="Segoe UI" panose="020B0502040204020203" pitchFamily="34" charset="0"/>
            </a:rPr>
            <a:t>Pour les ESSMS qui ont déjà un DUI </a:t>
          </a:r>
          <a:r>
            <a:rPr lang="fr-FR" sz="1400" kern="1200" dirty="0">
              <a:solidFill>
                <a:schemeClr val="bg1"/>
              </a:solidFill>
              <a:latin typeface="Segoe UI" panose="020B0502040204020203" pitchFamily="34" charset="0"/>
              <a:cs typeface="Segoe UI" panose="020B0502040204020203" pitchFamily="34" charset="0"/>
            </a:rPr>
            <a:t>et qui souhaitent </a:t>
          </a:r>
          <a:r>
            <a:rPr lang="fr-FR" sz="1400" b="1" u="sng" kern="1200" dirty="0">
              <a:solidFill>
                <a:schemeClr val="bg1"/>
              </a:solidFill>
              <a:latin typeface="Segoe UI" panose="020B0502040204020203" pitchFamily="34" charset="0"/>
              <a:cs typeface="Segoe UI" panose="020B0502040204020203" pitchFamily="34" charset="0"/>
            </a:rPr>
            <a:t>le faire évoluer</a:t>
          </a:r>
          <a:endParaRPr lang="fr-FR" sz="1400" u="sng" kern="1200" noProof="0" dirty="0">
            <a:solidFill>
              <a:schemeClr val="bg1"/>
            </a:solidFill>
            <a:latin typeface="Segoe UI" panose="020B0502040204020203" pitchFamily="34" charset="0"/>
            <a:cs typeface="Segoe UI" panose="020B0502040204020203" pitchFamily="34" charset="0"/>
          </a:endParaRPr>
        </a:p>
      </dsp:txBody>
      <dsp:txXfrm>
        <a:off x="4785858" y="15102"/>
        <a:ext cx="2977112" cy="793569"/>
      </dsp:txXfrm>
    </dsp:sp>
    <dsp:sp modelId="{F9B3CD61-8A1A-401B-B294-185E07F848FB}">
      <dsp:nvSpPr>
        <dsp:cNvPr id="0" name=""/>
        <dsp:cNvSpPr/>
      </dsp:nvSpPr>
      <dsp:spPr>
        <a:xfrm>
          <a:off x="5395628" y="808671"/>
          <a:ext cx="2977112" cy="144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None/>
          </a:pPr>
          <a:r>
            <a:rPr lang="fr-FR" sz="1400" kern="1200">
              <a:solidFill>
                <a:schemeClr val="tx1"/>
              </a:solidFill>
              <a:latin typeface="Segoe UI" panose="020B0502040204020203" pitchFamily="34" charset="0"/>
              <a:cs typeface="Segoe UI" panose="020B0502040204020203" pitchFamily="34" charset="0"/>
            </a:rPr>
            <a:t>Mettre à jour son DUI avec une version compatible avec </a:t>
          </a:r>
          <a:r>
            <a:rPr lang="fr-FR" sz="1400" i="1" kern="1200">
              <a:solidFill>
                <a:schemeClr val="tx1"/>
              </a:solidFill>
              <a:latin typeface="Segoe UI" panose="020B0502040204020203" pitchFamily="34" charset="0"/>
              <a:cs typeface="Segoe UI" panose="020B0502040204020203" pitchFamily="34" charset="0"/>
            </a:rPr>
            <a:t>Mon espace santé</a:t>
          </a:r>
          <a:endParaRPr lang="en-US" sz="1400" kern="1200">
            <a:latin typeface="Segoe UI" panose="020B0502040204020203" pitchFamily="34" charset="0"/>
            <a:cs typeface="Segoe UI" panose="020B0502040204020203" pitchFamily="34" charset="0"/>
          </a:endParaRPr>
        </a:p>
        <a:p>
          <a:pPr marL="114300" lvl="1" indent="-114300" algn="ctr" defTabSz="622300">
            <a:lnSpc>
              <a:spcPct val="90000"/>
            </a:lnSpc>
            <a:spcBef>
              <a:spcPct val="0"/>
            </a:spcBef>
            <a:spcAft>
              <a:spcPct val="15000"/>
            </a:spcAft>
            <a:buNone/>
          </a:pPr>
          <a:r>
            <a:rPr lang="fr-FR" sz="1400" b="1" i="1" kern="1200">
              <a:solidFill>
                <a:srgbClr val="FF0000"/>
              </a:solidFill>
              <a:latin typeface="Segoe UI" panose="020B0502040204020203" pitchFamily="34" charset="0"/>
              <a:cs typeface="Segoe UI" panose="020B0502040204020203" pitchFamily="34" charset="0"/>
            </a:rPr>
            <a:t>Financement intégral par l’Etat</a:t>
          </a:r>
          <a:r>
            <a:rPr lang="fr-FR" sz="1400" i="1" kern="1200">
              <a:solidFill>
                <a:srgbClr val="FF0000"/>
              </a:solidFill>
              <a:latin typeface="Segoe UI" panose="020B0502040204020203" pitchFamily="34" charset="0"/>
              <a:cs typeface="Segoe UI" panose="020B0502040204020203" pitchFamily="34" charset="0"/>
            </a:rPr>
            <a:t>*</a:t>
          </a:r>
        </a:p>
      </dsp:txBody>
      <dsp:txXfrm>
        <a:off x="5437804" y="850847"/>
        <a:ext cx="2892760" cy="135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A8C72-0D10-4689-A2E7-47C0EF7A517E}">
      <dsp:nvSpPr>
        <dsp:cNvPr id="0" name=""/>
        <dsp:cNvSpPr/>
      </dsp:nvSpPr>
      <dsp:spPr>
        <a:xfrm>
          <a:off x="4404" y="2026211"/>
          <a:ext cx="1925677" cy="1209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kern="1200">
              <a:latin typeface="Segoe UI" panose="020B0502040204020203" pitchFamily="34" charset="0"/>
              <a:cs typeface="Segoe UI" panose="020B0502040204020203" pitchFamily="34" charset="0"/>
            </a:rPr>
            <a:t>Convention ARS</a:t>
          </a:r>
        </a:p>
      </dsp:txBody>
      <dsp:txXfrm>
        <a:off x="39831" y="2061638"/>
        <a:ext cx="1854823" cy="1138712"/>
      </dsp:txXfrm>
    </dsp:sp>
    <dsp:sp modelId="{518D262A-E643-4873-86F1-760067BB7703}">
      <dsp:nvSpPr>
        <dsp:cNvPr id="0" name=""/>
        <dsp:cNvSpPr/>
      </dsp:nvSpPr>
      <dsp:spPr>
        <a:xfrm>
          <a:off x="2122649" y="2392210"/>
          <a:ext cx="408243" cy="477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Segoe UI" panose="020B0502040204020203" pitchFamily="34" charset="0"/>
            <a:cs typeface="Segoe UI" panose="020B0502040204020203" pitchFamily="34" charset="0"/>
          </a:endParaRPr>
        </a:p>
      </dsp:txBody>
      <dsp:txXfrm>
        <a:off x="2122649" y="2487724"/>
        <a:ext cx="285770" cy="286540"/>
      </dsp:txXfrm>
    </dsp:sp>
    <dsp:sp modelId="{6E6B6712-5BBC-4837-AE52-2DFD54C8959C}">
      <dsp:nvSpPr>
        <dsp:cNvPr id="0" name=""/>
        <dsp:cNvSpPr/>
      </dsp:nvSpPr>
      <dsp:spPr>
        <a:xfrm>
          <a:off x="2700352" y="2026211"/>
          <a:ext cx="1925677" cy="1209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Segoe UI" panose="020B0502040204020203" pitchFamily="34" charset="0"/>
              <a:cs typeface="Segoe UI" panose="020B0502040204020203" pitchFamily="34" charset="0"/>
            </a:rPr>
            <a:t>Choix du DUI</a:t>
          </a:r>
        </a:p>
        <a:p>
          <a:pPr marL="0" lvl="0" indent="0" algn="ctr" defTabSz="711200">
            <a:lnSpc>
              <a:spcPct val="90000"/>
            </a:lnSpc>
            <a:spcBef>
              <a:spcPct val="0"/>
            </a:spcBef>
            <a:spcAft>
              <a:spcPct val="35000"/>
            </a:spcAft>
            <a:buNone/>
          </a:pPr>
          <a:r>
            <a:rPr lang="fr-FR" sz="1200" i="1" kern="1200" dirty="0">
              <a:latin typeface="Segoe UI" panose="020B0502040204020203" pitchFamily="34" charset="0"/>
              <a:cs typeface="Segoe UI" panose="020B0502040204020203" pitchFamily="34" charset="0"/>
            </a:rPr>
            <a:t>Contractualisation éditeur ou signature des BDC SONS</a:t>
          </a:r>
        </a:p>
      </dsp:txBody>
      <dsp:txXfrm>
        <a:off x="2735779" y="2061638"/>
        <a:ext cx="1854823" cy="1138712"/>
      </dsp:txXfrm>
    </dsp:sp>
    <dsp:sp modelId="{58897C9F-F7CC-4EFC-A0E6-F71FEFF28D45}">
      <dsp:nvSpPr>
        <dsp:cNvPr id="0" name=""/>
        <dsp:cNvSpPr/>
      </dsp:nvSpPr>
      <dsp:spPr>
        <a:xfrm>
          <a:off x="4818598" y="2392210"/>
          <a:ext cx="408243" cy="477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Segoe UI" panose="020B0502040204020203" pitchFamily="34" charset="0"/>
            <a:cs typeface="Segoe UI" panose="020B0502040204020203" pitchFamily="34" charset="0"/>
          </a:endParaRPr>
        </a:p>
      </dsp:txBody>
      <dsp:txXfrm>
        <a:off x="4818598" y="2487724"/>
        <a:ext cx="285770" cy="286540"/>
      </dsp:txXfrm>
    </dsp:sp>
    <dsp:sp modelId="{23A342E6-B82C-4EBF-BD3D-D70012CEB4CE}">
      <dsp:nvSpPr>
        <dsp:cNvPr id="0" name=""/>
        <dsp:cNvSpPr/>
      </dsp:nvSpPr>
      <dsp:spPr>
        <a:xfrm>
          <a:off x="5396301" y="2026211"/>
          <a:ext cx="1925677" cy="1209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latin typeface="Segoe UI" panose="020B0502040204020203" pitchFamily="34" charset="0"/>
              <a:cs typeface="Segoe UI" panose="020B0502040204020203" pitchFamily="34" charset="0"/>
            </a:rPr>
            <a:t>Contractualisation ANS</a:t>
          </a:r>
        </a:p>
      </dsp:txBody>
      <dsp:txXfrm>
        <a:off x="5431728" y="2061638"/>
        <a:ext cx="1854823" cy="1138712"/>
      </dsp:txXfrm>
    </dsp:sp>
    <dsp:sp modelId="{96A2C3D0-8AAB-4827-B070-56D2B6DE74C8}">
      <dsp:nvSpPr>
        <dsp:cNvPr id="0" name=""/>
        <dsp:cNvSpPr/>
      </dsp:nvSpPr>
      <dsp:spPr>
        <a:xfrm>
          <a:off x="7514546" y="2392210"/>
          <a:ext cx="408243" cy="477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latin typeface="Segoe UI" panose="020B0502040204020203" pitchFamily="34" charset="0"/>
            <a:cs typeface="Segoe UI" panose="020B0502040204020203" pitchFamily="34" charset="0"/>
          </a:endParaRPr>
        </a:p>
      </dsp:txBody>
      <dsp:txXfrm>
        <a:off x="7514546" y="2487724"/>
        <a:ext cx="285770" cy="286540"/>
      </dsp:txXfrm>
    </dsp:sp>
    <dsp:sp modelId="{9C40B653-7C40-4D85-B47E-F6BF2AD4A5B6}">
      <dsp:nvSpPr>
        <dsp:cNvPr id="0" name=""/>
        <dsp:cNvSpPr/>
      </dsp:nvSpPr>
      <dsp:spPr>
        <a:xfrm>
          <a:off x="8092250" y="2026211"/>
          <a:ext cx="1925677" cy="1209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latin typeface="Segoe UI" panose="020B0502040204020203" pitchFamily="34" charset="0"/>
              <a:cs typeface="Segoe UI" panose="020B0502040204020203" pitchFamily="34" charset="0"/>
            </a:rPr>
            <a:t>Réunion de lancement et planning de déploiement</a:t>
          </a:r>
        </a:p>
      </dsp:txBody>
      <dsp:txXfrm>
        <a:off x="8127677" y="2061638"/>
        <a:ext cx="1854823" cy="1138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E0B9D-3938-480E-BA06-AB7F85B80C8F}">
      <dsp:nvSpPr>
        <dsp:cNvPr id="0" name=""/>
        <dsp:cNvSpPr/>
      </dsp:nvSpPr>
      <dsp:spPr>
        <a:xfrm>
          <a:off x="4597" y="125643"/>
          <a:ext cx="2010287" cy="1262712"/>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Segoe UI" panose="020B0502040204020203" pitchFamily="34" charset="0"/>
              <a:cs typeface="Segoe UI" panose="020B0502040204020203" pitchFamily="34" charset="0"/>
            </a:rPr>
            <a:t>Prise de contact avec l’éditeur</a:t>
          </a:r>
        </a:p>
      </dsp:txBody>
      <dsp:txXfrm>
        <a:off x="41581" y="162627"/>
        <a:ext cx="1936319" cy="1188744"/>
      </dsp:txXfrm>
    </dsp:sp>
    <dsp:sp modelId="{7E0AA247-ED30-444F-9E8C-9DF594111474}">
      <dsp:nvSpPr>
        <dsp:cNvPr id="0" name=""/>
        <dsp:cNvSpPr/>
      </dsp:nvSpPr>
      <dsp:spPr>
        <a:xfrm>
          <a:off x="2215914" y="507723"/>
          <a:ext cx="426181" cy="498551"/>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latin typeface="Segoe UI" panose="020B0502040204020203" pitchFamily="34" charset="0"/>
            <a:cs typeface="Segoe UI" panose="020B0502040204020203" pitchFamily="34" charset="0"/>
          </a:endParaRPr>
        </a:p>
      </dsp:txBody>
      <dsp:txXfrm>
        <a:off x="2215914" y="607433"/>
        <a:ext cx="298327" cy="299131"/>
      </dsp:txXfrm>
    </dsp:sp>
    <dsp:sp modelId="{FAE1104E-957D-4B1E-988D-5D597D51B823}">
      <dsp:nvSpPr>
        <dsp:cNvPr id="0" name=""/>
        <dsp:cNvSpPr/>
      </dsp:nvSpPr>
      <dsp:spPr>
        <a:xfrm>
          <a:off x="2819000" y="125643"/>
          <a:ext cx="2010287" cy="1262712"/>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Segoe UI" panose="020B0502040204020203" pitchFamily="34" charset="0"/>
              <a:cs typeface="Segoe UI" panose="020B0502040204020203" pitchFamily="34" charset="0"/>
            </a:rPr>
            <a:t>Réception d’un devis de la part de l’éditeur</a:t>
          </a:r>
        </a:p>
      </dsp:txBody>
      <dsp:txXfrm>
        <a:off x="2855984" y="162627"/>
        <a:ext cx="1936319" cy="1188744"/>
      </dsp:txXfrm>
    </dsp:sp>
    <dsp:sp modelId="{34A8F555-77D2-4941-B436-04703CB4E293}">
      <dsp:nvSpPr>
        <dsp:cNvPr id="0" name=""/>
        <dsp:cNvSpPr/>
      </dsp:nvSpPr>
      <dsp:spPr>
        <a:xfrm>
          <a:off x="5030317" y="507723"/>
          <a:ext cx="426181" cy="498551"/>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b="1" kern="1200">
            <a:latin typeface="Segoe UI" panose="020B0502040204020203" pitchFamily="34" charset="0"/>
            <a:cs typeface="Segoe UI" panose="020B0502040204020203" pitchFamily="34" charset="0"/>
          </a:endParaRPr>
        </a:p>
      </dsp:txBody>
      <dsp:txXfrm>
        <a:off x="5030317" y="607433"/>
        <a:ext cx="298327" cy="299131"/>
      </dsp:txXfrm>
    </dsp:sp>
    <dsp:sp modelId="{BA1CE6F1-6C27-4EBE-B4F1-8695371E048C}">
      <dsp:nvSpPr>
        <dsp:cNvPr id="0" name=""/>
        <dsp:cNvSpPr/>
      </dsp:nvSpPr>
      <dsp:spPr>
        <a:xfrm>
          <a:off x="5633404" y="125643"/>
          <a:ext cx="2010287" cy="1262712"/>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Segoe UI" panose="020B0502040204020203" pitchFamily="34" charset="0"/>
              <a:cs typeface="Segoe UI" panose="020B0502040204020203" pitchFamily="34" charset="0"/>
            </a:rPr>
            <a:t>Demande de financement auprès de l’ASP</a:t>
          </a:r>
        </a:p>
      </dsp:txBody>
      <dsp:txXfrm>
        <a:off x="5670388" y="162627"/>
        <a:ext cx="1936319" cy="1188744"/>
      </dsp:txXfrm>
    </dsp:sp>
    <dsp:sp modelId="{BD704CEB-4893-4AC1-AEFD-0A7910627C1F}">
      <dsp:nvSpPr>
        <dsp:cNvPr id="0" name=""/>
        <dsp:cNvSpPr/>
      </dsp:nvSpPr>
      <dsp:spPr>
        <a:xfrm>
          <a:off x="7844720" y="507723"/>
          <a:ext cx="426181" cy="498551"/>
        </a:xfrm>
        <a:prstGeom prst="rightArrow">
          <a:avLst>
            <a:gd name="adj1" fmla="val 60000"/>
            <a:gd name="adj2" fmla="val 50000"/>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Segoe UI" panose="020B0502040204020203" pitchFamily="34" charset="0"/>
            <a:cs typeface="Segoe UI" panose="020B0502040204020203" pitchFamily="34" charset="0"/>
          </a:endParaRPr>
        </a:p>
      </dsp:txBody>
      <dsp:txXfrm>
        <a:off x="7844720" y="607433"/>
        <a:ext cx="298327" cy="299131"/>
      </dsp:txXfrm>
    </dsp:sp>
    <dsp:sp modelId="{98A479CB-7CAE-4AFF-AFFB-6B5E42231F74}">
      <dsp:nvSpPr>
        <dsp:cNvPr id="0" name=""/>
        <dsp:cNvSpPr/>
      </dsp:nvSpPr>
      <dsp:spPr>
        <a:xfrm>
          <a:off x="8447807" y="125643"/>
          <a:ext cx="2010287" cy="1262712"/>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Segoe UI" panose="020B0502040204020203" pitchFamily="34" charset="0"/>
              <a:cs typeface="Segoe UI" panose="020B0502040204020203" pitchFamily="34" charset="0"/>
            </a:rPr>
            <a:t>Validation de la demande et versement de l’avance de 30% au fournisseur</a:t>
          </a:r>
        </a:p>
      </dsp:txBody>
      <dsp:txXfrm>
        <a:off x="8484791" y="162627"/>
        <a:ext cx="1936319" cy="1188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0985A9-EEC3-4BE2-BEDB-8E152324CFE1}" type="datetimeFigureOut">
              <a:rPr lang="fr-FR" smtClean="0"/>
              <a:t>05/07/2024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9BCE0-D7DC-4AFF-A1CD-721BE604A4A7}" type="slidenum">
              <a:rPr lang="fr-FR" smtClean="0"/>
              <a:t>‹N°›</a:t>
            </a:fld>
            <a:endParaRPr lang="fr-FR"/>
          </a:p>
        </p:txBody>
      </p:sp>
    </p:spTree>
    <p:extLst>
      <p:ext uri="{BB962C8B-B14F-4D97-AF65-F5344CB8AC3E}">
        <p14:creationId xmlns:p14="http://schemas.microsoft.com/office/powerpoint/2010/main" val="190400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AAC3-CADC-8C42-B220-6E08EB1B3701}" type="datetimeFigureOut">
              <a:rPr lang="fr-FR" smtClean="0"/>
              <a:t>05/07/2024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57F93-6322-BF4F-8584-C86B190C31AF}" type="slidenum">
              <a:rPr lang="fr-FR" smtClean="0"/>
              <a:t>‹N°›</a:t>
            </a:fld>
            <a:endParaRPr lang="fr-FR"/>
          </a:p>
        </p:txBody>
      </p:sp>
    </p:spTree>
    <p:extLst>
      <p:ext uri="{BB962C8B-B14F-4D97-AF65-F5344CB8AC3E}">
        <p14:creationId xmlns:p14="http://schemas.microsoft.com/office/powerpoint/2010/main" val="319545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13</a:t>
            </a:fld>
            <a:endParaRPr lang="fr-FR"/>
          </a:p>
        </p:txBody>
      </p:sp>
    </p:spTree>
    <p:extLst>
      <p:ext uri="{BB962C8B-B14F-4D97-AF65-F5344CB8AC3E}">
        <p14:creationId xmlns:p14="http://schemas.microsoft.com/office/powerpoint/2010/main" val="197828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30</a:t>
            </a:fld>
            <a:endParaRPr lang="fr-FR"/>
          </a:p>
        </p:txBody>
      </p:sp>
    </p:spTree>
    <p:extLst>
      <p:ext uri="{BB962C8B-B14F-4D97-AF65-F5344CB8AC3E}">
        <p14:creationId xmlns:p14="http://schemas.microsoft.com/office/powerpoint/2010/main" val="285260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36</a:t>
            </a:fld>
            <a:endParaRPr lang="fr-FR"/>
          </a:p>
        </p:txBody>
      </p:sp>
    </p:spTree>
    <p:extLst>
      <p:ext uri="{BB962C8B-B14F-4D97-AF65-F5344CB8AC3E}">
        <p14:creationId xmlns:p14="http://schemas.microsoft.com/office/powerpoint/2010/main" val="404505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0" dirty="0"/>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40</a:t>
            </a:fld>
            <a:endParaRPr lang="fr-FR"/>
          </a:p>
        </p:txBody>
      </p:sp>
    </p:spTree>
    <p:extLst>
      <p:ext uri="{BB962C8B-B14F-4D97-AF65-F5344CB8AC3E}">
        <p14:creationId xmlns:p14="http://schemas.microsoft.com/office/powerpoint/2010/main" val="373243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41</a:t>
            </a:fld>
            <a:endParaRPr lang="fr-FR"/>
          </a:p>
        </p:txBody>
      </p:sp>
    </p:spTree>
    <p:extLst>
      <p:ext uri="{BB962C8B-B14F-4D97-AF65-F5344CB8AC3E}">
        <p14:creationId xmlns:p14="http://schemas.microsoft.com/office/powerpoint/2010/main" val="77490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44</a:t>
            </a:fld>
            <a:endParaRPr lang="fr-FR"/>
          </a:p>
        </p:txBody>
      </p:sp>
    </p:spTree>
    <p:extLst>
      <p:ext uri="{BB962C8B-B14F-4D97-AF65-F5344CB8AC3E}">
        <p14:creationId xmlns:p14="http://schemas.microsoft.com/office/powerpoint/2010/main" val="89910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53</a:t>
            </a:fld>
            <a:endParaRPr lang="fr-FR"/>
          </a:p>
        </p:txBody>
      </p:sp>
    </p:spTree>
    <p:extLst>
      <p:ext uri="{BB962C8B-B14F-4D97-AF65-F5344CB8AC3E}">
        <p14:creationId xmlns:p14="http://schemas.microsoft.com/office/powerpoint/2010/main" val="191806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54</a:t>
            </a:fld>
            <a:endParaRPr lang="fr-FR"/>
          </a:p>
        </p:txBody>
      </p:sp>
    </p:spTree>
    <p:extLst>
      <p:ext uri="{BB962C8B-B14F-4D97-AF65-F5344CB8AC3E}">
        <p14:creationId xmlns:p14="http://schemas.microsoft.com/office/powerpoint/2010/main" val="42997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A057F93-6322-BF4F-8584-C86B190C31AF}" type="slidenum">
              <a:rPr lang="fr-FR" smtClean="0"/>
              <a:t>105</a:t>
            </a:fld>
            <a:endParaRPr lang="fr-FR"/>
          </a:p>
        </p:txBody>
      </p:sp>
    </p:spTree>
    <p:extLst>
      <p:ext uri="{BB962C8B-B14F-4D97-AF65-F5344CB8AC3E}">
        <p14:creationId xmlns:p14="http://schemas.microsoft.com/office/powerpoint/2010/main" val="93582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5A5208-395E-574E-86EE-476CC72480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C5091B3-B586-2B46-B175-11432F020031}"/>
              </a:ext>
            </a:extLst>
          </p:cNvPr>
          <p:cNvSpPr>
            <a:spLocks noGrp="1"/>
          </p:cNvSpPr>
          <p:nvPr>
            <p:ph type="title" hasCustomPrompt="1"/>
          </p:nvPr>
        </p:nvSpPr>
        <p:spPr>
          <a:xfrm>
            <a:off x="838200" y="900000"/>
            <a:ext cx="8688049" cy="1325563"/>
          </a:xfrm>
        </p:spPr>
        <p:txBody>
          <a:bodyPr lIns="0">
            <a:spAutoFit/>
          </a:bodyPr>
          <a:lstStyle>
            <a:lvl1pPr>
              <a:defRPr b="0" i="0">
                <a:solidFill>
                  <a:schemeClr val="bg1"/>
                </a:solidFill>
                <a:latin typeface="Arial Black" panose="020B0604020202020204" pitchFamily="34" charset="0"/>
                <a:cs typeface="Arial Black" panose="020B0604020202020204" pitchFamily="34" charset="0"/>
              </a:defRPr>
            </a:lvl1pPr>
          </a:lstStyle>
          <a:p>
            <a:r>
              <a:rPr lang="fr-FR"/>
              <a:t>MODIFIEZ LE STYLE DU TITRE</a:t>
            </a:r>
          </a:p>
        </p:txBody>
      </p:sp>
      <p:sp>
        <p:nvSpPr>
          <p:cNvPr id="3" name="Espace réservé du pied de page 2">
            <a:extLst>
              <a:ext uri="{FF2B5EF4-FFF2-40B4-BE49-F238E27FC236}">
                <a16:creationId xmlns:a16="http://schemas.microsoft.com/office/drawing/2014/main" id="{EFCFBEBD-BB61-B64B-815C-547D6FB82E00}"/>
              </a:ext>
            </a:extLst>
          </p:cNvPr>
          <p:cNvSpPr>
            <a:spLocks noGrp="1"/>
          </p:cNvSpPr>
          <p:nvPr>
            <p:ph type="ftr" sz="quarter" idx="10"/>
          </p:nvPr>
        </p:nvSpPr>
        <p:spPr>
          <a:xfrm>
            <a:off x="838200" y="6357600"/>
            <a:ext cx="5257800" cy="365125"/>
          </a:xfrm>
          <a:prstGeom prst="rect">
            <a:avLst/>
          </a:prstGeom>
        </p:spPr>
        <p:txBody>
          <a:bodyPr/>
          <a:lstStyle/>
          <a:p>
            <a:r>
              <a:rPr lang="fr-FR"/>
              <a:t>Kit ESMS Numérique│ 29/04/2024 │</a:t>
            </a:r>
          </a:p>
        </p:txBody>
      </p:sp>
      <p:sp>
        <p:nvSpPr>
          <p:cNvPr id="7" name="Espace réservé du texte 6">
            <a:extLst>
              <a:ext uri="{FF2B5EF4-FFF2-40B4-BE49-F238E27FC236}">
                <a16:creationId xmlns:a16="http://schemas.microsoft.com/office/drawing/2014/main" id="{6BD27725-0551-7649-8ED5-A02EC3BD6008}"/>
              </a:ext>
            </a:extLst>
          </p:cNvPr>
          <p:cNvSpPr>
            <a:spLocks noGrp="1"/>
          </p:cNvSpPr>
          <p:nvPr>
            <p:ph type="body" sz="quarter" idx="11" hasCustomPrompt="1"/>
          </p:nvPr>
        </p:nvSpPr>
        <p:spPr>
          <a:xfrm>
            <a:off x="838200" y="2456769"/>
            <a:ext cx="8688048" cy="374650"/>
          </a:xfrm>
        </p:spPr>
        <p:txBody>
          <a:bodyPr lIns="0">
            <a:noAutofit/>
          </a:bodyPr>
          <a:lstStyle>
            <a:lvl1pPr marL="0" indent="0">
              <a:buNone/>
              <a:defRPr sz="1400" b="0">
                <a:solidFill>
                  <a:schemeClr val="bg1"/>
                </a:solidFill>
              </a:defRPr>
            </a:lvl1pPr>
            <a:lvl2pPr marL="457200" indent="0">
              <a:buNone/>
              <a:defRPr sz="1400" b="0">
                <a:solidFill>
                  <a:schemeClr val="bg1"/>
                </a:solidFill>
              </a:defRPr>
            </a:lvl2pPr>
            <a:lvl3pPr marL="914400" indent="0">
              <a:buNone/>
              <a:defRPr sz="1400" b="0">
                <a:solidFill>
                  <a:schemeClr val="bg1"/>
                </a:solidFill>
              </a:defRPr>
            </a:lvl3pPr>
            <a:lvl4pPr marL="1371600" indent="0">
              <a:buNone/>
              <a:defRPr sz="1400" b="0">
                <a:solidFill>
                  <a:schemeClr val="bg1"/>
                </a:solidFill>
              </a:defRPr>
            </a:lvl4pPr>
            <a:lvl5pPr marL="1828800" indent="0">
              <a:buNone/>
              <a:defRPr sz="1400" b="0">
                <a:solidFill>
                  <a:schemeClr val="bg1"/>
                </a:solidFill>
              </a:defRPr>
            </a:lvl5pPr>
          </a:lstStyle>
          <a:p>
            <a:pPr lvl="0"/>
            <a:r>
              <a:rPr lang="fr-FR"/>
              <a:t>CLIQUEZ POUR MODIFIER LES STYLES DU TEXTE DU MASQUE</a:t>
            </a:r>
          </a:p>
        </p:txBody>
      </p:sp>
      <p:pic>
        <p:nvPicPr>
          <p:cNvPr id="8" name="Graphique 7">
            <a:extLst>
              <a:ext uri="{FF2B5EF4-FFF2-40B4-BE49-F238E27FC236}">
                <a16:creationId xmlns:a16="http://schemas.microsoft.com/office/drawing/2014/main" id="{842CE52D-046F-9A40-8754-3667C55219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74384" y="6112042"/>
            <a:ext cx="1651955" cy="502895"/>
          </a:xfrm>
          <a:prstGeom prst="rect">
            <a:avLst/>
          </a:prstGeom>
        </p:spPr>
      </p:pic>
    </p:spTree>
    <p:extLst>
      <p:ext uri="{BB962C8B-B14F-4D97-AF65-F5344CB8AC3E}">
        <p14:creationId xmlns:p14="http://schemas.microsoft.com/office/powerpoint/2010/main" val="267153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421141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2343150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1621819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ntercalaire-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93" y="-3877407"/>
            <a:ext cx="8982808" cy="8982808"/>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1080112" y="1802772"/>
            <a:ext cx="3960812" cy="1495794"/>
          </a:xfrm>
        </p:spPr>
        <p:txBody>
          <a:bodyPr wrap="square" lIns="0" tIns="0" rIns="0" bIns="0">
            <a:spAutoFit/>
          </a:bodyPr>
          <a:lstStyle>
            <a:lvl1pPr marL="0" indent="0">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ici pour modifier </a:t>
            </a:r>
            <a:br>
              <a:rPr lang="fr-FR"/>
            </a:br>
            <a:r>
              <a:rPr lang="fr-FR"/>
              <a:t>le titre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1252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345">
          <p15:clr>
            <a:srgbClr val="FBAE40"/>
          </p15:clr>
        </p15:guide>
        <p15:guide id="4" orient="horz" pos="777">
          <p15:clr>
            <a:srgbClr val="FBAE40"/>
          </p15:clr>
        </p15:guide>
        <p15:guide id="5" pos="74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925C240-5726-7942-953D-ADBEB7B0DA83}"/>
              </a:ext>
            </a:extLst>
          </p:cNvPr>
          <p:cNvPicPr>
            <a:picLocks noChangeAspect="1"/>
          </p:cNvPicPr>
          <p:nvPr userDrawn="1"/>
        </p:nvPicPr>
        <p:blipFill>
          <a:blip r:embed="rId2"/>
          <a:stretch>
            <a:fillRect/>
          </a:stretch>
        </p:blipFill>
        <p:spPr>
          <a:xfrm>
            <a:off x="5884" y="0"/>
            <a:ext cx="12180232" cy="6858000"/>
          </a:xfrm>
          <a:prstGeom prst="rect">
            <a:avLst/>
          </a:prstGeom>
        </p:spPr>
      </p:pic>
      <p:pic>
        <p:nvPicPr>
          <p:cNvPr id="6" name="Image 5">
            <a:extLst>
              <a:ext uri="{FF2B5EF4-FFF2-40B4-BE49-F238E27FC236}">
                <a16:creationId xmlns:a16="http://schemas.microsoft.com/office/drawing/2014/main" id="{C367B1BA-D17D-F345-AD2C-D6B204E183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E3BA6475-6525-6B4B-8562-4CE2DBF674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
        <p:nvSpPr>
          <p:cNvPr id="8" name="Espace réservé du pied de page 2">
            <a:extLst>
              <a:ext uri="{FF2B5EF4-FFF2-40B4-BE49-F238E27FC236}">
                <a16:creationId xmlns:a16="http://schemas.microsoft.com/office/drawing/2014/main" id="{66D9450D-B5CA-E84C-9A6F-789BFE322A3D}"/>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Arial" panose="020B0604020202020204" pitchFamily="34" charset="0"/>
                <a:cs typeface="Arial" panose="020B0604020202020204" pitchFamily="34" charset="0"/>
              </a:defRPr>
            </a:lvl1pPr>
          </a:lstStyle>
          <a:p>
            <a:r>
              <a:rPr lang="fr-FR"/>
              <a:t>Kit ESMS Numérique│ 29/04/2024 │</a:t>
            </a:r>
          </a:p>
        </p:txBody>
      </p:sp>
    </p:spTree>
    <p:extLst>
      <p:ext uri="{BB962C8B-B14F-4D97-AF65-F5344CB8AC3E}">
        <p14:creationId xmlns:p14="http://schemas.microsoft.com/office/powerpoint/2010/main" val="223185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Offres-1">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78B5700B-206C-F449-BD7D-ACC6932A9D35}"/>
              </a:ext>
            </a:extLst>
          </p:cNvPr>
          <p:cNvPicPr>
            <a:picLocks noChangeAspect="1"/>
          </p:cNvPicPr>
          <p:nvPr userDrawn="1"/>
        </p:nvPicPr>
        <p:blipFill>
          <a:blip r:embed="rId2"/>
          <a:stretch>
            <a:fillRect/>
          </a:stretch>
        </p:blipFill>
        <p:spPr>
          <a:xfrm>
            <a:off x="5883" y="-3314"/>
            <a:ext cx="12186117" cy="6861314"/>
          </a:xfrm>
          <a:prstGeom prst="rect">
            <a:avLst/>
          </a:prstGeom>
        </p:spPr>
      </p:pic>
      <p:pic>
        <p:nvPicPr>
          <p:cNvPr id="8" name="Graphique 7">
            <a:extLst>
              <a:ext uri="{FF2B5EF4-FFF2-40B4-BE49-F238E27FC236}">
                <a16:creationId xmlns:a16="http://schemas.microsoft.com/office/drawing/2014/main" id="{48706BB3-7B12-5B4B-8754-BB750341C3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9406" y="6227437"/>
            <a:ext cx="1182557" cy="359999"/>
          </a:xfrm>
          <a:prstGeom prst="rect">
            <a:avLst/>
          </a:prstGeom>
        </p:spPr>
      </p:pic>
      <p:sp>
        <p:nvSpPr>
          <p:cNvPr id="5" name="Rectangle : avec coin arrondi 4">
            <a:extLst>
              <a:ext uri="{FF2B5EF4-FFF2-40B4-BE49-F238E27FC236}">
                <a16:creationId xmlns:a16="http://schemas.microsoft.com/office/drawing/2014/main" id="{11D4E0A6-5870-8240-B669-4D4F9F875C2F}"/>
              </a:ext>
            </a:extLst>
          </p:cNvPr>
          <p:cNvSpPr/>
          <p:nvPr userDrawn="1"/>
        </p:nvSpPr>
        <p:spPr>
          <a:xfrm flipV="1">
            <a:off x="6192453" y="462986"/>
            <a:ext cx="2880000" cy="2880000"/>
          </a:xfrm>
          <a:prstGeom prst="round1Rect">
            <a:avLst/>
          </a:prstGeom>
          <a:solidFill>
            <a:srgbClr val="0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avec coin arrondi 8">
            <a:extLst>
              <a:ext uri="{FF2B5EF4-FFF2-40B4-BE49-F238E27FC236}">
                <a16:creationId xmlns:a16="http://schemas.microsoft.com/office/drawing/2014/main" id="{37C1DF9E-89C8-E74F-99FA-0691C679B273}"/>
              </a:ext>
            </a:extLst>
          </p:cNvPr>
          <p:cNvSpPr/>
          <p:nvPr userDrawn="1"/>
        </p:nvSpPr>
        <p:spPr>
          <a:xfrm>
            <a:off x="6192453" y="3515015"/>
            <a:ext cx="2880000" cy="2880000"/>
          </a:xfrm>
          <a:prstGeom prst="round1Rect">
            <a:avLst/>
          </a:prstGeom>
          <a:solidFill>
            <a:srgbClr val="A4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avec coin arrondi 9">
            <a:extLst>
              <a:ext uri="{FF2B5EF4-FFF2-40B4-BE49-F238E27FC236}">
                <a16:creationId xmlns:a16="http://schemas.microsoft.com/office/drawing/2014/main" id="{E8771C9B-7FFC-F74E-8F80-BAD7205EC80A}"/>
              </a:ext>
            </a:extLst>
          </p:cNvPr>
          <p:cNvSpPr/>
          <p:nvPr userDrawn="1"/>
        </p:nvSpPr>
        <p:spPr>
          <a:xfrm flipH="1">
            <a:off x="3119548" y="3510278"/>
            <a:ext cx="2880000" cy="2880000"/>
          </a:xfrm>
          <a:prstGeom prst="round1Rect">
            <a:avLst/>
          </a:prstGeom>
          <a:solidFill>
            <a:srgbClr val="616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4401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Offres-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367B1BA-D17D-F345-AD2C-D6B204E1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Graphique 9">
            <a:extLst>
              <a:ext uri="{FF2B5EF4-FFF2-40B4-BE49-F238E27FC236}">
                <a16:creationId xmlns:a16="http://schemas.microsoft.com/office/drawing/2014/main" id="{1F529866-8002-3D41-A352-013E09F668E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709406" y="6227437"/>
            <a:ext cx="1182557" cy="359999"/>
          </a:xfrm>
          <a:prstGeom prst="rect">
            <a:avLst/>
          </a:prstGeom>
        </p:spPr>
      </p:pic>
      <p:sp>
        <p:nvSpPr>
          <p:cNvPr id="5" name="Rectangle : avec coin arrondi 4">
            <a:extLst>
              <a:ext uri="{FF2B5EF4-FFF2-40B4-BE49-F238E27FC236}">
                <a16:creationId xmlns:a16="http://schemas.microsoft.com/office/drawing/2014/main" id="{B7652E16-C770-D94C-AD43-3CC95C8485EE}"/>
              </a:ext>
            </a:extLst>
          </p:cNvPr>
          <p:cNvSpPr/>
          <p:nvPr userDrawn="1"/>
        </p:nvSpPr>
        <p:spPr>
          <a:xfrm>
            <a:off x="5359076" y="2474565"/>
            <a:ext cx="3912246" cy="3912246"/>
          </a:xfrm>
          <a:prstGeom prst="round1Rect">
            <a:avLst/>
          </a:prstGeom>
          <a:solidFill>
            <a:srgbClr val="FF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204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8"/>
          </a:xfrm>
          <a:prstGeom prst="rect">
            <a:avLst/>
          </a:prstGeom>
        </p:spPr>
      </p:pic>
      <p:sp>
        <p:nvSpPr>
          <p:cNvPr id="2" name="ZoneTexte 1"/>
          <p:cNvSpPr txBox="1"/>
          <p:nvPr userDrawn="1"/>
        </p:nvSpPr>
        <p:spPr>
          <a:xfrm>
            <a:off x="3239869" y="6339254"/>
            <a:ext cx="7130561" cy="369332"/>
          </a:xfrm>
          <a:prstGeom prst="rect">
            <a:avLst/>
          </a:prstGeom>
          <a:noFill/>
        </p:spPr>
        <p:txBody>
          <a:bodyPr wrap="square" rtlCol="0">
            <a:spAutoFit/>
          </a:bodyPr>
          <a:lstStyle/>
          <a:p>
            <a:r>
              <a:rPr lang="fr-FR">
                <a:solidFill>
                  <a:srgbClr val="A7358C"/>
                </a:solidFill>
                <a:latin typeface="Century Gothic" panose="020B0502020202020204" pitchFamily="34" charset="0"/>
              </a:rPr>
              <a:t>PARTENAIRE DIGITAL AU SERVICE DE LA SANTÉ DES FRANCILIENS</a:t>
            </a:r>
          </a:p>
        </p:txBody>
      </p:sp>
      <p:sp>
        <p:nvSpPr>
          <p:cNvPr id="16" name="Organigramme : Processus 15"/>
          <p:cNvSpPr/>
          <p:nvPr userDrawn="1"/>
        </p:nvSpPr>
        <p:spPr>
          <a:xfrm>
            <a:off x="0" y="6501060"/>
            <a:ext cx="3221288" cy="45719"/>
          </a:xfrm>
          <a:prstGeom prst="flowChartProcess">
            <a:avLst/>
          </a:prstGeom>
          <a:solidFill>
            <a:srgbClr val="AA34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Organigramme : Processus 16"/>
          <p:cNvSpPr/>
          <p:nvPr userDrawn="1"/>
        </p:nvSpPr>
        <p:spPr>
          <a:xfrm>
            <a:off x="10370430" y="6514957"/>
            <a:ext cx="1026402" cy="45719"/>
          </a:xfrm>
          <a:prstGeom prst="flowChartProcess">
            <a:avLst/>
          </a:prstGeom>
          <a:solidFill>
            <a:srgbClr val="AA34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8727" y="277089"/>
            <a:ext cx="3480915" cy="1124817"/>
          </a:xfrm>
          <a:prstGeom prst="rect">
            <a:avLst/>
          </a:prstGeom>
        </p:spPr>
      </p:pic>
    </p:spTree>
    <p:extLst>
      <p:ext uri="{BB962C8B-B14F-4D97-AF65-F5344CB8AC3E}">
        <p14:creationId xmlns:p14="http://schemas.microsoft.com/office/powerpoint/2010/main" val="357690026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1321C-2163-D3CF-B883-0BCDC85C88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4B9232-D261-DDB9-40A5-DB4F8A1B9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FE8486-E824-9014-5A4D-4FA47E0612A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7614FEE-81D1-A398-29A5-D31AD018D668}"/>
              </a:ext>
            </a:extLst>
          </p:cNvPr>
          <p:cNvSpPr>
            <a:spLocks noGrp="1"/>
          </p:cNvSpPr>
          <p:nvPr>
            <p:ph type="ftr" sz="quarter" idx="11"/>
          </p:nvPr>
        </p:nvSpPr>
        <p:spPr/>
        <p:txBody>
          <a:bodyPr/>
          <a:lstStyle/>
          <a:p>
            <a:r>
              <a:rPr lang="fr-FR"/>
              <a:t>Kit ESMS Numérique│ 29/04/2024 │</a:t>
            </a:r>
          </a:p>
        </p:txBody>
      </p:sp>
      <p:sp>
        <p:nvSpPr>
          <p:cNvPr id="6" name="Espace réservé du numéro de diapositive 5">
            <a:extLst>
              <a:ext uri="{FF2B5EF4-FFF2-40B4-BE49-F238E27FC236}">
                <a16:creationId xmlns:a16="http://schemas.microsoft.com/office/drawing/2014/main" id="{068023BD-E7B5-53DA-B131-29258BA8D539}"/>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192624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DABCA-46C5-BA5B-D3F0-7F1841D7AE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D503D5-ED45-EEE9-DDC2-0B1A664BF38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E72380-EB2D-233D-980B-610EB2F4183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5BDC4A1-8EAE-EAD8-D44F-1C4CC0DB04FE}"/>
              </a:ext>
            </a:extLst>
          </p:cNvPr>
          <p:cNvSpPr>
            <a:spLocks noGrp="1"/>
          </p:cNvSpPr>
          <p:nvPr>
            <p:ph type="ftr" sz="quarter" idx="11"/>
          </p:nvPr>
        </p:nvSpPr>
        <p:spPr/>
        <p:txBody>
          <a:bodyPr/>
          <a:lstStyle/>
          <a:p>
            <a:r>
              <a:rPr lang="fr-FR"/>
              <a:t>Kit ESMS Numérique│ 29/04/2024 │</a:t>
            </a:r>
          </a:p>
        </p:txBody>
      </p:sp>
      <p:sp>
        <p:nvSpPr>
          <p:cNvPr id="6" name="Espace réservé du numéro de diapositive 5">
            <a:extLst>
              <a:ext uri="{FF2B5EF4-FFF2-40B4-BE49-F238E27FC236}">
                <a16:creationId xmlns:a16="http://schemas.microsoft.com/office/drawing/2014/main" id="{96DB59BD-4007-0CBA-F378-0F8680134388}"/>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85768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uverture-Photo">
    <p:spTree>
      <p:nvGrpSpPr>
        <p:cNvPr id="1" name=""/>
        <p:cNvGrpSpPr/>
        <p:nvPr/>
      </p:nvGrpSpPr>
      <p:grpSpPr>
        <a:xfrm>
          <a:off x="0" y="0"/>
          <a:ext cx="0" cy="0"/>
          <a:chOff x="0" y="0"/>
          <a:chExt cx="0" cy="0"/>
        </a:xfrm>
      </p:grpSpPr>
      <p:sp>
        <p:nvSpPr>
          <p:cNvPr id="5" name="Rectangle : avec coin arrondi 4">
            <a:extLst>
              <a:ext uri="{FF2B5EF4-FFF2-40B4-BE49-F238E27FC236}">
                <a16:creationId xmlns:a16="http://schemas.microsoft.com/office/drawing/2014/main" id="{6CAB8015-8836-5F41-ADA9-1C8995C57D60}"/>
              </a:ext>
            </a:extLst>
          </p:cNvPr>
          <p:cNvSpPr/>
          <p:nvPr userDrawn="1"/>
        </p:nvSpPr>
        <p:spPr>
          <a:xfrm flipV="1">
            <a:off x="0" y="2922"/>
            <a:ext cx="12192000" cy="5577840"/>
          </a:xfrm>
          <a:prstGeom prst="round1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C5091B3-B586-2B46-B175-11432F020031}"/>
              </a:ext>
            </a:extLst>
          </p:cNvPr>
          <p:cNvSpPr>
            <a:spLocks noGrp="1"/>
          </p:cNvSpPr>
          <p:nvPr>
            <p:ph type="title" hasCustomPrompt="1"/>
          </p:nvPr>
        </p:nvSpPr>
        <p:spPr>
          <a:xfrm>
            <a:off x="838200" y="900000"/>
            <a:ext cx="6446003" cy="1325563"/>
          </a:xfrm>
        </p:spPr>
        <p:txBody>
          <a:bodyPr wrap="square" lIns="0">
            <a:spAutoFit/>
          </a:bodyPr>
          <a:lstStyle>
            <a:lvl1pPr>
              <a:defRPr b="0" i="0">
                <a:solidFill>
                  <a:schemeClr val="bg1"/>
                </a:solidFill>
                <a:latin typeface="Arial Black" panose="020B0604020202020204" pitchFamily="34" charset="0"/>
                <a:cs typeface="Arial Black" panose="020B0604020202020204" pitchFamily="34" charset="0"/>
              </a:defRPr>
            </a:lvl1pPr>
          </a:lstStyle>
          <a:p>
            <a:r>
              <a:rPr lang="fr-FR"/>
              <a:t>MODIFIEZ LE STYLE DU TITRE</a:t>
            </a:r>
          </a:p>
        </p:txBody>
      </p:sp>
      <p:sp>
        <p:nvSpPr>
          <p:cNvPr id="3" name="Espace réservé du pied de page 2">
            <a:extLst>
              <a:ext uri="{FF2B5EF4-FFF2-40B4-BE49-F238E27FC236}">
                <a16:creationId xmlns:a16="http://schemas.microsoft.com/office/drawing/2014/main" id="{EFCFBEBD-BB61-B64B-815C-547D6FB82E00}"/>
              </a:ext>
            </a:extLst>
          </p:cNvPr>
          <p:cNvSpPr>
            <a:spLocks noGrp="1"/>
          </p:cNvSpPr>
          <p:nvPr>
            <p:ph type="ftr" sz="quarter" idx="10"/>
          </p:nvPr>
        </p:nvSpPr>
        <p:spPr>
          <a:xfrm>
            <a:off x="838200" y="6357600"/>
            <a:ext cx="5257800" cy="365125"/>
          </a:xfrm>
          <a:prstGeom prst="rect">
            <a:avLst/>
          </a:prstGeom>
        </p:spPr>
        <p:txBody>
          <a:bodyPr/>
          <a:lstStyle/>
          <a:p>
            <a:r>
              <a:rPr lang="fr-FR"/>
              <a:t>Kit ESMS Numérique│ 29/04/2024 │</a:t>
            </a:r>
          </a:p>
        </p:txBody>
      </p:sp>
      <p:sp>
        <p:nvSpPr>
          <p:cNvPr id="7" name="Espace réservé du texte 6">
            <a:extLst>
              <a:ext uri="{FF2B5EF4-FFF2-40B4-BE49-F238E27FC236}">
                <a16:creationId xmlns:a16="http://schemas.microsoft.com/office/drawing/2014/main" id="{6BD27725-0551-7649-8ED5-A02EC3BD6008}"/>
              </a:ext>
            </a:extLst>
          </p:cNvPr>
          <p:cNvSpPr>
            <a:spLocks noGrp="1"/>
          </p:cNvSpPr>
          <p:nvPr>
            <p:ph type="body" sz="quarter" idx="11" hasCustomPrompt="1"/>
          </p:nvPr>
        </p:nvSpPr>
        <p:spPr>
          <a:xfrm>
            <a:off x="838200" y="2946269"/>
            <a:ext cx="6446003" cy="836621"/>
          </a:xfrm>
        </p:spPr>
        <p:txBody>
          <a:bodyPr lIns="0">
            <a:noAutofit/>
          </a:bodyPr>
          <a:lstStyle>
            <a:lvl1pPr marL="0" indent="0">
              <a:buNone/>
              <a:defRPr sz="1400" b="0">
                <a:solidFill>
                  <a:schemeClr val="bg1"/>
                </a:solidFill>
              </a:defRPr>
            </a:lvl1pPr>
            <a:lvl2pPr marL="457200" indent="0">
              <a:buNone/>
              <a:defRPr sz="1400" b="0">
                <a:solidFill>
                  <a:schemeClr val="bg1"/>
                </a:solidFill>
              </a:defRPr>
            </a:lvl2pPr>
            <a:lvl3pPr marL="914400" indent="0">
              <a:buNone/>
              <a:defRPr sz="1400" b="0">
                <a:solidFill>
                  <a:schemeClr val="bg1"/>
                </a:solidFill>
              </a:defRPr>
            </a:lvl3pPr>
            <a:lvl4pPr marL="1371600" indent="0">
              <a:buNone/>
              <a:defRPr sz="1400" b="0">
                <a:solidFill>
                  <a:schemeClr val="bg1"/>
                </a:solidFill>
              </a:defRPr>
            </a:lvl4pPr>
            <a:lvl5pPr marL="1828800" indent="0">
              <a:buNone/>
              <a:defRPr sz="1400" b="0">
                <a:solidFill>
                  <a:schemeClr val="bg1"/>
                </a:solidFill>
              </a:defRPr>
            </a:lvl5pPr>
          </a:lstStyle>
          <a:p>
            <a:pPr lvl="0"/>
            <a:r>
              <a:rPr lang="fr-FR"/>
              <a:t>CLIQUEZ POUR MODIFIER LES STYLES DU TEXTE DU MASQUE</a:t>
            </a:r>
          </a:p>
        </p:txBody>
      </p:sp>
      <p:pic>
        <p:nvPicPr>
          <p:cNvPr id="8" name="Graphique 7">
            <a:extLst>
              <a:ext uri="{FF2B5EF4-FFF2-40B4-BE49-F238E27FC236}">
                <a16:creationId xmlns:a16="http://schemas.microsoft.com/office/drawing/2014/main" id="{842CE52D-046F-9A40-8754-3667C55219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274384" y="6112042"/>
            <a:ext cx="1651955" cy="502895"/>
          </a:xfrm>
          <a:prstGeom prst="rect">
            <a:avLst/>
          </a:prstGeom>
        </p:spPr>
      </p:pic>
    </p:spTree>
    <p:extLst>
      <p:ext uri="{BB962C8B-B14F-4D97-AF65-F5344CB8AC3E}">
        <p14:creationId xmlns:p14="http://schemas.microsoft.com/office/powerpoint/2010/main" val="2145675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5284-D17B-DE67-150F-E08BBC902E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89B9D20-06F8-3295-4279-FA98C3A98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875EDD-CA2D-3A8D-9B03-B7E525BC2B5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B1559BB-B947-626C-B573-2CC8C400D93F}"/>
              </a:ext>
            </a:extLst>
          </p:cNvPr>
          <p:cNvSpPr>
            <a:spLocks noGrp="1"/>
          </p:cNvSpPr>
          <p:nvPr>
            <p:ph type="ftr" sz="quarter" idx="11"/>
          </p:nvPr>
        </p:nvSpPr>
        <p:spPr/>
        <p:txBody>
          <a:bodyPr/>
          <a:lstStyle/>
          <a:p>
            <a:r>
              <a:rPr lang="fr-FR"/>
              <a:t>Kit ESMS Numérique│ 29/04/2024 │</a:t>
            </a:r>
          </a:p>
        </p:txBody>
      </p:sp>
      <p:sp>
        <p:nvSpPr>
          <p:cNvPr id="6" name="Espace réservé du numéro de diapositive 5">
            <a:extLst>
              <a:ext uri="{FF2B5EF4-FFF2-40B4-BE49-F238E27FC236}">
                <a16:creationId xmlns:a16="http://schemas.microsoft.com/office/drawing/2014/main" id="{1A82B0E9-4804-6470-6A9A-D0CA6AA6A299}"/>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428809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7EFB5-4D5B-ED05-2683-D248F2FA1E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501940-ACA7-4B69-9B56-12443BBFD0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79FEE41-AE30-318E-F611-54AA4DFA30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E4ED16C-A45D-8FFF-17DB-75B9EE3074D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6C98CA43-8B95-A8F0-F09B-D76D3956F6F5}"/>
              </a:ext>
            </a:extLst>
          </p:cNvPr>
          <p:cNvSpPr>
            <a:spLocks noGrp="1"/>
          </p:cNvSpPr>
          <p:nvPr>
            <p:ph type="ftr" sz="quarter" idx="11"/>
          </p:nvPr>
        </p:nvSpPr>
        <p:spPr/>
        <p:txBody>
          <a:bodyPr/>
          <a:lstStyle/>
          <a:p>
            <a:r>
              <a:rPr lang="fr-FR"/>
              <a:t>Kit ESMS Numérique│ 29/04/2024 │</a:t>
            </a:r>
          </a:p>
        </p:txBody>
      </p:sp>
      <p:sp>
        <p:nvSpPr>
          <p:cNvPr id="7" name="Espace réservé du numéro de diapositive 6">
            <a:extLst>
              <a:ext uri="{FF2B5EF4-FFF2-40B4-BE49-F238E27FC236}">
                <a16:creationId xmlns:a16="http://schemas.microsoft.com/office/drawing/2014/main" id="{DD4E4DD6-446F-5494-9AFD-4AF8DB6EF100}"/>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270241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D6277-AAF4-B72F-B929-BA648F3BA78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2353824-9389-0334-8647-F21069D5A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846EE1-E2FF-B32B-17C9-AA27F8D322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CD450CA-26AC-7FF9-9BE1-E8C3D5FD8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DA766B-D53F-18BD-1A29-408F63B5BF3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D87644-2972-6864-8C65-00CB560BF39C}"/>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49ACA4AD-1DA0-3626-3866-E736A09DC8A9}"/>
              </a:ext>
            </a:extLst>
          </p:cNvPr>
          <p:cNvSpPr>
            <a:spLocks noGrp="1"/>
          </p:cNvSpPr>
          <p:nvPr>
            <p:ph type="ftr" sz="quarter" idx="11"/>
          </p:nvPr>
        </p:nvSpPr>
        <p:spPr/>
        <p:txBody>
          <a:bodyPr/>
          <a:lstStyle/>
          <a:p>
            <a:r>
              <a:rPr lang="fr-FR"/>
              <a:t>Kit ESMS Numérique│ 29/04/2024 │</a:t>
            </a:r>
          </a:p>
        </p:txBody>
      </p:sp>
      <p:sp>
        <p:nvSpPr>
          <p:cNvPr id="9" name="Espace réservé du numéro de diapositive 8">
            <a:extLst>
              <a:ext uri="{FF2B5EF4-FFF2-40B4-BE49-F238E27FC236}">
                <a16:creationId xmlns:a16="http://schemas.microsoft.com/office/drawing/2014/main" id="{258EEAE5-6112-5363-23B8-68D81A737F8B}"/>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98659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A3F66-8F57-8F3B-CF8D-93F71D8EFE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231C9AD-45F5-2D86-8385-3D21FE45843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14256865-2D7D-3CEA-8310-012F37E32D1C}"/>
              </a:ext>
            </a:extLst>
          </p:cNvPr>
          <p:cNvSpPr>
            <a:spLocks noGrp="1"/>
          </p:cNvSpPr>
          <p:nvPr>
            <p:ph type="ftr" sz="quarter" idx="11"/>
          </p:nvPr>
        </p:nvSpPr>
        <p:spPr/>
        <p:txBody>
          <a:bodyPr/>
          <a:lstStyle/>
          <a:p>
            <a:r>
              <a:rPr lang="fr-FR"/>
              <a:t>Kit ESMS Numérique│ 29/04/2024 │</a:t>
            </a:r>
          </a:p>
        </p:txBody>
      </p:sp>
      <p:sp>
        <p:nvSpPr>
          <p:cNvPr id="5" name="Espace réservé du numéro de diapositive 4">
            <a:extLst>
              <a:ext uri="{FF2B5EF4-FFF2-40B4-BE49-F238E27FC236}">
                <a16:creationId xmlns:a16="http://schemas.microsoft.com/office/drawing/2014/main" id="{5419E5CF-BE96-255E-4EC5-C6EAB843BA58}"/>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1211379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738837-DF8F-DAC3-D288-2E82D0204ECC}"/>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F92AF37A-0BC9-C8AF-8940-BB70768540F8}"/>
              </a:ext>
            </a:extLst>
          </p:cNvPr>
          <p:cNvSpPr>
            <a:spLocks noGrp="1"/>
          </p:cNvSpPr>
          <p:nvPr>
            <p:ph type="ftr" sz="quarter" idx="11"/>
          </p:nvPr>
        </p:nvSpPr>
        <p:spPr/>
        <p:txBody>
          <a:bodyPr/>
          <a:lstStyle/>
          <a:p>
            <a:r>
              <a:rPr lang="fr-FR"/>
              <a:t>Kit ESMS Numérique│ 29/04/2024 │</a:t>
            </a:r>
          </a:p>
        </p:txBody>
      </p:sp>
      <p:sp>
        <p:nvSpPr>
          <p:cNvPr id="4" name="Espace réservé du numéro de diapositive 3">
            <a:extLst>
              <a:ext uri="{FF2B5EF4-FFF2-40B4-BE49-F238E27FC236}">
                <a16:creationId xmlns:a16="http://schemas.microsoft.com/office/drawing/2014/main" id="{E8900E2E-C784-7D7D-C557-FCCF59339C1D}"/>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2398375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35BCA-3A04-4ECB-BFE8-45A3302A8A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CFB81A2-5AD5-1CEE-6EBB-0B39C34D9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D975FE-CF01-2B8E-8FC3-97A625F33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393F38-55C1-6FEC-83F4-57CE049944C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C046AE1-1623-86EC-B0AC-48EA6F7740AB}"/>
              </a:ext>
            </a:extLst>
          </p:cNvPr>
          <p:cNvSpPr>
            <a:spLocks noGrp="1"/>
          </p:cNvSpPr>
          <p:nvPr>
            <p:ph type="ftr" sz="quarter" idx="11"/>
          </p:nvPr>
        </p:nvSpPr>
        <p:spPr/>
        <p:txBody>
          <a:bodyPr/>
          <a:lstStyle/>
          <a:p>
            <a:r>
              <a:rPr lang="fr-FR"/>
              <a:t>Kit ESMS Numérique│ 29/04/2024 │</a:t>
            </a:r>
          </a:p>
        </p:txBody>
      </p:sp>
      <p:sp>
        <p:nvSpPr>
          <p:cNvPr id="7" name="Espace réservé du numéro de diapositive 6">
            <a:extLst>
              <a:ext uri="{FF2B5EF4-FFF2-40B4-BE49-F238E27FC236}">
                <a16:creationId xmlns:a16="http://schemas.microsoft.com/office/drawing/2014/main" id="{72D5B54B-A79E-91B2-4D8D-3C2AF3D0A9C4}"/>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2872527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A9E2AE-2540-5970-CE5E-15690C49D1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774C87-7D66-E33E-DDC5-07033650B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BF7681A-681A-D859-DE78-2AF3B689C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6FB39E-5AFC-E977-862F-F927B9D9FB6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6A779FE1-C356-7853-82A4-61CF1E7263F5}"/>
              </a:ext>
            </a:extLst>
          </p:cNvPr>
          <p:cNvSpPr>
            <a:spLocks noGrp="1"/>
          </p:cNvSpPr>
          <p:nvPr>
            <p:ph type="ftr" sz="quarter" idx="11"/>
          </p:nvPr>
        </p:nvSpPr>
        <p:spPr/>
        <p:txBody>
          <a:bodyPr/>
          <a:lstStyle/>
          <a:p>
            <a:r>
              <a:rPr lang="fr-FR"/>
              <a:t>Kit ESMS Numérique│ 29/04/2024 │</a:t>
            </a:r>
          </a:p>
        </p:txBody>
      </p:sp>
      <p:sp>
        <p:nvSpPr>
          <p:cNvPr id="7" name="Espace réservé du numéro de diapositive 6">
            <a:extLst>
              <a:ext uri="{FF2B5EF4-FFF2-40B4-BE49-F238E27FC236}">
                <a16:creationId xmlns:a16="http://schemas.microsoft.com/office/drawing/2014/main" id="{7569B3B9-A364-3512-F9BE-F7F384040644}"/>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1333889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DA050-7AC9-E368-97E4-831CBD3B5CA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B08FC71-8FA3-131C-4A41-809FBA76FD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B4D523-5B94-1E6C-71A0-8968F392AE0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5AD1A1A-B74E-66A0-66BD-51E4F1411406}"/>
              </a:ext>
            </a:extLst>
          </p:cNvPr>
          <p:cNvSpPr>
            <a:spLocks noGrp="1"/>
          </p:cNvSpPr>
          <p:nvPr>
            <p:ph type="ftr" sz="quarter" idx="11"/>
          </p:nvPr>
        </p:nvSpPr>
        <p:spPr/>
        <p:txBody>
          <a:bodyPr/>
          <a:lstStyle/>
          <a:p>
            <a:r>
              <a:rPr lang="fr-FR"/>
              <a:t>Kit ESMS Numérique│ 29/04/2024 │</a:t>
            </a:r>
          </a:p>
        </p:txBody>
      </p:sp>
      <p:sp>
        <p:nvSpPr>
          <p:cNvPr id="6" name="Espace réservé du numéro de diapositive 5">
            <a:extLst>
              <a:ext uri="{FF2B5EF4-FFF2-40B4-BE49-F238E27FC236}">
                <a16:creationId xmlns:a16="http://schemas.microsoft.com/office/drawing/2014/main" id="{7B72792F-C9F9-0D08-8E7E-E524BF315329}"/>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397939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FB6C35-F954-843A-93F5-69B4D5DA25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0C2652F-B680-2ED3-754D-323626C3E6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A03119-B358-A589-59B7-6591626B1FB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C70EF0C-A8A7-AE94-21C9-426DEF36BEC8}"/>
              </a:ext>
            </a:extLst>
          </p:cNvPr>
          <p:cNvSpPr>
            <a:spLocks noGrp="1"/>
          </p:cNvSpPr>
          <p:nvPr>
            <p:ph type="ftr" sz="quarter" idx="11"/>
          </p:nvPr>
        </p:nvSpPr>
        <p:spPr/>
        <p:txBody>
          <a:bodyPr/>
          <a:lstStyle/>
          <a:p>
            <a:r>
              <a:rPr lang="fr-FR"/>
              <a:t>Kit ESMS Numérique│ 29/04/2024 │</a:t>
            </a:r>
          </a:p>
        </p:txBody>
      </p:sp>
      <p:sp>
        <p:nvSpPr>
          <p:cNvPr id="6" name="Espace réservé du numéro de diapositive 5">
            <a:extLst>
              <a:ext uri="{FF2B5EF4-FFF2-40B4-BE49-F238E27FC236}">
                <a16:creationId xmlns:a16="http://schemas.microsoft.com/office/drawing/2014/main" id="{A433A4F3-6AA6-DE08-AF27-503844216404}"/>
              </a:ext>
            </a:extLst>
          </p:cNvPr>
          <p:cNvSpPr>
            <a:spLocks noGrp="1"/>
          </p:cNvSpPr>
          <p:nvPr>
            <p:ph type="sldNum" sz="quarter" idx="12"/>
          </p:nvPr>
        </p:nvSpPr>
        <p:spPr/>
        <p:txBody>
          <a:bodyPr/>
          <a:lstStyle/>
          <a:p>
            <a:fld id="{99C266D7-70B3-4B1E-A179-C2D2537B0230}" type="slidenum">
              <a:rPr lang="fr-FR" smtClean="0"/>
              <a:t>‹N°›</a:t>
            </a:fld>
            <a:endParaRPr lang="fr-FR"/>
          </a:p>
        </p:txBody>
      </p:sp>
    </p:spTree>
    <p:extLst>
      <p:ext uri="{BB962C8B-B14F-4D97-AF65-F5344CB8AC3E}">
        <p14:creationId xmlns:p14="http://schemas.microsoft.com/office/powerpoint/2010/main" val="189408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2BC6E22-532B-6B46-BEFB-4FF4FBAE4B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Espace réservé du pied de page 2">
            <a:extLst>
              <a:ext uri="{FF2B5EF4-FFF2-40B4-BE49-F238E27FC236}">
                <a16:creationId xmlns:a16="http://schemas.microsoft.com/office/drawing/2014/main" id="{902DFBB2-5350-C349-A014-E59E7ACD8FC3}"/>
              </a:ext>
            </a:extLst>
          </p:cNvPr>
          <p:cNvSpPr>
            <a:spLocks noGrp="1"/>
          </p:cNvSpPr>
          <p:nvPr>
            <p:ph type="ftr" sz="quarter" idx="10"/>
          </p:nvPr>
        </p:nvSpPr>
        <p:spPr/>
        <p:txBody>
          <a:bodyPr/>
          <a:lstStyle>
            <a:lvl1pPr>
              <a:defRPr>
                <a:solidFill>
                  <a:schemeClr val="bg1"/>
                </a:solidFill>
              </a:defRPr>
            </a:lvl1pPr>
          </a:lstStyle>
          <a:p>
            <a:r>
              <a:rPr lang="fr-FR"/>
              <a:t>Kit ESMS Numérique│ 29/04/2024 │</a:t>
            </a:r>
          </a:p>
        </p:txBody>
      </p:sp>
      <p:pic>
        <p:nvPicPr>
          <p:cNvPr id="5" name="Graphique 4">
            <a:extLst>
              <a:ext uri="{FF2B5EF4-FFF2-40B4-BE49-F238E27FC236}">
                <a16:creationId xmlns:a16="http://schemas.microsoft.com/office/drawing/2014/main" id="{67C851A1-2608-4342-A3DF-725090E133A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
        <p:nvSpPr>
          <p:cNvPr id="6" name="Espace réservé du texte 6">
            <a:extLst>
              <a:ext uri="{FF2B5EF4-FFF2-40B4-BE49-F238E27FC236}">
                <a16:creationId xmlns:a16="http://schemas.microsoft.com/office/drawing/2014/main" id="{EE6C8BB4-C871-4E46-AFAA-3F22D54D8F15}"/>
              </a:ext>
            </a:extLst>
          </p:cNvPr>
          <p:cNvSpPr>
            <a:spLocks noGrp="1"/>
          </p:cNvSpPr>
          <p:nvPr>
            <p:ph type="body" sz="quarter" idx="11"/>
          </p:nvPr>
        </p:nvSpPr>
        <p:spPr>
          <a:xfrm>
            <a:off x="1296649" y="2195903"/>
            <a:ext cx="6962931" cy="2668588"/>
          </a:xfrm>
        </p:spPr>
        <p:txBody>
          <a:bodyPr lIns="0" tIns="0" rIns="0"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E46069D6-1312-264A-A096-3E98BF767874}"/>
              </a:ext>
            </a:extLst>
          </p:cNvPr>
          <p:cNvSpPr>
            <a:spLocks noGrp="1"/>
          </p:cNvSpPr>
          <p:nvPr>
            <p:ph type="body" sz="quarter" idx="12" hasCustomPrompt="1"/>
          </p:nvPr>
        </p:nvSpPr>
        <p:spPr>
          <a:xfrm>
            <a:off x="1296649" y="1233488"/>
            <a:ext cx="3960812" cy="498598"/>
          </a:xfrm>
        </p:spPr>
        <p:txBody>
          <a:bodyPr wrap="square" lIns="0" tIns="0" rIns="0" bIns="0">
            <a:spAutoFit/>
          </a:bodyPr>
          <a:lstStyle>
            <a:lvl1pPr marL="0" indent="0">
              <a:buNone/>
              <a:defRPr sz="3600">
                <a:solidFill>
                  <a:srgbClr val="057EC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SOMMAIRE</a:t>
            </a:r>
          </a:p>
        </p:txBody>
      </p:sp>
    </p:spTree>
    <p:extLst>
      <p:ext uri="{BB962C8B-B14F-4D97-AF65-F5344CB8AC3E}">
        <p14:creationId xmlns:p14="http://schemas.microsoft.com/office/powerpoint/2010/main" val="89075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367B1BA-D17D-F345-AD2C-D6B204E1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E3BA6475-6525-6B4B-8562-4CE2DBF674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
        <p:nvSpPr>
          <p:cNvPr id="8" name="Espace réservé du pied de page 2">
            <a:extLst>
              <a:ext uri="{FF2B5EF4-FFF2-40B4-BE49-F238E27FC236}">
                <a16:creationId xmlns:a16="http://schemas.microsoft.com/office/drawing/2014/main" id="{66D9450D-B5CA-E84C-9A6F-789BFE322A3D}"/>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Segoe UI" panose="020B0502040204020203" pitchFamily="34" charset="0"/>
                <a:cs typeface="Segoe UI" panose="020B0502040204020203" pitchFamily="34" charset="0"/>
              </a:defRPr>
            </a:lvl1pPr>
          </a:lstStyle>
          <a:p>
            <a:r>
              <a:rPr lang="fr-FR"/>
              <a:t>Kit ESMS Numérique│ 29/04/2024 │</a:t>
            </a:r>
          </a:p>
        </p:txBody>
      </p:sp>
      <p:sp>
        <p:nvSpPr>
          <p:cNvPr id="15" name="Espace réservé du texte 6">
            <a:extLst>
              <a:ext uri="{FF2B5EF4-FFF2-40B4-BE49-F238E27FC236}">
                <a16:creationId xmlns:a16="http://schemas.microsoft.com/office/drawing/2014/main" id="{E46069D6-1312-264A-A096-3E98BF767874}"/>
              </a:ext>
            </a:extLst>
          </p:cNvPr>
          <p:cNvSpPr>
            <a:spLocks noGrp="1"/>
          </p:cNvSpPr>
          <p:nvPr>
            <p:ph type="body" sz="quarter" idx="12" hasCustomPrompt="1"/>
          </p:nvPr>
        </p:nvSpPr>
        <p:spPr>
          <a:xfrm>
            <a:off x="1296648" y="510968"/>
            <a:ext cx="10127489" cy="387798"/>
          </a:xfrm>
        </p:spPr>
        <p:txBody>
          <a:bodyPr wrap="square" lIns="0" tIns="0" rIns="0" bIns="0">
            <a:spAutoFit/>
          </a:bodyPr>
          <a:lstStyle>
            <a:lvl1pPr marL="0" indent="0">
              <a:buNone/>
              <a:defRPr sz="2800" b="1" i="0">
                <a:solidFill>
                  <a:srgbClr val="057EC1"/>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9" name="Espace réservé du texte 6">
            <a:extLst>
              <a:ext uri="{FF2B5EF4-FFF2-40B4-BE49-F238E27FC236}">
                <a16:creationId xmlns:a16="http://schemas.microsoft.com/office/drawing/2014/main" id="{E46069D6-1312-264A-A096-3E98BF767874}"/>
              </a:ext>
            </a:extLst>
          </p:cNvPr>
          <p:cNvSpPr>
            <a:spLocks noGrp="1"/>
          </p:cNvSpPr>
          <p:nvPr>
            <p:ph type="body" sz="quarter" idx="13" hasCustomPrompt="1"/>
          </p:nvPr>
        </p:nvSpPr>
        <p:spPr>
          <a:xfrm>
            <a:off x="1296649" y="1057297"/>
            <a:ext cx="10127488" cy="221599"/>
          </a:xfrm>
        </p:spPr>
        <p:txBody>
          <a:bodyPr wrap="square" lIns="0" tIns="0" rIns="0" bIns="0">
            <a:spAutoFit/>
          </a:bodyPr>
          <a:lstStyle>
            <a:lvl1pPr marL="0" indent="0">
              <a:buNone/>
              <a:defRPr sz="1600" b="0" i="0">
                <a:solidFill>
                  <a:srgbClr val="057EC1"/>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3" name="Rectangle 2"/>
          <p:cNvSpPr/>
          <p:nvPr userDrawn="1"/>
        </p:nvSpPr>
        <p:spPr>
          <a:xfrm>
            <a:off x="1296648" y="1529862"/>
            <a:ext cx="7870798" cy="4911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sp>
        <p:nvSpPr>
          <p:cNvPr id="13" name="Espace réservé du texte 10"/>
          <p:cNvSpPr>
            <a:spLocks noGrp="1"/>
          </p:cNvSpPr>
          <p:nvPr>
            <p:ph type="body" sz="quarter" idx="10"/>
          </p:nvPr>
        </p:nvSpPr>
        <p:spPr>
          <a:xfrm>
            <a:off x="1343280" y="1679697"/>
            <a:ext cx="10080857" cy="4547740"/>
          </a:xfrm>
        </p:spPr>
        <p:txBody>
          <a:bodyPr>
            <a:normAutofit/>
          </a:bodyPr>
          <a:lstStyle>
            <a:lvl1pPr marL="171450" indent="-171450">
              <a:buClr>
                <a:srgbClr val="057EC1"/>
              </a:buClr>
              <a:buFont typeface="Arial" panose="020B0604020202020204" pitchFamily="34" charset="0"/>
              <a:buChar char="•"/>
              <a:defRPr sz="1800" b="0">
                <a:latin typeface="Segoe UI Semibold" panose="020B0702040204020203" pitchFamily="34" charset="0"/>
                <a:cs typeface="Segoe UI Semibold" panose="020B0702040204020203" pitchFamily="34" charset="0"/>
              </a:defRPr>
            </a:lvl1pPr>
            <a:lvl2pPr marL="685800" indent="-228600">
              <a:buFont typeface="Courier New" panose="02070309020205020404" pitchFamily="49" charset="0"/>
              <a:buChar char="o"/>
              <a:defRPr sz="1600" b="0">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ü"/>
              <a:defRPr sz="1200"/>
            </a:lvl3pPr>
          </a:lstStyle>
          <a:p>
            <a:pPr lvl="0"/>
            <a:endParaRPr lang="fr-FR"/>
          </a:p>
          <a:p>
            <a:pPr lvl="1"/>
            <a:endParaRPr lang="fr-FR"/>
          </a:p>
          <a:p>
            <a:pPr lvl="2"/>
            <a:endParaRPr lang="fr-FR"/>
          </a:p>
        </p:txBody>
      </p:sp>
      <p:sp>
        <p:nvSpPr>
          <p:cNvPr id="2" name="Ellipse 1"/>
          <p:cNvSpPr/>
          <p:nvPr userDrawn="1"/>
        </p:nvSpPr>
        <p:spPr>
          <a:xfrm>
            <a:off x="9167446" y="4389120"/>
            <a:ext cx="1372217" cy="16940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userDrawn="1"/>
        </p:nvSpPr>
        <p:spPr>
          <a:xfrm>
            <a:off x="10451848" y="4040080"/>
            <a:ext cx="1223596" cy="12056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555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367B1BA-D17D-F345-AD2C-D6B204E1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E3BA6475-6525-6B4B-8562-4CE2DBF674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09406" y="6227437"/>
            <a:ext cx="1182557" cy="360000"/>
          </a:xfrm>
          <a:prstGeom prst="rect">
            <a:avLst/>
          </a:prstGeom>
        </p:spPr>
      </p:pic>
      <p:sp>
        <p:nvSpPr>
          <p:cNvPr id="8" name="Espace réservé du pied de page 2">
            <a:extLst>
              <a:ext uri="{FF2B5EF4-FFF2-40B4-BE49-F238E27FC236}">
                <a16:creationId xmlns:a16="http://schemas.microsoft.com/office/drawing/2014/main" id="{66D9450D-B5CA-E84C-9A6F-789BFE322A3D}"/>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Segoe UI" panose="020B0502040204020203" pitchFamily="34" charset="0"/>
                <a:cs typeface="Segoe UI" panose="020B0502040204020203" pitchFamily="34" charset="0"/>
              </a:defRPr>
            </a:lvl1pPr>
          </a:lstStyle>
          <a:p>
            <a:r>
              <a:rPr lang="fr-FR"/>
              <a:t>Kit ESMS Numérique│ 29/04/2024 │</a:t>
            </a:r>
          </a:p>
        </p:txBody>
      </p:sp>
      <p:sp>
        <p:nvSpPr>
          <p:cNvPr id="15" name="Espace réservé du texte 6">
            <a:extLst>
              <a:ext uri="{FF2B5EF4-FFF2-40B4-BE49-F238E27FC236}">
                <a16:creationId xmlns:a16="http://schemas.microsoft.com/office/drawing/2014/main" id="{E46069D6-1312-264A-A096-3E98BF767874}"/>
              </a:ext>
            </a:extLst>
          </p:cNvPr>
          <p:cNvSpPr>
            <a:spLocks noGrp="1"/>
          </p:cNvSpPr>
          <p:nvPr>
            <p:ph type="body" sz="quarter" idx="12" hasCustomPrompt="1"/>
          </p:nvPr>
        </p:nvSpPr>
        <p:spPr>
          <a:xfrm>
            <a:off x="1296648" y="510968"/>
            <a:ext cx="10127489" cy="387798"/>
          </a:xfrm>
        </p:spPr>
        <p:txBody>
          <a:bodyPr wrap="square" lIns="0" tIns="0" rIns="0" bIns="0">
            <a:spAutoFit/>
          </a:bodyPr>
          <a:lstStyle>
            <a:lvl1pPr marL="0" indent="0">
              <a:buNone/>
              <a:defRPr sz="2800" b="1" i="0">
                <a:solidFill>
                  <a:srgbClr val="A4368C"/>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9" name="Espace réservé du texte 6">
            <a:extLst>
              <a:ext uri="{FF2B5EF4-FFF2-40B4-BE49-F238E27FC236}">
                <a16:creationId xmlns:a16="http://schemas.microsoft.com/office/drawing/2014/main" id="{E46069D6-1312-264A-A096-3E98BF767874}"/>
              </a:ext>
            </a:extLst>
          </p:cNvPr>
          <p:cNvSpPr>
            <a:spLocks noGrp="1"/>
          </p:cNvSpPr>
          <p:nvPr>
            <p:ph type="body" sz="quarter" idx="13" hasCustomPrompt="1"/>
          </p:nvPr>
        </p:nvSpPr>
        <p:spPr>
          <a:xfrm>
            <a:off x="1296649" y="1057297"/>
            <a:ext cx="10127488" cy="221599"/>
          </a:xfrm>
        </p:spPr>
        <p:txBody>
          <a:bodyPr wrap="square" lIns="0" tIns="0" rIns="0" bIns="0">
            <a:spAutoFit/>
          </a:bodyPr>
          <a:lstStyle>
            <a:lvl1pPr marL="0" indent="0">
              <a:buNone/>
              <a:defRPr sz="1600" b="0" i="0">
                <a:solidFill>
                  <a:srgbClr val="A4368C"/>
                </a:solidFill>
                <a:latin typeface="Segoe UI Semibold" panose="020B0702040204020203" pitchFamily="34" charset="0"/>
                <a:cs typeface="Segoe UI Semibold" panose="020B0702040204020203" pitchFamily="34" charset="0"/>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sous-titre</a:t>
            </a:r>
          </a:p>
        </p:txBody>
      </p:sp>
      <p:sp>
        <p:nvSpPr>
          <p:cNvPr id="3" name="Rectangle 2"/>
          <p:cNvSpPr/>
          <p:nvPr userDrawn="1"/>
        </p:nvSpPr>
        <p:spPr>
          <a:xfrm>
            <a:off x="1296648" y="1529862"/>
            <a:ext cx="7870798" cy="4911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noFill/>
            </a:endParaRPr>
          </a:p>
        </p:txBody>
      </p:sp>
      <p:sp>
        <p:nvSpPr>
          <p:cNvPr id="13" name="Espace réservé du texte 10"/>
          <p:cNvSpPr>
            <a:spLocks noGrp="1"/>
          </p:cNvSpPr>
          <p:nvPr>
            <p:ph type="body" sz="quarter" idx="10"/>
          </p:nvPr>
        </p:nvSpPr>
        <p:spPr>
          <a:xfrm>
            <a:off x="1343280" y="1679697"/>
            <a:ext cx="10080857" cy="4547740"/>
          </a:xfrm>
        </p:spPr>
        <p:txBody>
          <a:bodyPr>
            <a:normAutofit/>
          </a:bodyPr>
          <a:lstStyle>
            <a:lvl1pPr marL="171450" indent="-171450">
              <a:buClr>
                <a:srgbClr val="057EC1"/>
              </a:buClr>
              <a:buFont typeface="Arial" panose="020B0604020202020204" pitchFamily="34" charset="0"/>
              <a:buChar char="•"/>
              <a:defRPr sz="1800" b="0">
                <a:latin typeface="Segoe UI Semibold" panose="020B0702040204020203" pitchFamily="34" charset="0"/>
                <a:cs typeface="Segoe UI Semibold" panose="020B0702040204020203" pitchFamily="34" charset="0"/>
              </a:defRPr>
            </a:lvl1pPr>
            <a:lvl2pPr marL="685800" indent="-228600">
              <a:buFont typeface="Courier New" panose="02070309020205020404" pitchFamily="49" charset="0"/>
              <a:buChar char="o"/>
              <a:defRPr sz="1600" b="0">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ü"/>
              <a:defRPr sz="1200"/>
            </a:lvl3pPr>
          </a:lstStyle>
          <a:p>
            <a:pPr lvl="0"/>
            <a:endParaRPr lang="fr-FR"/>
          </a:p>
          <a:p>
            <a:pPr lvl="1"/>
            <a:endParaRPr lang="fr-FR"/>
          </a:p>
          <a:p>
            <a:pPr lvl="2"/>
            <a:endParaRPr lang="fr-FR"/>
          </a:p>
        </p:txBody>
      </p:sp>
      <p:sp>
        <p:nvSpPr>
          <p:cNvPr id="2" name="Ellipse 1"/>
          <p:cNvSpPr/>
          <p:nvPr userDrawn="1"/>
        </p:nvSpPr>
        <p:spPr>
          <a:xfrm>
            <a:off x="9167446" y="4389120"/>
            <a:ext cx="1372217" cy="16940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userDrawn="1"/>
        </p:nvSpPr>
        <p:spPr>
          <a:xfrm>
            <a:off x="10451848" y="4040080"/>
            <a:ext cx="1223596" cy="12056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48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A4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A4368C"/>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2363864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616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bg1"/>
                </a:solidFill>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616BAF"/>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3900379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FF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tx1"/>
                </a:solidFill>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FFDE00"/>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4175701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9EB049-1FCF-9E45-A60D-5AB3BF41BA61}"/>
              </a:ext>
            </a:extLst>
          </p:cNvPr>
          <p:cNvSpPr/>
          <p:nvPr userDrawn="1"/>
        </p:nvSpPr>
        <p:spPr>
          <a:xfrm>
            <a:off x="0" y="1"/>
            <a:ext cx="12192000" cy="6858000"/>
          </a:xfrm>
          <a:prstGeom prst="rect">
            <a:avLst/>
          </a:prstGeom>
          <a:solidFill>
            <a:srgbClr val="4A9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A89A4E7F-C875-C841-928D-25D4BE1D7C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25758" y="0"/>
            <a:ext cx="7550983" cy="4146642"/>
          </a:xfrm>
          <a:prstGeom prst="rect">
            <a:avLst/>
          </a:prstGeom>
        </p:spPr>
      </p:pic>
      <p:sp>
        <p:nvSpPr>
          <p:cNvPr id="3" name="Espace réservé du pied de page 2">
            <a:extLst>
              <a:ext uri="{FF2B5EF4-FFF2-40B4-BE49-F238E27FC236}">
                <a16:creationId xmlns:a16="http://schemas.microsoft.com/office/drawing/2014/main" id="{9DED370E-885E-EA46-B262-F9F5613F8D84}"/>
              </a:ext>
            </a:extLst>
          </p:cNvPr>
          <p:cNvSpPr>
            <a:spLocks noGrp="1"/>
          </p:cNvSpPr>
          <p:nvPr>
            <p:ph type="ftr" sz="quarter" idx="10"/>
          </p:nvPr>
        </p:nvSpPr>
        <p:spPr>
          <a:xfrm>
            <a:off x="838200" y="6357600"/>
            <a:ext cx="5257800" cy="365125"/>
          </a:xfrm>
          <a:prstGeom prst="rect">
            <a:avLst/>
          </a:prstGeom>
        </p:spPr>
        <p:txBody>
          <a:bodyPr/>
          <a:lstStyle>
            <a:lvl1pPr>
              <a:defRPr>
                <a:solidFill>
                  <a:schemeClr val="tx1"/>
                </a:solidFill>
              </a:defRPr>
            </a:lvl1pPr>
          </a:lstStyle>
          <a:p>
            <a:r>
              <a:rPr lang="fr-FR"/>
              <a:t>Kit ESMS Numérique│ 29/04/2024 │</a:t>
            </a:r>
          </a:p>
        </p:txBody>
      </p:sp>
      <p:sp>
        <p:nvSpPr>
          <p:cNvPr id="7" name="Espace réservé du texte 6">
            <a:extLst>
              <a:ext uri="{FF2B5EF4-FFF2-40B4-BE49-F238E27FC236}">
                <a16:creationId xmlns:a16="http://schemas.microsoft.com/office/drawing/2014/main" id="{87757EA1-F68C-7F41-8113-3151FBCBF98D}"/>
              </a:ext>
            </a:extLst>
          </p:cNvPr>
          <p:cNvSpPr>
            <a:spLocks noGrp="1"/>
          </p:cNvSpPr>
          <p:nvPr>
            <p:ph type="body" sz="quarter" idx="11" hasCustomPrompt="1"/>
          </p:nvPr>
        </p:nvSpPr>
        <p:spPr>
          <a:xfrm>
            <a:off x="2135189" y="1233488"/>
            <a:ext cx="3960812" cy="2492990"/>
          </a:xfrm>
        </p:spPr>
        <p:txBody>
          <a:bodyPr wrap="square" lIns="0" tIns="0" rIns="0" bIns="0">
            <a:spAutoFit/>
          </a:bodyPr>
          <a:lstStyle>
            <a:lvl1pPr marL="0" indent="0">
              <a:buNone/>
              <a:defRPr sz="3600">
                <a:solidFill>
                  <a:srgbClr val="4A96D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fr-FR"/>
              <a:t>CLIQUEZ POUR MODIFIER LES STYLES DU TEXTE DU MASQUE</a:t>
            </a:r>
          </a:p>
        </p:txBody>
      </p:sp>
      <p:pic>
        <p:nvPicPr>
          <p:cNvPr id="14" name="Graphique 13">
            <a:extLst>
              <a:ext uri="{FF2B5EF4-FFF2-40B4-BE49-F238E27FC236}">
                <a16:creationId xmlns:a16="http://schemas.microsoft.com/office/drawing/2014/main" id="{69766C66-CFC3-434B-98C7-3DBAEC1B383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9406" y="6227437"/>
            <a:ext cx="1182557" cy="360000"/>
          </a:xfrm>
          <a:prstGeom prst="rect">
            <a:avLst/>
          </a:prstGeom>
        </p:spPr>
      </p:pic>
    </p:spTree>
    <p:extLst>
      <p:ext uri="{BB962C8B-B14F-4D97-AF65-F5344CB8AC3E}">
        <p14:creationId xmlns:p14="http://schemas.microsoft.com/office/powerpoint/2010/main" val="37563688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345" userDrawn="1">
          <p15:clr>
            <a:srgbClr val="FBAE40"/>
          </p15:clr>
        </p15:guide>
        <p15:guide id="4" orient="horz" pos="777" userDrawn="1">
          <p15:clr>
            <a:srgbClr val="FBAE40"/>
          </p15:clr>
        </p15:guide>
        <p15:guide id="5" pos="749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9697CD-638B-8341-8E87-1160DD08A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B09EDD-E5BE-5743-BC71-ED8C11368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5789BABE-A57B-ED44-806C-AE547FF6B68B}"/>
              </a:ext>
            </a:extLst>
          </p:cNvPr>
          <p:cNvSpPr>
            <a:spLocks noGrp="1"/>
          </p:cNvSpPr>
          <p:nvPr>
            <p:ph type="ftr" sz="quarter" idx="3"/>
          </p:nvPr>
        </p:nvSpPr>
        <p:spPr>
          <a:xfrm>
            <a:off x="838200" y="6357600"/>
            <a:ext cx="5257800" cy="365125"/>
          </a:xfrm>
          <a:prstGeom prst="rect">
            <a:avLst/>
          </a:prstGeom>
        </p:spPr>
        <p:txBody>
          <a:bodyPr lIns="0"/>
          <a:lstStyle>
            <a:lvl1pPr>
              <a:defRPr sz="900" b="0" i="0">
                <a:solidFill>
                  <a:schemeClr val="bg1">
                    <a:lumMod val="50000"/>
                  </a:schemeClr>
                </a:solidFill>
                <a:latin typeface="Segoe UI" panose="020B0502040204020203" pitchFamily="34" charset="0"/>
                <a:cs typeface="Segoe UI" panose="020B0502040204020203" pitchFamily="34" charset="0"/>
              </a:defRPr>
            </a:lvl1pPr>
          </a:lstStyle>
          <a:p>
            <a:r>
              <a:rPr lang="fr-FR"/>
              <a:t>Kit ESMS Numérique│ 29/04/2024 │</a:t>
            </a:r>
          </a:p>
        </p:txBody>
      </p:sp>
    </p:spTree>
    <p:extLst>
      <p:ext uri="{BB962C8B-B14F-4D97-AF65-F5344CB8AC3E}">
        <p14:creationId xmlns:p14="http://schemas.microsoft.com/office/powerpoint/2010/main" val="1245628312"/>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7" r:id="rId3"/>
    <p:sldLayoutId id="2147483680" r:id="rId4"/>
    <p:sldLayoutId id="2147483685" r:id="rId5"/>
    <p:sldLayoutId id="2147483671" r:id="rId6"/>
    <p:sldLayoutId id="2147483672" r:id="rId7"/>
    <p:sldLayoutId id="2147483673" r:id="rId8"/>
    <p:sldLayoutId id="2147483674" r:id="rId9"/>
    <p:sldLayoutId id="2147483679" r:id="rId10"/>
    <p:sldLayoutId id="2147483681" r:id="rId11"/>
    <p:sldLayoutId id="2147483682" r:id="rId12"/>
    <p:sldLayoutId id="2147483683" r:id="rId13"/>
    <p:sldLayoutId id="2147483663" r:id="rId14"/>
    <p:sldLayoutId id="2147483664" r:id="rId15"/>
    <p:sldLayoutId id="2147483675" r:id="rId16"/>
    <p:sldLayoutId id="2147483699" r:id="rId17"/>
  </p:sldLayoutIdLst>
  <p:hf hdr="0" dt="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7A122F-1F6D-7D7E-AD8D-FFEFE41F3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7C549EF-0A7D-E1CF-4B80-CB9F835B3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CD7567-4E25-1406-8F57-B81B13060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8D049F46-8D46-FABF-1F44-0818C320D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Kit ESMS Numérique│ 29/04/2024 │</a:t>
            </a:r>
          </a:p>
        </p:txBody>
      </p:sp>
      <p:sp>
        <p:nvSpPr>
          <p:cNvPr id="6" name="Espace réservé du numéro de diapositive 5">
            <a:extLst>
              <a:ext uri="{FF2B5EF4-FFF2-40B4-BE49-F238E27FC236}">
                <a16:creationId xmlns:a16="http://schemas.microsoft.com/office/drawing/2014/main" id="{1E1169F0-00BD-8A4C-177F-24C861EAC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266D7-70B3-4B1E-A179-C2D2537B0230}" type="slidenum">
              <a:rPr lang="fr-FR" smtClean="0"/>
              <a:t>‹N°›</a:t>
            </a:fld>
            <a:endParaRPr lang="fr-FR"/>
          </a:p>
        </p:txBody>
      </p:sp>
    </p:spTree>
    <p:extLst>
      <p:ext uri="{BB962C8B-B14F-4D97-AF65-F5344CB8AC3E}">
        <p14:creationId xmlns:p14="http://schemas.microsoft.com/office/powerpoint/2010/main" val="23669693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0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5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image" Target="../media/image153.jpeg"/><Relationship Id="rId1" Type="http://schemas.openxmlformats.org/officeDocument/2006/relationships/slideLayout" Target="../slideLayouts/slideLayout14.xml"/><Relationship Id="rId6" Type="http://schemas.openxmlformats.org/officeDocument/2006/relationships/image" Target="../media/image156.png"/><Relationship Id="rId5" Type="http://schemas.openxmlformats.org/officeDocument/2006/relationships/image" Target="../media/image155.svg"/><Relationship Id="rId4" Type="http://schemas.openxmlformats.org/officeDocument/2006/relationships/image" Target="../media/image154.png"/></Relationships>
</file>

<file path=ppt/slides/_rels/slide103.xml.rels><?xml version="1.0" encoding="UTF-8" standalone="yes"?>
<Relationships xmlns="http://schemas.openxmlformats.org/package/2006/relationships"><Relationship Id="rId3" Type="http://schemas.openxmlformats.org/officeDocument/2006/relationships/hyperlink" Target="https://esante.gouv.fr/produits-services/pro-sante-connect" TargetMode="External"/><Relationship Id="rId7" Type="http://schemas.openxmlformats.org/officeDocument/2006/relationships/hyperlink" Target="https://esante.gouv.fr/offres-services/annuaire-sante" TargetMode="External"/><Relationship Id="rId2" Type="http://schemas.openxmlformats.org/officeDocument/2006/relationships/image" Target="../media/image153.jpeg"/><Relationship Id="rId1" Type="http://schemas.openxmlformats.org/officeDocument/2006/relationships/slideLayout" Target="../slideLayouts/slideLayout14.xml"/><Relationship Id="rId6" Type="http://schemas.openxmlformats.org/officeDocument/2006/relationships/hyperlink" Target="https://esante.gouv.fr/produits-services/e-cps#content-7082" TargetMode="External"/><Relationship Id="rId5" Type="http://schemas.openxmlformats.org/officeDocument/2006/relationships/hyperlink" Target="https://esante.gouv.fr/actualites/le-portail-rpps-pour-les-essms-comment-enregistrer-vos-professionnels" TargetMode="External"/><Relationship Id="rId4" Type="http://schemas.openxmlformats.org/officeDocument/2006/relationships/hyperlink" Target="https://esante.gouv.fr/produits-services/repertoire-rpp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esante.gouv.fr/webinaires/le-portail-rpps-accompagner-les-essms-dans-le-deploiement" TargetMode="External"/><Relationship Id="rId7" Type="http://schemas.openxmlformats.org/officeDocument/2006/relationships/hyperlink" Target="https://esante.gouv.fr/sites/default/files/media_entity/documents/ans_ma_ecps_pas_a_pas_20210218_v2.pdf" TargetMode="External"/><Relationship Id="rId2" Type="http://schemas.openxmlformats.org/officeDocument/2006/relationships/image" Target="../media/image153.jpeg"/><Relationship Id="rId1" Type="http://schemas.openxmlformats.org/officeDocument/2006/relationships/slideLayout" Target="../slideLayouts/slideLayout14.xml"/><Relationship Id="rId6" Type="http://schemas.openxmlformats.org/officeDocument/2006/relationships/hyperlink" Target="https://validation-enreg.esante.gouv.fr/enreg/login/page_accueil/authentification_PROL.html" TargetMode="External"/><Relationship Id="rId5" Type="http://schemas.openxmlformats.org/officeDocument/2006/relationships/hyperlink" Target="https://esante.gouv.fr/sites/default/files/media_entity/documents/ans_guide-pour-enregistrement-dans-le-portail-rpps%2B-vf3.pdf" TargetMode="External"/><Relationship Id="rId4" Type="http://schemas.openxmlformats.org/officeDocument/2006/relationships/hyperlink" Target="https://esante.gouv.fr/sites/default/files/media_entity/documents/ans_webinaire-rpps%2B_20230317-vf1.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esante.gouv.fr/sites/default/files/media_entity/documents/ans_ma_ecps_pas_a_pas_20210218_v2.pdf"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8.png"/></Relationships>
</file>

<file path=ppt/slides/_rels/slide106.xml.rels><?xml version="1.0" encoding="UTF-8" standalone="yes"?>
<Relationships xmlns="http://schemas.openxmlformats.org/package/2006/relationships"><Relationship Id="rId3" Type="http://schemas.openxmlformats.org/officeDocument/2006/relationships/hyperlink" Target="https://esante.gouv.fr/sites/default/files/media_entity/documents/F502.pdf" TargetMode="External"/><Relationship Id="rId2" Type="http://schemas.openxmlformats.org/officeDocument/2006/relationships/hyperlink" Target="https://esante.gouv.fr/sites/default/files/media_entity/documents/F301.pdf" TargetMode="External"/><Relationship Id="rId1" Type="http://schemas.openxmlformats.org/officeDocument/2006/relationships/slideLayout" Target="../slideLayouts/slideLayout14.xml"/><Relationship Id="rId6" Type="http://schemas.openxmlformats.org/officeDocument/2006/relationships/image" Target="../media/image158.png"/><Relationship Id="rId5" Type="http://schemas.openxmlformats.org/officeDocument/2006/relationships/hyperlink" Target="https://esante.gouv.fr/services/espace-cps/telechargements-libres/cryptolib-cps-mac-os-x" TargetMode="External"/><Relationship Id="rId4" Type="http://schemas.openxmlformats.org/officeDocument/2006/relationships/hyperlink" Target="https://esante.gouv.fr/services/espace-cps/telechargements-libres/cryptolib-cps-windows"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0.svg"/><Relationship Id="rId7" Type="http://schemas.openxmlformats.org/officeDocument/2006/relationships/image" Target="../media/image162.svg"/><Relationship Id="rId2" Type="http://schemas.openxmlformats.org/officeDocument/2006/relationships/image" Target="../media/image159.png"/><Relationship Id="rId1" Type="http://schemas.openxmlformats.org/officeDocument/2006/relationships/slideLayout" Target="../slideLayouts/slideLayout14.xml"/><Relationship Id="rId6" Type="http://schemas.openxmlformats.org/officeDocument/2006/relationships/image" Target="../media/image161.png"/><Relationship Id="rId5" Type="http://schemas.openxmlformats.org/officeDocument/2006/relationships/image" Target="../media/image84.svg"/><Relationship Id="rId10" Type="http://schemas.openxmlformats.org/officeDocument/2006/relationships/image" Target="../media/image158.png"/><Relationship Id="rId4" Type="http://schemas.openxmlformats.org/officeDocument/2006/relationships/image" Target="../media/image83.png"/><Relationship Id="rId9" Type="http://schemas.openxmlformats.org/officeDocument/2006/relationships/image" Target="../media/image16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8" Type="http://schemas.openxmlformats.org/officeDocument/2006/relationships/hyperlink" Target="https://esante.gouv.fr/produits-services/certificats-logiciels" TargetMode="External"/><Relationship Id="rId13" Type="http://schemas.openxmlformats.org/officeDocument/2006/relationships/hyperlink" Target="https://esante.gouv.fr/produits-services/portail-rpps-plus" TargetMode="External"/><Relationship Id="rId18" Type="http://schemas.openxmlformats.org/officeDocument/2006/relationships/hyperlink" Target="https://esante.gouv.fr/strategie-nationale/mon-espace-sante" TargetMode="External"/><Relationship Id="rId3" Type="http://schemas.openxmlformats.org/officeDocument/2006/relationships/hyperlink" Target="https://esante.gouv.fr/sites/default/files/media_entity/documents/guide_dui_interoperable_services_et_referentiels_socles.pdf" TargetMode="External"/><Relationship Id="rId21" Type="http://schemas.openxmlformats.org/officeDocument/2006/relationships/image" Target="../media/image78.png"/><Relationship Id="rId7" Type="http://schemas.openxmlformats.org/officeDocument/2006/relationships/hyperlink" Target="https://esante.gouv.fr/sites/default/files/media_entity/documents/ANS_Fiche_commande_CPx_VF_1_1.pdf" TargetMode="External"/><Relationship Id="rId12" Type="http://schemas.openxmlformats.org/officeDocument/2006/relationships/hyperlink" Target="https://esante.gouv.fr/produits-services/pro-sante-connect" TargetMode="External"/><Relationship Id="rId17" Type="http://schemas.openxmlformats.org/officeDocument/2006/relationships/hyperlink" Target="https://www.dmp.fr/fr/accueil" TargetMode="External"/><Relationship Id="rId25" Type="http://schemas.openxmlformats.org/officeDocument/2006/relationships/image" Target="../media/image110.jpeg"/><Relationship Id="rId2" Type="http://schemas.openxmlformats.org/officeDocument/2006/relationships/hyperlink" Target="https://esante.gouv.fr/sites/default/files/media_entity/documents/segur-fiches-de-synthese-par-service-socle.pdf" TargetMode="External"/><Relationship Id="rId16" Type="http://schemas.openxmlformats.org/officeDocument/2006/relationships/hyperlink" Target="https://esante.gouv.fr/sites/default/files/media_entity/documents/202206_catalogue-des-usages_v13.pdf" TargetMode="External"/><Relationship Id="rId20" Type="http://schemas.openxmlformats.org/officeDocument/2006/relationships/image" Target="../media/image165.png"/><Relationship Id="rId1" Type="http://schemas.openxmlformats.org/officeDocument/2006/relationships/slideLayout" Target="../slideLayouts/slideLayout4.xml"/><Relationship Id="rId6" Type="http://schemas.openxmlformats.org/officeDocument/2006/relationships/hyperlink" Target="https://esante.gouv.fr/sites/default/files/media_entity/documents/Contrat_adhesion.pdf" TargetMode="External"/><Relationship Id="rId11" Type="http://schemas.openxmlformats.org/officeDocument/2006/relationships/hyperlink" Target="https://esante.gouv.fr/sites/default/files/media_entity/documents/ans_ins_checklist_structures_v1.xlsx" TargetMode="External"/><Relationship Id="rId24" Type="http://schemas.openxmlformats.org/officeDocument/2006/relationships/image" Target="../media/image77.png"/><Relationship Id="rId5" Type="http://schemas.openxmlformats.org/officeDocument/2006/relationships/hyperlink" Target="https://www.demarches-simplifiees.fr/commencer/contrat-d-adhesion-f101" TargetMode="External"/><Relationship Id="rId15" Type="http://schemas.openxmlformats.org/officeDocument/2006/relationships/hyperlink" Target="https://esante.gouv.fr/produits-services/mssante" TargetMode="External"/><Relationship Id="rId23" Type="http://schemas.openxmlformats.org/officeDocument/2006/relationships/image" Target="../media/image167.jpeg"/><Relationship Id="rId10" Type="http://schemas.openxmlformats.org/officeDocument/2006/relationships/hyperlink" Target="https://esante.gouv.fr/sites/default/files/media_entity/documents/ANS_R%C3%A9f%C3%A9rentiel_Identifiant_National_de_Sant%C3%A9_V2.0.pdf" TargetMode="External"/><Relationship Id="rId19" Type="http://schemas.openxmlformats.org/officeDocument/2006/relationships/hyperlink" Target="https://www.dmp.fr/documents/d/dmp/matrice-habilitation" TargetMode="External"/><Relationship Id="rId4" Type="http://schemas.openxmlformats.org/officeDocument/2006/relationships/hyperlink" Target="https://esante.gouv.fr/segur/medico-social?position&amp;keys=Laura%20b%C3%A9n%C3%A9ficie%20d%27interventions%20multiples%20%C3%A0%20domicile%20%28SSIAD-HAD%29&amp;pageNumber=1" TargetMode="External"/><Relationship Id="rId9" Type="http://schemas.openxmlformats.org/officeDocument/2006/relationships/hyperlink" Target="https://esante.gouv.fr/produits-services/referentiel-ins" TargetMode="External"/><Relationship Id="rId14" Type="http://schemas.openxmlformats.org/officeDocument/2006/relationships/hyperlink" Target="https://esante.gouv.fr/produits-services/e-cps" TargetMode="External"/><Relationship Id="rId22" Type="http://schemas.openxmlformats.org/officeDocument/2006/relationships/image" Target="../media/image166.jpeg"/></Relationships>
</file>

<file path=ppt/slides/_rels/slide112.xml.rels><?xml version="1.0" encoding="UTF-8" standalone="yes"?>
<Relationships xmlns="http://schemas.openxmlformats.org/package/2006/relationships"><Relationship Id="rId8" Type="http://schemas.openxmlformats.org/officeDocument/2006/relationships/hyperlink" Target="https://esante.gouv.fr/etablissement-du-medico-social" TargetMode="External"/><Relationship Id="rId13" Type="http://schemas.openxmlformats.org/officeDocument/2006/relationships/hyperlink" Target="https://esante.gouv.fr/produits-services/mssante" TargetMode="External"/><Relationship Id="rId3" Type="http://schemas.openxmlformats.org/officeDocument/2006/relationships/hyperlink" Target="https://www.cnsa.fr/grands-chantiers/programme-esms-numerique/reponses-aux-questions-frequentes-sur-esms-numerique" TargetMode="External"/><Relationship Id="rId7" Type="http://schemas.openxmlformats.org/officeDocument/2006/relationships/hyperlink" Target="https://anap.fr/s/article/numerique-publication-2796" TargetMode="External"/><Relationship Id="rId12" Type="http://schemas.openxmlformats.org/officeDocument/2006/relationships/hyperlink" Target="https://esante.gouv.fr/produits-services/referentiel-ins#7114" TargetMode="External"/><Relationship Id="rId2" Type="http://schemas.openxmlformats.org/officeDocument/2006/relationships/hyperlink" Target="https://www.cnsa.fr/grands-chantiers/programme-esms-numerique/obtenir-une-aide-a-linvestissement-numerique" TargetMode="External"/><Relationship Id="rId16" Type="http://schemas.openxmlformats.org/officeDocument/2006/relationships/hyperlink" Target="https://esante.gouv.fr/segur/medico-social?position&amp;keys=Laura%20b%C3%A9n%C3%A9ficie%20d%27interventions%20multiples%20%C3%A0%20domicile%20%28SSIAD-HAD%29&amp;pageNumber=1#content-20133" TargetMode="External"/><Relationship Id="rId1" Type="http://schemas.openxmlformats.org/officeDocument/2006/relationships/slideLayout" Target="../slideLayouts/slideLayout4.xml"/><Relationship Id="rId6" Type="http://schemas.openxmlformats.org/officeDocument/2006/relationships/hyperlink" Target="https://www.cnsa.fr/documentation/guide_deposant_pai_numerique_v2023_vf4.pdf" TargetMode="External"/><Relationship Id="rId11" Type="http://schemas.openxmlformats.org/officeDocument/2006/relationships/hyperlink" Target="https://esante.gouv.fr/sites/default/files/media_entity/documents/ANS_Guide%20pour%20enregistrement%20dans%20le%20portail%20RPPS%2B%20VF.pdf" TargetMode="External"/><Relationship Id="rId5" Type="http://schemas.openxmlformats.org/officeDocument/2006/relationships/hyperlink" Target="https://www.iledefrance.ars.sante.fr/media/104822/download?inline" TargetMode="External"/><Relationship Id="rId15" Type="http://schemas.openxmlformats.org/officeDocument/2006/relationships/hyperlink" Target="https://www.dmp.fr/" TargetMode="External"/><Relationship Id="rId10" Type="http://schemas.openxmlformats.org/officeDocument/2006/relationships/hyperlink" Target="https://esante.gouv.fr/index-des-formulaires#content-23051" TargetMode="External"/><Relationship Id="rId4" Type="http://schemas.openxmlformats.org/officeDocument/2006/relationships/hyperlink" Target="https://www.iledefrance.ars.sante.fr/media/104826/download?inline" TargetMode="External"/><Relationship Id="rId9" Type="http://schemas.openxmlformats.org/officeDocument/2006/relationships/hyperlink" Target="https://industriels.esante.gouv.fr/segur-du-numerique-en-sante/solutions-referencees-segur" TargetMode="External"/><Relationship Id="rId14" Type="http://schemas.openxmlformats.org/officeDocument/2006/relationships/hyperlink" Target="https://esante.gouv.fr/produits-services/pro-sante-connect"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1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nsa.fr/grands-chantiers/programme-esms-numerique/reponses-aux-questions-frequentes-sur-esms-numerique#appel-projets-et-instruction-des-proje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esante.gouv.fr/produits-services/referentiel-ins" TargetMode="External"/><Relationship Id="rId2" Type="http://schemas.openxmlformats.org/officeDocument/2006/relationships/hyperlink" Target="https://esante.gouv.fr/segur/medico-social#content-36865" TargetMode="External"/><Relationship Id="rId1" Type="http://schemas.openxmlformats.org/officeDocument/2006/relationships/slideLayout" Target="../slideLayouts/slideLayout4.xml"/><Relationship Id="rId6" Type="http://schemas.openxmlformats.org/officeDocument/2006/relationships/hyperlink" Target="https://industriels.esante.gouv.fr/segur-numerique-sante/vague-2" TargetMode="External"/><Relationship Id="rId5" Type="http://schemas.openxmlformats.org/officeDocument/2006/relationships/hyperlink" Target="https://esante.gouv.fr/produits-services/mssante" TargetMode="External"/><Relationship Id="rId4" Type="http://schemas.openxmlformats.org/officeDocument/2006/relationships/hyperlink" Target="https://esante.gouv.fr/produits-services/referentiel-dm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sante.gouv.fr/segur/solutions-referencees?search_api_fulltext=&amp;field_categorie=851&amp;field_type_logiciel=839"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s://www.legifrance.gouv.fr/codes/article_lc/LEGIARTI000045212898" TargetMode="External"/><Relationship Id="rId2" Type="http://schemas.microsoft.com/office/2018/10/relationships/comments" Target="../comments/modernComment_360_D6BB7ED.xml"/><Relationship Id="rId1" Type="http://schemas.openxmlformats.org/officeDocument/2006/relationships/slideLayout" Target="../slideLayouts/slideLayout4.xml"/><Relationship Id="rId4" Type="http://schemas.openxmlformats.org/officeDocument/2006/relationships/hyperlink" Target="https://www.cnsa.fr/grands-chantiers/programme-esms-numerique/reponses-aux-questions-frequentes-sur-esms-numeriqu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nsa.fr/documentation/instruction_2024_15_generalisation_esms_numerique.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idf-collectif-si@uriopss-idf.fr" TargetMode="External"/><Relationship Id="rId2" Type="http://schemas.openxmlformats.org/officeDocument/2006/relationships/hyperlink" Target="mailto:segur@sesan.fr"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www.legifrance.gouv.fr/codes/article_lc/LEGIARTI000045212898"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anap.fr/s/article/numerique-publication-2836" TargetMode="Externa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www.cnsa.fr/grands-chantiers/programme-esms-numerique/obtenir-une-aide-a-linvestissement-numerique" TargetMode="External"/><Relationship Id="rId4" Type="http://schemas.openxmlformats.org/officeDocument/2006/relationships/hyperlink" Target="https://galis-subventions.cnsa.fr/account-management/cnsa-demandeurs/ux/#/login?redirectTo=https:%2F%2Fgalis-subventions.cnsa.fr%2Faides%2F%23%2Fcnsa%2Fconnecte%2Ftiers-selection&amp;jwtKey=jwt-cnsa-portail-depot-demande-aides&amp;footer=https:%2F%2Fgalis-subventions.cnsa.fr%2Faides%2F%23%2Fcnsa%2Fmentions-legales,Mentions%20l%C3%A9gales,_sel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anap.fr/s/article/numerique-publication-2796"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llectifsims-hdf.net/autodiagnostic-gestion-si-og/" TargetMode="External"/><Relationship Id="rId2" Type="http://schemas.openxmlformats.org/officeDocument/2006/relationships/hyperlink" Target="https://autodiag.anap.fr/"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galis-subventions.cnsa.fr/account-management/cnsa-demandeurs/ux/#/login?redirectTo=https:%2F%2Fgalis-subventions.cnsa.fr%2Faides%2F%23%2Fcnsa%2Fconnecte%2Ftiers-selection&amp;jwtKey=jwt-cnsa-portail-depot-demande-aides&amp;footer=https:%2F%2Fgalis-subventions.cnsa.fr%2Faides%2F%23%2Fcnsa%2Fmentions-legales,Mentions%20l%C3%A9gales,_self" TargetMode="External"/><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nsa.fr/grands-chantiers/programme-esms-numerique/obtenir-une-aide-a-linvestissement-numeriqu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galis-subventions.cnsa.fr/account-management/cnsa-demandeurs/ux/#/login?redirectTo=https:%2F%2Fgalis-subventions.cnsa.fr%2Faides%2F%23%2Fcnsa%2Fconnecte%2FF_PAI_NUMERIQUE%2Fdepot%2Fsimple&amp;jwtKey=jwt-cnsa-portail-depot-demande-aides&amp;footer=https:%2F%2Fgalis-subventions.cnsa.fr%2Faides%2F%23%2Fcnsa%2Fmentions-legales,Mentions%20l%C3%A9gales,_sel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nsa.fr/documentation/guide_deposant_pai_numerique_v2023_vf4.pdf" TargetMode="External"/><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5" Type="http://schemas.openxmlformats.org/officeDocument/2006/relationships/image" Target="../media/image4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4.pn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esante.gouv.fr/decouvrez-votre-parcours-guide-esms" TargetMode="External"/><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autodiag.anap.fr/" TargetMode="Externa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53.xml.rels><?xml version="1.0" encoding="UTF-8" standalone="yes"?>
<Relationships xmlns="http://schemas.openxmlformats.org/package/2006/relationships"><Relationship Id="rId3" Type="http://schemas.openxmlformats.org/officeDocument/2006/relationships/hyperlink" Target="https://anap.fr/s/article/numerique-publication-279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hyperlink" Target="https://esante.gouv.fr/sites/default/files/media_entity/documents/guide_dui_interoperable_services_et_referentiels_socles.pdf" TargetMode="External"/><Relationship Id="rId2" Type="http://schemas.openxmlformats.org/officeDocument/2006/relationships/hyperlink" Target="https://esante.gouv.fr/vos-demarches-1" TargetMode="Externa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esante.gouv.fr/les-produits-et-services-utiles-pour-vous-1"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cnsa.fr/sites/default/files/2024-06/Guide-indicateurs-porteurs_ESMS-Num_202406.pdf" TargetMode="External"/><Relationship Id="rId1" Type="http://schemas.openxmlformats.org/officeDocument/2006/relationships/slideLayout" Target="../slideLayouts/slideLayout5.xml"/><Relationship Id="rId4" Type="http://schemas.openxmlformats.org/officeDocument/2006/relationships/image" Target="../media/image70.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esante.gouv.fr/segur/paramedicaux#content-37065"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2.png"/><Relationship Id="rId2" Type="http://schemas.openxmlformats.org/officeDocument/2006/relationships/image" Target="../media/image73.jpeg"/><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8.png"/><Relationship Id="rId2" Type="http://schemas.openxmlformats.org/officeDocument/2006/relationships/hyperlink" Target="https://esante.gouv.fr/decouvrez-votre-parcours-guide-esms" TargetMode="External"/><Relationship Id="rId1" Type="http://schemas.openxmlformats.org/officeDocument/2006/relationships/slideLayout" Target="../slideLayouts/slideLayout14.xml"/><Relationship Id="rId6" Type="http://schemas.openxmlformats.org/officeDocument/2006/relationships/hyperlink" Target="https://www.demarches-simplifiees.fr/commencer/contrat-d-adhesion-f101" TargetMode="External"/><Relationship Id="rId5" Type="http://schemas.openxmlformats.org/officeDocument/2006/relationships/hyperlink" Target="https://esante.gouv.fr/sites/default/files/media_entity/documents/Contrat_adhesion.pdf" TargetMode="External"/><Relationship Id="rId4" Type="http://schemas.openxmlformats.org/officeDocument/2006/relationships/hyperlink" Target="https://esante.gouv.fr/sites/default/files/media_entity/documents/ANS_CGU_MIE_210927_VDEF.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esante.gouv.fr/sites/default/files/media_entity/documents/F502.pdf" TargetMode="External"/><Relationship Id="rId13" Type="http://schemas.openxmlformats.org/officeDocument/2006/relationships/image" Target="../media/image86.svg"/><Relationship Id="rId3" Type="http://schemas.openxmlformats.org/officeDocument/2006/relationships/image" Target="../media/image79.png"/><Relationship Id="rId7" Type="http://schemas.openxmlformats.org/officeDocument/2006/relationships/hyperlink" Target="https://esante.gouv.fr/index-des-formulaires#content-23053" TargetMode="External"/><Relationship Id="rId12" Type="http://schemas.openxmlformats.org/officeDocument/2006/relationships/image" Target="../media/image85.png"/><Relationship Id="rId17" Type="http://schemas.openxmlformats.org/officeDocument/2006/relationships/image" Target="../media/image49.svg"/><Relationship Id="rId2" Type="http://schemas.openxmlformats.org/officeDocument/2006/relationships/image" Target="../media/image37.png"/><Relationship Id="rId16"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82.svg"/><Relationship Id="rId11" Type="http://schemas.openxmlformats.org/officeDocument/2006/relationships/image" Target="../media/image84.svg"/><Relationship Id="rId5" Type="http://schemas.openxmlformats.org/officeDocument/2006/relationships/image" Target="../media/image81.png"/><Relationship Id="rId15" Type="http://schemas.openxmlformats.org/officeDocument/2006/relationships/hyperlink" Target="https://pfc.eservices.esante.gouv.fr/pfcng-ihm/authentication.xhtml" TargetMode="External"/><Relationship Id="rId10" Type="http://schemas.openxmlformats.org/officeDocument/2006/relationships/image" Target="../media/image83.png"/><Relationship Id="rId4" Type="http://schemas.openxmlformats.org/officeDocument/2006/relationships/image" Target="../media/image80.svg"/><Relationship Id="rId9" Type="http://schemas.openxmlformats.org/officeDocument/2006/relationships/hyperlink" Target="https://tom.eservices.esante.gouv.fr/tom/pageAccueil/index.html" TargetMode="External"/><Relationship Id="rId14" Type="http://schemas.openxmlformats.org/officeDocument/2006/relationships/hyperlink" Target="https://www.demarches-simplifiees.fr/commencer/f413"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37.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png"/><Relationship Id="rId9" Type="http://schemas.openxmlformats.org/officeDocument/2006/relationships/image" Target="../media/image93.png"/></Relationships>
</file>

<file path=ppt/slides/_rels/slide78.xml.rels><?xml version="1.0" encoding="UTF-8" standalone="yes"?>
<Relationships xmlns="http://schemas.openxmlformats.org/package/2006/relationships"><Relationship Id="rId8" Type="http://schemas.openxmlformats.org/officeDocument/2006/relationships/hyperlink" Target="https://www.youtube.com/watch?v=JGYHfyWCrC8" TargetMode="External"/><Relationship Id="rId13" Type="http://schemas.openxmlformats.org/officeDocument/2006/relationships/hyperlink" Target="https://esante.gouv.fr/media/5467" TargetMode="External"/><Relationship Id="rId3" Type="http://schemas.openxmlformats.org/officeDocument/2006/relationships/hyperlink" Target="https://esante.gouv.fr/sites/default/files/media_entity/documents/ANS_R%C3%A9f%C3%A9rentiel_Identifiant_National_de_Sant%C3%A9_V2.0.pdf" TargetMode="External"/><Relationship Id="rId7" Type="http://schemas.openxmlformats.org/officeDocument/2006/relationships/hyperlink" Target="https://esante.gouv.fr/sites/default/files/media_entity/documents/Bo%C3%AEte%20%C3%A0%20outils%20de%20l%27INS%20VF.pdf" TargetMode="External"/><Relationship Id="rId12" Type="http://schemas.openxmlformats.org/officeDocument/2006/relationships/hyperlink" Target="https://esante.gouv.fr/sites/default/files/media_entity/documents/ans_ins_checklist_structures_v1.xlsx" TargetMode="External"/><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hyperlink" Target="https://esante.gouv.fr/sites/default/files/media_entity/documents/ans_ins_identitovigilance-et-medico-social_vf.pdf" TargetMode="External"/><Relationship Id="rId11" Type="http://schemas.openxmlformats.org/officeDocument/2006/relationships/hyperlink" Target="https://www.youtube.com/watch?v=HXfCl77OJlQ" TargetMode="External"/><Relationship Id="rId5" Type="http://schemas.openxmlformats.org/officeDocument/2006/relationships/hyperlink" Target="https://esante.gouv.fr/sites/default/files/media_entity/documents/ANS_L'INS%20en%20quelques%20mots_VF_0.pdf" TargetMode="External"/><Relationship Id="rId10" Type="http://schemas.openxmlformats.org/officeDocument/2006/relationships/hyperlink" Target="https://www.youtube.com/watch?v=0WFC0s-1B3U&amp;list=PLbFecm2FRpYDVVzKXXVuo_Z7AY9lzMi3j&amp;index=11" TargetMode="External"/><Relationship Id="rId4" Type="http://schemas.openxmlformats.org/officeDocument/2006/relationships/hyperlink" Target="https://esante.gouv.fr/sites/default/files/media_entity/documents/INS_Guide%20implementation_V2_0.pdf" TargetMode="External"/><Relationship Id="rId9" Type="http://schemas.openxmlformats.org/officeDocument/2006/relationships/hyperlink" Target="https://esante.gouv.fr/webinaires/structures-medico-sociales-comprendre-et-mettre-en-oeuvre-lins" TargetMode="External"/><Relationship Id="rId14" Type="http://schemas.openxmlformats.org/officeDocument/2006/relationships/hyperlink" Target="https://esante.gouv.fr/identite-nationale-de-sante/professionnel-du-medico-socia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esante.gouv.fr/sites/default/files/media_entity/documents/RNIV%201%20Principes%20communs_1.pdf" TargetMode="External"/><Relationship Id="rId7" Type="http://schemas.openxmlformats.org/officeDocument/2006/relationships/image" Target="../media/image96.svg"/><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hyperlink" Target="https://sante.gouv.fr/IMG/pdf/fip_06_gestion_copie_piece_identite_v1_2_vdgos.pdf" TargetMode="External"/><Relationship Id="rId4" Type="http://schemas.openxmlformats.org/officeDocument/2006/relationships/hyperlink" Target="https://esante.gouv.fr/sites/default/files/media_entity/documents/rniv_3_identitovigilance_structures_non_hospitalieres_v1.3.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s://www.cnil.fr/fr/reglement-europeen-protection-donnees" TargetMode="External"/><Relationship Id="rId7" Type="http://schemas.openxmlformats.org/officeDocument/2006/relationships/image" Target="../media/image98.svg"/><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image" Target="../media/image97.png"/><Relationship Id="rId5" Type="http://schemas.openxmlformats.org/officeDocument/2006/relationships/hyperlink" Target="https://esante.gouv.fr/sites/default/files/media_entity/documents/kit_de_communication_ins_0.zip" TargetMode="External"/><Relationship Id="rId4" Type="http://schemas.openxmlformats.org/officeDocument/2006/relationships/hyperlink" Target="https://www.cnil.fr/" TargetMode="External"/><Relationship Id="rId9" Type="http://schemas.openxmlformats.org/officeDocument/2006/relationships/image" Target="../media/image100.svg"/></Relationships>
</file>

<file path=ppt/slides/_rels/slide81.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102.svg"/><Relationship Id="rId9" Type="http://schemas.openxmlformats.org/officeDocument/2006/relationships/image" Target="../media/image107.png"/></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7.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jpeg"/></Relationships>
</file>

<file path=ppt/slides/_rels/slide85.xml.rels><?xml version="1.0" encoding="UTF-8" standalone="yes"?>
<Relationships xmlns="http://schemas.openxmlformats.org/package/2006/relationships"><Relationship Id="rId8" Type="http://schemas.openxmlformats.org/officeDocument/2006/relationships/hyperlink" Target="https://www.dmp.fr/documents/d/dmp/matrice-habilitation" TargetMode="External"/><Relationship Id="rId3" Type="http://schemas.openxmlformats.org/officeDocument/2006/relationships/hyperlink" Target="https://www.dmp.fr/" TargetMode="External"/><Relationship Id="rId7" Type="http://schemas.openxmlformats.org/officeDocument/2006/relationships/hyperlink" Target="https://www.youtube.com/watch?v=hE9cJ21glTo" TargetMode="External"/><Relationship Id="rId2" Type="http://schemas.openxmlformats.org/officeDocument/2006/relationships/image" Target="../media/image110.jpeg"/><Relationship Id="rId1" Type="http://schemas.openxmlformats.org/officeDocument/2006/relationships/slideLayout" Target="../slideLayouts/slideLayout5.xml"/><Relationship Id="rId6" Type="http://schemas.openxmlformats.org/officeDocument/2006/relationships/hyperlink" Target="https://www.youtube.com/watch?v=Refnsc0u5hI" TargetMode="External"/><Relationship Id="rId5" Type="http://schemas.openxmlformats.org/officeDocument/2006/relationships/hyperlink" Target="https://www.ameli.fr/assure/sante/mon-espace-sante" TargetMode="External"/><Relationship Id="rId10" Type="http://schemas.openxmlformats.org/officeDocument/2006/relationships/image" Target="../media/image117.svg"/><Relationship Id="rId4" Type="http://schemas.openxmlformats.org/officeDocument/2006/relationships/hyperlink" Target="https://www.monespacesante.fr/" TargetMode="External"/><Relationship Id="rId9" Type="http://schemas.openxmlformats.org/officeDocument/2006/relationships/image" Target="../media/image116.png"/></Relationships>
</file>

<file path=ppt/slides/_rels/slide86.xml.rels><?xml version="1.0" encoding="UTF-8" standalone="yes"?>
<Relationships xmlns="http://schemas.openxmlformats.org/package/2006/relationships"><Relationship Id="rId8" Type="http://schemas.openxmlformats.org/officeDocument/2006/relationships/hyperlink" Target="https://esante.gouv.fr/sites/default/files/media_entity/documents/fiche-ndeg5_ph_charlotte-utilise-mon-espace-sante-suite-a-une-vaccination_vf.pdf" TargetMode="External"/><Relationship Id="rId3" Type="http://schemas.openxmlformats.org/officeDocument/2006/relationships/hyperlink" Target="https://esante.gouv.fr/sites/default/files/media_entity/documents/fiche-ndeg1_pa-ph-dom_david-fait-une-chute_vf.pdf" TargetMode="External"/><Relationship Id="rId7" Type="http://schemas.openxmlformats.org/officeDocument/2006/relationships/hyperlink" Target="https://esante.gouv.fr/sites/default/files/media_entity/documents/fiche-ndeg4_ph_julien-va-entrer-en-ime_vf.pdf" TargetMode="External"/><Relationship Id="rId12" Type="http://schemas.openxmlformats.org/officeDocument/2006/relationships/image" Target="../media/image119.svg"/><Relationship Id="rId2" Type="http://schemas.openxmlformats.org/officeDocument/2006/relationships/image" Target="../media/image110.jpeg"/><Relationship Id="rId1" Type="http://schemas.openxmlformats.org/officeDocument/2006/relationships/slideLayout" Target="../slideLayouts/slideLayout5.xml"/><Relationship Id="rId6" Type="http://schemas.openxmlformats.org/officeDocument/2006/relationships/hyperlink" Target="https://esante.gouv.fr/sites/default/files/media_entity/documents/fiche-ndeg3b_dom_laura-beneficie-dinterventions-multiples-a%20domicile-%28ssiad-had%29_vf.pdf" TargetMode="External"/><Relationship Id="rId11" Type="http://schemas.openxmlformats.org/officeDocument/2006/relationships/image" Target="../media/image118.png"/><Relationship Id="rId5" Type="http://schemas.openxmlformats.org/officeDocument/2006/relationships/hyperlink" Target="https://esante.gouv.fr/sites/default/files/media_entity/documents/fiche-ndeg3a_dom_laura-beneficie-dinterventions-multiples-a%20domicile-%28ssiad-saad%29_vf.pdf" TargetMode="External"/><Relationship Id="rId10" Type="http://schemas.openxmlformats.org/officeDocument/2006/relationships/hyperlink" Target="https://www.cnil.fr/fr/lespace-numerique-de-sante-ens-ou-mon-espace-sante-et-le-dossier-medical-partage-dmp-questions" TargetMode="External"/><Relationship Id="rId4" Type="http://schemas.openxmlformats.org/officeDocument/2006/relationships/hyperlink" Target="https://esante.gouv.fr/sites/default/files/media_entity/documents/fiche-ndeg2_pa-ph-dom_marion-realise-des-examens-%28biologie-ou-imagerie-medicale%29_vf.pdf" TargetMode="External"/><Relationship Id="rId9" Type="http://schemas.openxmlformats.org/officeDocument/2006/relationships/hyperlink" Target="https://esante.gouv.fr/sites/default/files/media_entity/documents/Mon%20espace%20sant%C3%A9_Information%20du%20patient%20pour%20alimenter%20et%20consulter%20le%20DMP.pdf" TargetMode="External"/></Relationships>
</file>

<file path=ppt/slides/_rels/slide87.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0.jpeg"/><Relationship Id="rId1" Type="http://schemas.openxmlformats.org/officeDocument/2006/relationships/slideLayout" Target="../slideLayouts/slideLayout5.xml"/><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121.svg"/></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0.jpe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10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2.png"/></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91.xml.rels><?xml version="1.0" encoding="UTF-8" standalone="yes"?>
<Relationships xmlns="http://schemas.openxmlformats.org/package/2006/relationships"><Relationship Id="rId8" Type="http://schemas.openxmlformats.org/officeDocument/2006/relationships/hyperlink" Target="https://esante.gouv.fr/sites/default/files/media_entity/documents/210730_formation-medico-soc_equipe-projet-mss_4_v1.pdf" TargetMode="External"/><Relationship Id="rId3" Type="http://schemas.openxmlformats.org/officeDocument/2006/relationships/hyperlink" Target="https://mssante.fr/home" TargetMode="External"/><Relationship Id="rId7" Type="http://schemas.openxmlformats.org/officeDocument/2006/relationships/hyperlink" Target="https://esante.gouv.fr/sites/default/files/media_entity/documents/211116_module-echange-de-donnees-de-sante_mss_v0.4.pdf" TargetMode="External"/><Relationship Id="rId12" Type="http://schemas.openxmlformats.org/officeDocument/2006/relationships/hyperlink" Target="https://www.legifrance.gouv.fr/codes/article_lc/LEGIARTI000036515027/" TargetMode="External"/><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hyperlink" Target="https://esante.gouv.fr/sites/default/files/media_entity/documents/210730_formation_guide-eligibilite-mss_1_v1.pdf" TargetMode="External"/><Relationship Id="rId11" Type="http://schemas.openxmlformats.org/officeDocument/2006/relationships/hyperlink" Target="https://esante.gouv.fr/sites/default/files/media_entity/documents/210730_formation_bonnes-pratiques-mss_5_v1.pdf" TargetMode="External"/><Relationship Id="rId5" Type="http://schemas.openxmlformats.org/officeDocument/2006/relationships/hyperlink" Target="https://esante.gouv.fr/sites/default/files/media_entity/documents/210730_formation-medico-soc_presentation-mss_v1.pdf" TargetMode="External"/><Relationship Id="rId10" Type="http://schemas.openxmlformats.org/officeDocument/2006/relationships/hyperlink" Target="https://esante.gouv.fr/webinaires/messageries-securisees-de-sante-zoom-sur-les-boites-aux-lettres-mssante-la-messagerie-de-mon-espace-sante-et-retour-dexperience-du-deploiement-en-bretagne" TargetMode="External"/><Relationship Id="rId4" Type="http://schemas.openxmlformats.org/officeDocument/2006/relationships/hyperlink" Target="https://esante.gouv.fr/sites/default/files/media_entity/documents/210917_MSS_pas%20a%20pas_V0.3_1.pdf" TargetMode="External"/><Relationship Id="rId9" Type="http://schemas.openxmlformats.org/officeDocument/2006/relationships/hyperlink" Target="https://www.youtube.com/watch?v=QAdCw1OF13s"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sante.gouv.fr/sites/default/files/media_entity/documents/210730_formation-medico-soc_usages-mss_9_v1.3.pdf" TargetMode="External"/><Relationship Id="rId7" Type="http://schemas.openxmlformats.org/officeDocument/2006/relationships/hyperlink" Target="https://esante.gouv.fr/produits-services/mssante" TargetMode="External"/><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hyperlink" Target="https://esante.gouv.fr/sites/default/files/media_entity/documents/202111_formation-medico-soc_contractualisation_-etape6_v1.pdf" TargetMode="External"/><Relationship Id="rId5" Type="http://schemas.openxmlformats.org/officeDocument/2006/relationships/hyperlink" Target="https://esante.gouv.fr/sites/default/files/media_entity/documents/160922_Parcours_Interactif_Formation_BAL%20v3.pdf" TargetMode="External"/><Relationship Id="rId4" Type="http://schemas.openxmlformats.org/officeDocument/2006/relationships/hyperlink" Target="https://esante.gouv.fr/sites/default/files/media_entity/documents/202206_catalogue-des-usages_v13.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esante.gouv.fr/sites/default/files/media_entity/documents/210730_formation_annuaire-sante-et-mss_8_v1.pdf" TargetMode="External"/><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hyperlink" Target="https://esante.gouv.fr/sites/default/files/media_entity/documents/202206_catalogue-des-usages_v13.pdf" TargetMode="External"/><Relationship Id="rId5" Type="http://schemas.openxmlformats.org/officeDocument/2006/relationships/hyperlink" Target="https://esante.gouv.fr/sites/default/files/media_entity/documents/210730_formation-medico-soc_usages-mss_9_v1.3.pdf" TargetMode="External"/><Relationship Id="rId4" Type="http://schemas.openxmlformats.org/officeDocument/2006/relationships/hyperlink" Target="https://esante.gouv.fr/sites/default/files/media_entity/documents/210730_formation_communication-mss_10_v1.3.pdf"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1.svg"/><Relationship Id="rId7" Type="http://schemas.openxmlformats.org/officeDocument/2006/relationships/image" Target="../media/image125.svg"/><Relationship Id="rId2" Type="http://schemas.openxmlformats.org/officeDocument/2006/relationships/image" Target="../media/image120.png"/><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svg"/><Relationship Id="rId4" Type="http://schemas.openxmlformats.org/officeDocument/2006/relationships/image" Target="../media/image122.png"/></Relationships>
</file>

<file path=ppt/slides/_rels/slide9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7.png"/><Relationship Id="rId3" Type="http://schemas.openxmlformats.org/officeDocument/2006/relationships/image" Target="../media/image129.png"/><Relationship Id="rId7" Type="http://schemas.openxmlformats.org/officeDocument/2006/relationships/image" Target="../media/image132.png"/><Relationship Id="rId12" Type="http://schemas.openxmlformats.org/officeDocument/2006/relationships/image" Target="../media/image136.png"/><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131.png"/><Relationship Id="rId11" Type="http://schemas.openxmlformats.org/officeDocument/2006/relationships/image" Target="../media/image135.png"/><Relationship Id="rId5" Type="http://schemas.openxmlformats.org/officeDocument/2006/relationships/image" Target="../media/image130.png"/><Relationship Id="rId10" Type="http://schemas.openxmlformats.org/officeDocument/2006/relationships/image" Target="../media/image134.png"/><Relationship Id="rId4" Type="http://schemas.microsoft.com/office/2007/relationships/hdphoto" Target="../media/hdphoto3.wdp"/><Relationship Id="rId9" Type="http://schemas.openxmlformats.org/officeDocument/2006/relationships/image" Target="../media/image133.png"/><Relationship Id="rId14" Type="http://schemas.microsoft.com/office/2007/relationships/hdphoto" Target="../media/hdphoto5.wdp"/></Relationships>
</file>

<file path=ppt/slides/_rels/slide9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8.png"/><Relationship Id="rId7" Type="http://schemas.openxmlformats.org/officeDocument/2006/relationships/image" Target="../media/image133.png"/><Relationship Id="rId12" Type="http://schemas.openxmlformats.org/officeDocument/2006/relationships/image" Target="../media/image142.png"/><Relationship Id="rId2" Type="http://schemas.openxmlformats.org/officeDocument/2006/relationships/image" Target="../media/image77.png"/><Relationship Id="rId1" Type="http://schemas.openxmlformats.org/officeDocument/2006/relationships/slideLayout" Target="../slideLayouts/slideLayout14.xml"/><Relationship Id="rId6" Type="http://schemas.microsoft.com/office/2007/relationships/hdphoto" Target="../media/hdphoto4.wdp"/><Relationship Id="rId11" Type="http://schemas.openxmlformats.org/officeDocument/2006/relationships/image" Target="../media/image141.png"/><Relationship Id="rId5" Type="http://schemas.openxmlformats.org/officeDocument/2006/relationships/image" Target="../media/image132.png"/><Relationship Id="rId10" Type="http://schemas.microsoft.com/office/2007/relationships/hdphoto" Target="../media/hdphoto6.wdp"/><Relationship Id="rId4" Type="http://schemas.openxmlformats.org/officeDocument/2006/relationships/image" Target="../media/image139.png"/><Relationship Id="rId9" Type="http://schemas.openxmlformats.org/officeDocument/2006/relationships/image" Target="../media/image140.png"/></Relationships>
</file>

<file path=ppt/slides/_rels/slide9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77.png"/><Relationship Id="rId1" Type="http://schemas.openxmlformats.org/officeDocument/2006/relationships/slideLayout" Target="../slideLayouts/slideLayout14.xml"/><Relationship Id="rId6" Type="http://schemas.openxmlformats.org/officeDocument/2006/relationships/image" Target="../media/image146.png"/><Relationship Id="rId11" Type="http://schemas.openxmlformats.org/officeDocument/2006/relationships/image" Target="../media/image150.png"/><Relationship Id="rId5" Type="http://schemas.openxmlformats.org/officeDocument/2006/relationships/image" Target="../media/image145.png"/><Relationship Id="rId10" Type="http://schemas.openxmlformats.org/officeDocument/2006/relationships/image" Target="../media/image149.png"/><Relationship Id="rId4" Type="http://schemas.openxmlformats.org/officeDocument/2006/relationships/image" Target="../media/image144.png"/><Relationship Id="rId9" Type="http://schemas.openxmlformats.org/officeDocument/2006/relationships/image" Target="../media/image148.png"/></Relationships>
</file>

<file path=ppt/slides/_rels/slide9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hyperlink" Target="https://www.legifrance.gouv.fr/jorf/id/JORFTEXT000045726627" TargetMode="External"/><Relationship Id="rId2" Type="http://schemas.openxmlformats.org/officeDocument/2006/relationships/image" Target="../media/image151.pn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1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11916"/>
            <a:ext cx="8688049" cy="701731"/>
          </a:xfrm>
        </p:spPr>
        <p:txBody>
          <a:bodyPr/>
          <a:lstStyle/>
          <a:p>
            <a:r>
              <a:rPr lang="fr-FR">
                <a:latin typeface="Arial Black"/>
              </a:rPr>
              <a:t>SEGUR MEDICO-SOCIAL</a:t>
            </a:r>
            <a:endParaRPr lang="fr-FR"/>
          </a:p>
        </p:txBody>
      </p:sp>
      <p:sp>
        <p:nvSpPr>
          <p:cNvPr id="3" name="Espace réservé du pied de page 2"/>
          <p:cNvSpPr>
            <a:spLocks noGrp="1"/>
          </p:cNvSpPr>
          <p:nvPr>
            <p:ph type="ftr" sz="quarter" idx="10"/>
          </p:nvPr>
        </p:nvSpPr>
        <p:spPr/>
        <p:txBody>
          <a:bodyPr/>
          <a:lstStyle/>
          <a:p>
            <a:r>
              <a:rPr lang="fr-FR"/>
              <a:t>Kit ESMS Numérique│ 29/04/2024 │</a:t>
            </a:r>
            <a:fld id="{E8B9EB12-B4D3-4821-BB84-6707232B0F0D}" type="slidenum">
              <a:rPr lang="fr-FR" smtClean="0"/>
              <a:t>1</a:t>
            </a:fld>
            <a:endParaRPr lang="fr-FR"/>
          </a:p>
        </p:txBody>
      </p:sp>
      <p:sp>
        <p:nvSpPr>
          <p:cNvPr id="4" name="Espace réservé du texte 3"/>
          <p:cNvSpPr>
            <a:spLocks noGrp="1"/>
          </p:cNvSpPr>
          <p:nvPr>
            <p:ph type="body" sz="quarter" idx="11"/>
          </p:nvPr>
        </p:nvSpPr>
        <p:spPr/>
        <p:txBody>
          <a:bodyPr vert="horz" lIns="0" tIns="45720" rIns="91440" bIns="45720" rtlCol="0" anchor="t">
            <a:noAutofit/>
          </a:bodyPr>
          <a:lstStyle/>
          <a:p>
            <a:r>
              <a:rPr lang="fr-FR">
                <a:latin typeface="Segoe UI Black"/>
                <a:ea typeface="Segoe UI Black"/>
                <a:cs typeface="Arial"/>
              </a:rPr>
              <a:t>KIT DE PRESENTATION &amp; D'APPUI AU DEPLOIEMENT DES SERVICES SOCLES </a:t>
            </a:r>
            <a:endParaRPr lang="fr-FR"/>
          </a:p>
        </p:txBody>
      </p:sp>
    </p:spTree>
    <p:extLst>
      <p:ext uri="{BB962C8B-B14F-4D97-AF65-F5344CB8AC3E}">
        <p14:creationId xmlns:p14="http://schemas.microsoft.com/office/powerpoint/2010/main" val="22629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494008" y="245030"/>
            <a:ext cx="10127489" cy="387798"/>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Le programme ESMS Numérique</a:t>
            </a:r>
            <a:endParaRPr lang="en-US" dirty="0">
              <a:ea typeface="Segoe UI Black"/>
            </a:endParaRPr>
          </a:p>
        </p:txBody>
      </p:sp>
      <p:sp>
        <p:nvSpPr>
          <p:cNvPr id="4" name="Espace réservé du texte 3"/>
          <p:cNvSpPr>
            <a:spLocks noGrp="1"/>
          </p:cNvSpPr>
          <p:nvPr>
            <p:ph type="body" sz="quarter" idx="13"/>
          </p:nvPr>
        </p:nvSpPr>
        <p:spPr>
          <a:xfrm>
            <a:off x="494009" y="746566"/>
            <a:ext cx="10127488" cy="221599"/>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Les différents acteurs institutionnels et leurs rôles </a:t>
            </a:r>
          </a:p>
        </p:txBody>
      </p:sp>
      <p:graphicFrame>
        <p:nvGraphicFramePr>
          <p:cNvPr id="5" name="Tableau 4"/>
          <p:cNvGraphicFramePr>
            <a:graphicFrameLocks noGrp="1"/>
          </p:cNvGraphicFramePr>
          <p:nvPr>
            <p:extLst>
              <p:ext uri="{D42A27DB-BD31-4B8C-83A1-F6EECF244321}">
                <p14:modId xmlns:p14="http://schemas.microsoft.com/office/powerpoint/2010/main" val="3672430627"/>
              </p:ext>
            </p:extLst>
          </p:nvPr>
        </p:nvGraphicFramePr>
        <p:xfrm>
          <a:off x="199051" y="1148437"/>
          <a:ext cx="11630999" cy="5447299"/>
        </p:xfrm>
        <a:graphic>
          <a:graphicData uri="http://schemas.openxmlformats.org/drawingml/2006/table">
            <a:tbl>
              <a:tblPr firstRow="1" bandRow="1">
                <a:tableStyleId>{5C22544A-7EE6-4342-B048-85BDC9FD1C3A}</a:tableStyleId>
              </a:tblPr>
              <a:tblGrid>
                <a:gridCol w="1803417">
                  <a:extLst>
                    <a:ext uri="{9D8B030D-6E8A-4147-A177-3AD203B41FA5}">
                      <a16:colId xmlns:a16="http://schemas.microsoft.com/office/drawing/2014/main" val="3130553302"/>
                    </a:ext>
                  </a:extLst>
                </a:gridCol>
                <a:gridCol w="1378907">
                  <a:extLst>
                    <a:ext uri="{9D8B030D-6E8A-4147-A177-3AD203B41FA5}">
                      <a16:colId xmlns:a16="http://schemas.microsoft.com/office/drawing/2014/main" val="2708805772"/>
                    </a:ext>
                  </a:extLst>
                </a:gridCol>
                <a:gridCol w="8448675">
                  <a:extLst>
                    <a:ext uri="{9D8B030D-6E8A-4147-A177-3AD203B41FA5}">
                      <a16:colId xmlns:a16="http://schemas.microsoft.com/office/drawing/2014/main" val="1449941132"/>
                    </a:ext>
                  </a:extLst>
                </a:gridCol>
              </a:tblGrid>
              <a:tr h="440993">
                <a:tc>
                  <a:txBody>
                    <a:bodyPr/>
                    <a:lstStyle/>
                    <a:p>
                      <a:pPr algn="ctr"/>
                      <a:r>
                        <a:rPr lang="fr-FR" sz="1050">
                          <a:latin typeface="Segoe UI"/>
                          <a:cs typeface="Segoe UI"/>
                        </a:rPr>
                        <a:t>Institution</a:t>
                      </a:r>
                    </a:p>
                  </a:txBody>
                  <a:tcPr anchor="ctr"/>
                </a:tc>
                <a:tc>
                  <a:txBody>
                    <a:bodyPr/>
                    <a:lstStyle/>
                    <a:p>
                      <a:pPr algn="ctr"/>
                      <a:r>
                        <a:rPr lang="fr-FR" sz="1050" dirty="0">
                          <a:latin typeface="Segoe UI"/>
                          <a:cs typeface="Segoe UI"/>
                        </a:rPr>
                        <a:t>Niveau/ Echelon</a:t>
                      </a:r>
                    </a:p>
                  </a:txBody>
                  <a:tcPr anchor="ctr"/>
                </a:tc>
                <a:tc>
                  <a:txBody>
                    <a:bodyPr/>
                    <a:lstStyle/>
                    <a:p>
                      <a:pPr algn="ctr"/>
                      <a:r>
                        <a:rPr lang="fr-FR" sz="1050" dirty="0">
                          <a:latin typeface="Segoe UI"/>
                          <a:cs typeface="Segoe UI"/>
                        </a:rPr>
                        <a:t>Rôle auprès des ESMS</a:t>
                      </a:r>
                    </a:p>
                  </a:txBody>
                  <a:tcPr anchor="ctr"/>
                </a:tc>
                <a:extLst>
                  <a:ext uri="{0D108BD9-81ED-4DB2-BD59-A6C34878D82A}">
                    <a16:rowId xmlns:a16="http://schemas.microsoft.com/office/drawing/2014/main" val="935832286"/>
                  </a:ext>
                </a:extLst>
              </a:tr>
              <a:tr h="995045">
                <a:tc>
                  <a:txBody>
                    <a:bodyPr/>
                    <a:lstStyle/>
                    <a:p>
                      <a:endParaRPr lang="fr-FR" sz="1050">
                        <a:latin typeface="Segoe UI" panose="020B0502040204020203" pitchFamily="34" charset="0"/>
                        <a:cs typeface="Segoe UI" panose="020B0502040204020203" pitchFamily="34" charset="0"/>
                      </a:endParaRPr>
                    </a:p>
                  </a:txBody>
                  <a:tcPr/>
                </a:tc>
                <a:tc>
                  <a:txBody>
                    <a:bodyPr/>
                    <a:lstStyle/>
                    <a:p>
                      <a:pPr algn="ctr"/>
                      <a:r>
                        <a:rPr lang="fr-FR" sz="900">
                          <a:solidFill>
                            <a:schemeClr val="tx1"/>
                          </a:solidFill>
                          <a:latin typeface="Segoe UI"/>
                          <a:cs typeface="Segoe UI"/>
                        </a:rPr>
                        <a:t>National</a:t>
                      </a:r>
                    </a:p>
                  </a:txBody>
                  <a:tcPr anchor="ctr"/>
                </a:tc>
                <a:tc>
                  <a:txBody>
                    <a:bodyPr/>
                    <a:lstStyle/>
                    <a:p>
                      <a:pPr marL="171450" lvl="0" indent="-171450" algn="l">
                        <a:lnSpc>
                          <a:spcPct val="100000"/>
                        </a:lnSpc>
                        <a:buFont typeface="Arial"/>
                        <a:buChar char="•"/>
                      </a:pPr>
                      <a:r>
                        <a:rPr lang="fr-FR" sz="900" b="0" i="0" u="none" strike="noStrike" kern="1200" baseline="0" noProof="0" dirty="0">
                          <a:solidFill>
                            <a:schemeClr val="tx1"/>
                          </a:solidFill>
                          <a:latin typeface="Segoe UI"/>
                          <a:cs typeface="Segoe UI"/>
                        </a:rPr>
                        <a:t>Pilotage national du programme en lien avec la DNS et l’ANS</a:t>
                      </a:r>
                    </a:p>
                    <a:p>
                      <a:pPr marL="171450" lvl="0" indent="-171450" algn="l">
                        <a:lnSpc>
                          <a:spcPct val="100000"/>
                        </a:lnSpc>
                        <a:buFont typeface="Arial"/>
                        <a:buChar char="•"/>
                      </a:pPr>
                      <a:r>
                        <a:rPr lang="fr-FR" sz="900" b="0" i="0" u="none" strike="noStrike" kern="1200" baseline="0" noProof="0" dirty="0">
                          <a:solidFill>
                            <a:schemeClr val="tx1"/>
                          </a:solidFill>
                          <a:latin typeface="Segoe UI"/>
                          <a:cs typeface="Segoe UI"/>
                        </a:rPr>
                        <a:t>Lancement des appels à projets nationaux</a:t>
                      </a:r>
                    </a:p>
                    <a:p>
                      <a:pPr marL="171450" lvl="0" indent="-171450" algn="l">
                        <a:lnSpc>
                          <a:spcPct val="100000"/>
                        </a:lnSpc>
                        <a:buFont typeface="Arial"/>
                        <a:buChar char="•"/>
                      </a:pPr>
                      <a:r>
                        <a:rPr lang="fr-FR" sz="900" dirty="0">
                          <a:latin typeface="Segoe UI"/>
                          <a:cs typeface="Segoe UI"/>
                        </a:rPr>
                        <a:t>Veille à ce que les solutions informatiques du marché soient compatibles avec la feuille de route numérique</a:t>
                      </a:r>
                    </a:p>
                    <a:p>
                      <a:pPr marL="171450" lvl="0" indent="-171450" algn="l">
                        <a:lnSpc>
                          <a:spcPct val="100000"/>
                        </a:lnSpc>
                        <a:buFont typeface="Arial"/>
                        <a:buChar char="•"/>
                      </a:pPr>
                      <a:r>
                        <a:rPr lang="fr-FR" sz="900" dirty="0">
                          <a:latin typeface="Segoe UI"/>
                          <a:cs typeface="Segoe UI"/>
                        </a:rPr>
                        <a:t>Soutien financier aux établissements et services médico-sociaux et sociaux engagés dans un programme numérique en les aidant à acquérir les logiciels, voire le matériel dont ils ont besoin</a:t>
                      </a:r>
                    </a:p>
                    <a:p>
                      <a:pPr marL="171450" lvl="0" indent="-171450" algn="l">
                        <a:lnSpc>
                          <a:spcPct val="100000"/>
                        </a:lnSpc>
                        <a:buFont typeface="Arial"/>
                        <a:buChar char="•"/>
                      </a:pPr>
                      <a:r>
                        <a:rPr lang="fr-FR" sz="900" dirty="0">
                          <a:latin typeface="Segoe UI"/>
                          <a:cs typeface="Segoe UI"/>
                        </a:rPr>
                        <a:t>Accompagnement local de la transformation numérique dans le secteur médico-social : organisation d’une gouvernance en région en renforçant les capacités de pilotage et d’animation des ARS et des groupements régionaux d’appui au développement de la e-santé (</a:t>
                      </a:r>
                      <a:r>
                        <a:rPr lang="fr-FR" sz="900" dirty="0" err="1">
                          <a:latin typeface="Segoe UI"/>
                          <a:cs typeface="Segoe UI"/>
                        </a:rPr>
                        <a:t>GRADeS</a:t>
                      </a:r>
                      <a:r>
                        <a:rPr lang="fr-FR" sz="900" dirty="0">
                          <a:latin typeface="Segoe UI"/>
                          <a:cs typeface="Segoe UI"/>
                        </a:rPr>
                        <a:t>)</a:t>
                      </a:r>
                      <a:endParaRPr lang="fr-FR" sz="900" b="0" i="0" u="none" strike="noStrike" kern="1200" baseline="0" noProof="0" dirty="0">
                        <a:solidFill>
                          <a:schemeClr val="tx1"/>
                        </a:solidFill>
                        <a:latin typeface="Segoe UI"/>
                        <a:cs typeface="Segoe UI"/>
                      </a:endParaRPr>
                    </a:p>
                  </a:txBody>
                  <a:tcPr anchor="ctr"/>
                </a:tc>
                <a:extLst>
                  <a:ext uri="{0D108BD9-81ED-4DB2-BD59-A6C34878D82A}">
                    <a16:rowId xmlns:a16="http://schemas.microsoft.com/office/drawing/2014/main" val="1373790757"/>
                  </a:ext>
                </a:extLst>
              </a:tr>
              <a:tr h="740385">
                <a:tc>
                  <a:txBody>
                    <a:bodyPr/>
                    <a:lstStyle/>
                    <a:p>
                      <a:endParaRPr lang="fr-FR" sz="1050">
                        <a:latin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fr-FR" sz="900" b="0" i="0" u="none" strike="noStrike" kern="1200" baseline="0">
                          <a:solidFill>
                            <a:schemeClr val="tx1"/>
                          </a:solidFill>
                          <a:latin typeface="Segoe UI"/>
                          <a:ea typeface="+mn-ea"/>
                          <a:cs typeface="Segoe UI"/>
                        </a:rPr>
                        <a:t>National</a:t>
                      </a:r>
                    </a:p>
                  </a:txBody>
                  <a:tcPr anchor="ctr"/>
                </a:tc>
                <a:tc>
                  <a:txBody>
                    <a:bodyPr/>
                    <a:lstStyle/>
                    <a:p>
                      <a:pPr marL="171450" lvl="0" indent="-171450" algn="l" defTabSz="914400" rtl="0" eaLnBrk="1" latinLnBrk="0" hangingPunct="1">
                        <a:lnSpc>
                          <a:spcPct val="100000"/>
                        </a:lnSpc>
                        <a:buFont typeface="Arial"/>
                        <a:buChar char="•"/>
                      </a:pPr>
                      <a:r>
                        <a:rPr lang="fr-FR" sz="900" b="0" i="0" u="none" strike="noStrike" kern="1200" baseline="0" noProof="0" dirty="0">
                          <a:solidFill>
                            <a:schemeClr val="tx1"/>
                          </a:solidFill>
                          <a:latin typeface="Segoe UI"/>
                          <a:ea typeface="+mn-ea"/>
                          <a:cs typeface="Segoe UI"/>
                        </a:rPr>
                        <a:t>Pilotage national du programme en lien avec la CNSA et l’ANS</a:t>
                      </a:r>
                    </a:p>
                    <a:p>
                      <a:pPr marL="171450" marR="0" lvl="0" indent="-171450" algn="l" rtl="0" eaLnBrk="1" fontAlgn="auto" latinLnBrk="0" hangingPunct="1">
                        <a:lnSpc>
                          <a:spcPct val="100000"/>
                        </a:lnSpc>
                        <a:spcBef>
                          <a:spcPts val="0"/>
                        </a:spcBef>
                        <a:spcAft>
                          <a:spcPts val="0"/>
                        </a:spcAft>
                        <a:buClrTx/>
                        <a:buSzTx/>
                        <a:buFont typeface="Arial"/>
                        <a:buChar char="•"/>
                      </a:pPr>
                      <a:r>
                        <a:rPr lang="fr-FR" sz="900" b="0" i="0" u="none" strike="noStrike" kern="1200" baseline="0" noProof="0" dirty="0">
                          <a:solidFill>
                            <a:schemeClr val="tx1"/>
                          </a:solidFill>
                          <a:latin typeface="Segoe UI"/>
                          <a:cs typeface="Segoe UI"/>
                        </a:rPr>
                        <a:t>Lancement des appels à projets nationaux </a:t>
                      </a:r>
                      <a:r>
                        <a:rPr lang="fr-FR" sz="900" b="0" i="0" u="none" strike="noStrike" kern="1200" baseline="0" noProof="0" dirty="0">
                          <a:solidFill>
                            <a:schemeClr val="tx1"/>
                          </a:solidFill>
                          <a:latin typeface="Segoe UI"/>
                        </a:rPr>
                        <a:t>en lien avec la CNSA et l’ANS</a:t>
                      </a:r>
                      <a:endParaRPr lang="fr-FR" sz="900" b="0" i="0" u="none" strike="noStrike" kern="1200" baseline="0" noProof="0" dirty="0">
                        <a:solidFill>
                          <a:srgbClr val="000000"/>
                        </a:solidFill>
                        <a:latin typeface="Segoe UI"/>
                      </a:endParaRPr>
                    </a:p>
                    <a:p>
                      <a:pPr marL="0" marR="0" lvl="0" indent="0" algn="l">
                        <a:lnSpc>
                          <a:spcPct val="100000"/>
                        </a:lnSpc>
                        <a:spcBef>
                          <a:spcPts val="0"/>
                        </a:spcBef>
                        <a:spcAft>
                          <a:spcPts val="0"/>
                        </a:spcAft>
                        <a:buClrTx/>
                        <a:buSzTx/>
                        <a:buNone/>
                      </a:pPr>
                      <a:endParaRPr lang="fr-FR" sz="900" b="0" i="0" u="none" strike="noStrike" kern="1200" baseline="0" noProof="0" dirty="0">
                        <a:solidFill>
                          <a:schemeClr val="tx1"/>
                        </a:solidFill>
                        <a:latin typeface="Segoe UI"/>
                        <a:cs typeface="Segoe UI"/>
                      </a:endParaRPr>
                    </a:p>
                  </a:txBody>
                  <a:tcPr anchor="ctr"/>
                </a:tc>
                <a:extLst>
                  <a:ext uri="{0D108BD9-81ED-4DB2-BD59-A6C34878D82A}">
                    <a16:rowId xmlns:a16="http://schemas.microsoft.com/office/drawing/2014/main" val="4017551511"/>
                  </a:ext>
                </a:extLst>
              </a:tr>
              <a:tr h="995045">
                <a:tc>
                  <a:txBody>
                    <a:bodyPr/>
                    <a:lstStyle/>
                    <a:p>
                      <a:endParaRPr lang="fr-FR" sz="1050">
                        <a:latin typeface="Segoe UI" panose="020B0502040204020203" pitchFamily="34" charset="0"/>
                        <a:cs typeface="Segoe UI"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dirty="0">
                          <a:solidFill>
                            <a:schemeClr val="tx1"/>
                          </a:solidFill>
                          <a:latin typeface="Segoe UI"/>
                          <a:cs typeface="Segoe UI"/>
                        </a:rPr>
                        <a:t>National</a:t>
                      </a:r>
                    </a:p>
                  </a:txBody>
                  <a:tcPr anchor="ctr"/>
                </a:tc>
                <a:tc>
                  <a:txBody>
                    <a:bodyPr/>
                    <a:lstStyle/>
                    <a:p>
                      <a:pPr marL="171450" lvl="0" indent="-171450" algn="l" defTabSz="914400" rtl="0" eaLnBrk="1" latinLnBrk="0" hangingPunct="1">
                        <a:lnSpc>
                          <a:spcPct val="100000"/>
                        </a:lnSpc>
                        <a:buFont typeface="Arial"/>
                        <a:buChar char="•"/>
                      </a:pPr>
                      <a:r>
                        <a:rPr lang="fr-FR" sz="900" b="0" kern="1200">
                          <a:solidFill>
                            <a:schemeClr val="tx1"/>
                          </a:solidFill>
                          <a:latin typeface="Segoe UI"/>
                          <a:ea typeface="+mn-ea"/>
                          <a:cs typeface="Segoe UI"/>
                        </a:rPr>
                        <a:t>Pilotage de toutes les régions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sz="900" b="0" kern="1200" noProof="0">
                          <a:solidFill>
                            <a:schemeClr val="tx1"/>
                          </a:solidFill>
                          <a:latin typeface="Segoe UI"/>
                          <a:ea typeface="+mn-ea"/>
                          <a:cs typeface="Segoe UI"/>
                        </a:rPr>
                        <a:t>Lancement des appels à projets régionaux</a:t>
                      </a:r>
                      <a:endParaRPr lang="fr-FR" sz="900" b="0" kern="1200">
                        <a:solidFill>
                          <a:schemeClr val="tx1"/>
                        </a:solidFill>
                        <a:latin typeface="Segoe UI"/>
                        <a:ea typeface="+mn-ea"/>
                        <a:cs typeface="Segoe UI"/>
                      </a:endParaRPr>
                    </a:p>
                    <a:p>
                      <a:pPr marL="171450" lvl="0" indent="-171450" algn="l" defTabSz="914400" rtl="0" eaLnBrk="1" latinLnBrk="0" hangingPunct="1">
                        <a:lnSpc>
                          <a:spcPct val="100000"/>
                        </a:lnSpc>
                        <a:buFont typeface="Arial"/>
                        <a:buChar char="•"/>
                      </a:pPr>
                      <a:r>
                        <a:rPr lang="fr-FR" sz="900" b="0" kern="1200">
                          <a:solidFill>
                            <a:schemeClr val="tx1"/>
                          </a:solidFill>
                          <a:latin typeface="Segoe UI"/>
                          <a:ea typeface="+mn-ea"/>
                          <a:cs typeface="Segoe UI"/>
                        </a:rPr>
                        <a:t>Responsable des services socles (de la contractualisation au déploiement) en appui de la mise en œuvre territoriale</a:t>
                      </a:r>
                    </a:p>
                    <a:p>
                      <a:pPr marL="171450" lvl="0" indent="-171450" algn="l" defTabSz="914400" rtl="0" eaLnBrk="1" latinLnBrk="0" hangingPunct="1">
                        <a:lnSpc>
                          <a:spcPct val="100000"/>
                        </a:lnSpc>
                        <a:buFont typeface="Arial"/>
                        <a:buChar char="•"/>
                      </a:pPr>
                      <a:r>
                        <a:rPr lang="fr-FR" sz="900" b="0" kern="1200">
                          <a:solidFill>
                            <a:schemeClr val="tx1"/>
                          </a:solidFill>
                          <a:latin typeface="Segoe UI"/>
                          <a:ea typeface="+mn-ea"/>
                          <a:cs typeface="Segoe UI"/>
                        </a:rPr>
                        <a:t>Relai avec les éditeurs</a:t>
                      </a:r>
                    </a:p>
                    <a:p>
                      <a:pPr marL="171450" lvl="0" indent="-171450" algn="l" rtl="0" eaLnBrk="1" latinLnBrk="0" hangingPunct="1">
                        <a:lnSpc>
                          <a:spcPct val="100000"/>
                        </a:lnSpc>
                        <a:buFont typeface="Arial"/>
                        <a:buChar char="•"/>
                      </a:pPr>
                      <a:r>
                        <a:rPr lang="fr-FR" sz="900" b="0" kern="1200">
                          <a:solidFill>
                            <a:schemeClr val="tx1"/>
                          </a:solidFill>
                          <a:latin typeface="Segoe UI"/>
                          <a:ea typeface="+mn-ea"/>
                          <a:cs typeface="Segoe UI"/>
                        </a:rPr>
                        <a:t>Référencement SEGUR </a:t>
                      </a:r>
                    </a:p>
                  </a:txBody>
                  <a:tcPr anchor="ctr"/>
                </a:tc>
                <a:extLst>
                  <a:ext uri="{0D108BD9-81ED-4DB2-BD59-A6C34878D82A}">
                    <a16:rowId xmlns:a16="http://schemas.microsoft.com/office/drawing/2014/main" val="985221719"/>
                  </a:ext>
                </a:extLst>
              </a:tr>
              <a:tr h="679468">
                <a:tc>
                  <a:txBody>
                    <a:bodyPr/>
                    <a:lstStyle/>
                    <a:p>
                      <a:endParaRPr lang="fr-FR" sz="1050">
                        <a:latin typeface="Segoe UI" panose="020B0502040204020203" pitchFamily="34" charset="0"/>
                        <a:cs typeface="Segoe UI" panose="020B0502040204020203" pitchFamily="34" charset="0"/>
                      </a:endParaRPr>
                    </a:p>
                  </a:txBody>
                  <a:tcPr/>
                </a:tc>
                <a:tc>
                  <a:txBody>
                    <a:bodyPr/>
                    <a:lstStyle/>
                    <a:p>
                      <a:pPr algn="ctr"/>
                      <a:r>
                        <a:rPr lang="fr-FR" sz="900">
                          <a:solidFill>
                            <a:schemeClr val="tx1"/>
                          </a:solidFill>
                          <a:latin typeface="Segoe UI"/>
                          <a:cs typeface="Segoe UI"/>
                        </a:rPr>
                        <a:t>Régional</a:t>
                      </a:r>
                    </a:p>
                  </a:txBody>
                  <a:tcPr anchor="ctr"/>
                </a:tc>
                <a:tc>
                  <a:txBody>
                    <a:bodyPr/>
                    <a:lstStyle/>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Pilotage régional du programme ESMS Numérique</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Analyse et sélection des projets soumis dans le cadre des </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des appels à projets régionaux</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Accompagnement et suivi dans les différentes phases du projet des organismes gestionnaires retenus</a:t>
                      </a:r>
                    </a:p>
                    <a:p>
                      <a:pPr marL="171450" marR="0" lvl="0" indent="-171450" algn="l" defTabSz="914400" rtl="0" eaLnBrk="1" latinLnBrk="0" hangingPunct="1">
                        <a:lnSpc>
                          <a:spcPct val="100000"/>
                        </a:lnSpc>
                        <a:spcBef>
                          <a:spcPts val="0"/>
                        </a:spcBef>
                        <a:spcAft>
                          <a:spcPts val="0"/>
                        </a:spcAft>
                        <a:buFont typeface="Arial"/>
                        <a:buChar char="•"/>
                      </a:pPr>
                      <a:r>
                        <a:rPr lang="fr-FR" sz="900" b="0" kern="1200" noProof="0" dirty="0">
                          <a:solidFill>
                            <a:schemeClr val="tx1"/>
                          </a:solidFill>
                          <a:latin typeface="Segoe UI"/>
                          <a:ea typeface="+mn-ea"/>
                          <a:cs typeface="Segoe UI"/>
                        </a:rPr>
                        <a:t>Communication autour du programme et du Ségur du numérique</a:t>
                      </a:r>
                      <a:endParaRPr lang="fr-FR" sz="900" b="0" kern="1200" dirty="0">
                        <a:solidFill>
                          <a:schemeClr val="tx1"/>
                        </a:solidFill>
                        <a:latin typeface="Segoe UI"/>
                        <a:ea typeface="+mn-ea"/>
                        <a:cs typeface="Segoe UI"/>
                      </a:endParaRPr>
                    </a:p>
                  </a:txBody>
                  <a:tcPr anchor="ctr"/>
                </a:tc>
                <a:extLst>
                  <a:ext uri="{0D108BD9-81ED-4DB2-BD59-A6C34878D82A}">
                    <a16:rowId xmlns:a16="http://schemas.microsoft.com/office/drawing/2014/main" val="2441151689"/>
                  </a:ext>
                </a:extLst>
              </a:tr>
              <a:tr h="801996">
                <a:tc>
                  <a:txBody>
                    <a:bodyPr/>
                    <a:lstStyle/>
                    <a:p>
                      <a:endParaRPr lang="fr-FR" sz="1050">
                        <a:latin typeface="Segoe UI" panose="020B0502040204020203" pitchFamily="34" charset="0"/>
                        <a:cs typeface="Segoe UI" panose="020B0502040204020203" pitchFamily="34" charset="0"/>
                      </a:endParaRPr>
                    </a:p>
                  </a:txBody>
                  <a:tcPr/>
                </a:tc>
                <a:tc>
                  <a:txBody>
                    <a:bodyPr/>
                    <a:lstStyle/>
                    <a:p>
                      <a:pPr algn="ctr"/>
                      <a:r>
                        <a:rPr lang="fr-FR" sz="900">
                          <a:solidFill>
                            <a:schemeClr val="tx1"/>
                          </a:solidFill>
                          <a:latin typeface="Segoe UI"/>
                          <a:cs typeface="Segoe UI"/>
                        </a:rPr>
                        <a:t>Régional</a:t>
                      </a:r>
                    </a:p>
                  </a:txBody>
                  <a:tcPr anchor="ctr"/>
                </a:tc>
                <a:tc>
                  <a:txBody>
                    <a:bodyPr/>
                    <a:lstStyle/>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Kits documentaires et recommandations de bonnes pratiques pour la mise en œuvre d’un projet d’acquisition ou de mise en conformité</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Accompagnement dans la réponse à candidature à l’appel à projet ESMS Numérique</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Relecture des bons de commandes SONS</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Equipement MSSanté et communication sur les outils socles</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Formalisation de cas d’usages</a:t>
                      </a:r>
                      <a:endParaRPr lang="fr-FR" sz="900" b="0" kern="1200" dirty="0">
                        <a:solidFill>
                          <a:schemeClr val="tx1"/>
                        </a:solidFill>
                        <a:latin typeface="Segoe UI"/>
                        <a:ea typeface="+mn-ea"/>
                        <a:cs typeface="Segoe UI"/>
                      </a:endParaRPr>
                    </a:p>
                  </a:txBody>
                  <a:tcPr anchor="ctr"/>
                </a:tc>
                <a:extLst>
                  <a:ext uri="{0D108BD9-81ED-4DB2-BD59-A6C34878D82A}">
                    <a16:rowId xmlns:a16="http://schemas.microsoft.com/office/drawing/2014/main" val="3526647970"/>
                  </a:ext>
                </a:extLst>
              </a:tr>
              <a:tr h="556941">
                <a:tc>
                  <a:txBody>
                    <a:bodyPr/>
                    <a:lstStyle/>
                    <a:p>
                      <a:pPr lvl="0">
                        <a:buNone/>
                      </a:pPr>
                      <a:endParaRPr lang="fr-FR" sz="1050">
                        <a:latin typeface="Segoe UI" panose="020B0502040204020203" pitchFamily="34" charset="0"/>
                        <a:cs typeface="Segoe UI" panose="020B0502040204020203" pitchFamily="34" charset="0"/>
                      </a:endParaRPr>
                    </a:p>
                  </a:txBody>
                  <a:tcPr/>
                </a:tc>
                <a:tc>
                  <a:txBody>
                    <a:bodyPr/>
                    <a:lstStyle/>
                    <a:p>
                      <a:pPr lvl="0" algn="ctr">
                        <a:lnSpc>
                          <a:spcPct val="100000"/>
                        </a:lnSpc>
                        <a:spcBef>
                          <a:spcPts val="0"/>
                        </a:spcBef>
                        <a:spcAft>
                          <a:spcPts val="0"/>
                        </a:spcAft>
                        <a:buNone/>
                      </a:pPr>
                      <a:r>
                        <a:rPr lang="fr-FR" sz="900" b="0" i="0" u="none" strike="noStrike" noProof="0">
                          <a:solidFill>
                            <a:schemeClr val="tx1"/>
                          </a:solidFill>
                          <a:latin typeface="Segoe UI"/>
                          <a:cs typeface="Segoe UI"/>
                        </a:rPr>
                        <a:t>Régional</a:t>
                      </a:r>
                    </a:p>
                  </a:txBody>
                  <a:tcPr anchor="ctr"/>
                </a:tc>
                <a:tc>
                  <a:txBody>
                    <a:bodyPr/>
                    <a:lstStyle/>
                    <a:p>
                      <a:pPr marL="171450" marR="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Représentation du secteur</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Information et animation de réseau</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Soutien à la coopération des organismes gestionnaires et au partage de bonnes pratiques</a:t>
                      </a:r>
                    </a:p>
                    <a:p>
                      <a:pPr marL="171450" lvl="0" indent="-171450" algn="l" defTabSz="914400" rtl="0" eaLnBrk="1" latinLnBrk="0" hangingPunct="1">
                        <a:lnSpc>
                          <a:spcPct val="100000"/>
                        </a:lnSpc>
                        <a:buFont typeface="Arial"/>
                        <a:buChar char="•"/>
                      </a:pPr>
                      <a:r>
                        <a:rPr lang="fr-FR" sz="900" b="0" kern="1200" noProof="0" dirty="0">
                          <a:solidFill>
                            <a:schemeClr val="tx1"/>
                          </a:solidFill>
                          <a:latin typeface="Segoe UI"/>
                          <a:ea typeface="+mn-ea"/>
                          <a:cs typeface="Segoe UI"/>
                        </a:rPr>
                        <a:t>Appui à la mutualisation des petits organismes gestionnaires</a:t>
                      </a:r>
                      <a:endParaRPr lang="fr-FR" sz="900" b="0" kern="1200" dirty="0">
                        <a:solidFill>
                          <a:schemeClr val="tx1"/>
                        </a:solidFill>
                        <a:latin typeface="Segoe UI"/>
                        <a:ea typeface="+mn-ea"/>
                        <a:cs typeface="Segoe UI"/>
                      </a:endParaRPr>
                    </a:p>
                  </a:txBody>
                  <a:tcPr anchor="ctr"/>
                </a:tc>
                <a:extLst>
                  <a:ext uri="{0D108BD9-81ED-4DB2-BD59-A6C34878D82A}">
                    <a16:rowId xmlns:a16="http://schemas.microsoft.com/office/drawing/2014/main" val="123275870"/>
                  </a:ext>
                </a:extLst>
              </a:tr>
            </a:tbl>
          </a:graphicData>
        </a:graphic>
      </p:graphicFrame>
      <p:pic>
        <p:nvPicPr>
          <p:cNvPr id="2" name="Image 1" descr="Sesan - Service de santé numérique">
            <a:extLst>
              <a:ext uri="{FF2B5EF4-FFF2-40B4-BE49-F238E27FC236}">
                <a16:creationId xmlns:a16="http://schemas.microsoft.com/office/drawing/2014/main" id="{61CF9E2F-CB6E-6DE7-AD30-595DC07AA4C8}"/>
              </a:ext>
            </a:extLst>
          </p:cNvPr>
          <p:cNvPicPr>
            <a:picLocks noChangeAspect="1"/>
          </p:cNvPicPr>
          <p:nvPr/>
        </p:nvPicPr>
        <p:blipFill>
          <a:blip r:embed="rId2"/>
          <a:stretch>
            <a:fillRect/>
          </a:stretch>
        </p:blipFill>
        <p:spPr>
          <a:xfrm>
            <a:off x="438648" y="5322809"/>
            <a:ext cx="1289384" cy="390064"/>
          </a:xfrm>
          <a:prstGeom prst="rect">
            <a:avLst/>
          </a:prstGeom>
        </p:spPr>
      </p:pic>
      <p:pic>
        <p:nvPicPr>
          <p:cNvPr id="13" name="Image 12">
            <a:extLst>
              <a:ext uri="{FF2B5EF4-FFF2-40B4-BE49-F238E27FC236}">
                <a16:creationId xmlns:a16="http://schemas.microsoft.com/office/drawing/2014/main" id="{EE6AE23B-7FF7-4A9B-2092-52F0D214B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12" t="1" b="1290"/>
          <a:stretch/>
        </p:blipFill>
        <p:spPr>
          <a:xfrm>
            <a:off x="473164" y="5996563"/>
            <a:ext cx="1264955" cy="599173"/>
          </a:xfrm>
          <a:prstGeom prst="rect">
            <a:avLst/>
          </a:prstGeom>
        </p:spPr>
      </p:pic>
      <p:pic>
        <p:nvPicPr>
          <p:cNvPr id="1026" name="Picture 2" descr="La CNSA | handicap.gouv.fr">
            <a:extLst>
              <a:ext uri="{FF2B5EF4-FFF2-40B4-BE49-F238E27FC236}">
                <a16:creationId xmlns:a16="http://schemas.microsoft.com/office/drawing/2014/main" id="{670B882E-DA0F-62D2-7631-9EF5DA357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49" y="1521301"/>
            <a:ext cx="1168983" cy="1168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stère de la Santé et de la Prévention - Délégation ministérielle au numérique en santé">
            <a:extLst>
              <a:ext uri="{FF2B5EF4-FFF2-40B4-BE49-F238E27FC236}">
                <a16:creationId xmlns:a16="http://schemas.microsoft.com/office/drawing/2014/main" id="{8E5A29C5-E334-0DF8-5256-BF8F0D30A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51" y="2723701"/>
            <a:ext cx="1823021" cy="584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0BB593-6C84-FF8D-7422-29F5776F4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126" y="3628452"/>
            <a:ext cx="1612568" cy="4856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gence régionale de santé — Wikipédia">
            <a:extLst>
              <a:ext uri="{FF2B5EF4-FFF2-40B4-BE49-F238E27FC236}">
                <a16:creationId xmlns:a16="http://schemas.microsoft.com/office/drawing/2014/main" id="{3C997CE5-D63E-6EA2-FD82-71901F8967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049" y="4487639"/>
            <a:ext cx="1019161" cy="58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727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 coins arrondis 107">
            <a:extLst>
              <a:ext uri="{FF2B5EF4-FFF2-40B4-BE49-F238E27FC236}">
                <a16:creationId xmlns:a16="http://schemas.microsoft.com/office/drawing/2014/main" id="{C37483AA-7FBA-6B40-E752-205C59120325}"/>
              </a:ext>
            </a:extLst>
          </p:cNvPr>
          <p:cNvSpPr/>
          <p:nvPr/>
        </p:nvSpPr>
        <p:spPr>
          <a:xfrm>
            <a:off x="9227081" y="4297400"/>
            <a:ext cx="2419349" cy="1933337"/>
          </a:xfrm>
          <a:prstGeom prst="roundRect">
            <a:avLst/>
          </a:prstGeom>
          <a:solidFill>
            <a:schemeClr val="bg1"/>
          </a:solid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AF284D49-3B55-6CFF-C0C4-741D204D7E92}"/>
              </a:ext>
            </a:extLst>
          </p:cNvPr>
          <p:cNvCxnSpPr>
            <a:cxnSpLocks/>
          </p:cNvCxnSpPr>
          <p:nvPr/>
        </p:nvCxnSpPr>
        <p:spPr>
          <a:xfrm>
            <a:off x="974633" y="3744632"/>
            <a:ext cx="11091652" cy="0"/>
          </a:xfrm>
          <a:prstGeom prst="straightConnector1">
            <a:avLst/>
          </a:prstGeom>
          <a:ln w="57150">
            <a:solidFill>
              <a:srgbClr val="057EC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a:xfrm>
            <a:off x="974633" y="6473614"/>
            <a:ext cx="5257800" cy="365125"/>
          </a:xfrm>
        </p:spPr>
        <p:txBody>
          <a:bodyPr/>
          <a:lstStyle/>
          <a:p>
            <a:r>
              <a:rPr lang="fr-FR" dirty="0"/>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dossier médical partagé (DMP)</a:t>
            </a:r>
            <a:endParaRPr lang="fr-FR" dirty="0"/>
          </a:p>
          <a:p>
            <a:endParaRPr lang="fr-FR" dirty="0"/>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t>Cas d’usage - Laura bénéficie d'interventions multiples à domicile (DOM)</a:t>
            </a:r>
          </a:p>
        </p:txBody>
      </p:sp>
      <p:sp>
        <p:nvSpPr>
          <p:cNvPr id="21" name="Espace réservé du texte 1">
            <a:extLst>
              <a:ext uri="{FF2B5EF4-FFF2-40B4-BE49-F238E27FC236}">
                <a16:creationId xmlns:a16="http://schemas.microsoft.com/office/drawing/2014/main" id="{4C6187A4-DEFD-63C1-E5E2-968BB56FCCD2}"/>
              </a:ext>
            </a:extLst>
          </p:cNvPr>
          <p:cNvSpPr txBox="1">
            <a:spLocks/>
          </p:cNvSpPr>
          <p:nvPr/>
        </p:nvSpPr>
        <p:spPr>
          <a:xfrm>
            <a:off x="717770" y="1605060"/>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Laura est une personne âgée qui vit seule chez elle. Sa situation nécessite la mise en place d'interventions (SSIAD, SAAD, SPASAD) pour sécuriser son maintien à domicile.</a:t>
            </a:r>
          </a:p>
        </p:txBody>
      </p:sp>
      <p:sp>
        <p:nvSpPr>
          <p:cNvPr id="24" name="Espace réservé du texte 1">
            <a:extLst>
              <a:ext uri="{FF2B5EF4-FFF2-40B4-BE49-F238E27FC236}">
                <a16:creationId xmlns:a16="http://schemas.microsoft.com/office/drawing/2014/main" id="{276D2E2E-BAD5-6AE6-1837-FB32DA5F9979}"/>
              </a:ext>
            </a:extLst>
          </p:cNvPr>
          <p:cNvSpPr txBox="1">
            <a:spLocks/>
          </p:cNvSpPr>
          <p:nvPr/>
        </p:nvSpPr>
        <p:spPr>
          <a:xfrm>
            <a:off x="1733741" y="2466668"/>
            <a:ext cx="1783127"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Laura nécessite un </a:t>
            </a:r>
            <a:r>
              <a:rPr lang="fr-FR" sz="1100" b="1" dirty="0">
                <a:latin typeface="Segoe UI" panose="020B0502040204020203" pitchFamily="34" charset="0"/>
                <a:ea typeface="Calibri" panose="020F0502020204030204" pitchFamily="34" charset="0"/>
                <a:cs typeface="Segoe UI" panose="020B0502040204020203" pitchFamily="34" charset="0"/>
              </a:rPr>
              <a:t>accompagnement à domicile</a:t>
            </a:r>
          </a:p>
        </p:txBody>
      </p:sp>
      <p:sp>
        <p:nvSpPr>
          <p:cNvPr id="30" name="Rectangle : coins arrondis 29">
            <a:extLst>
              <a:ext uri="{FF2B5EF4-FFF2-40B4-BE49-F238E27FC236}">
                <a16:creationId xmlns:a16="http://schemas.microsoft.com/office/drawing/2014/main" id="{95A5CC26-614B-2478-BCAA-D2EB7112D294}"/>
              </a:ext>
            </a:extLst>
          </p:cNvPr>
          <p:cNvSpPr/>
          <p:nvPr/>
        </p:nvSpPr>
        <p:spPr>
          <a:xfrm>
            <a:off x="1733741" y="2466668"/>
            <a:ext cx="1688817" cy="592641"/>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
            <a:extLst>
              <a:ext uri="{FF2B5EF4-FFF2-40B4-BE49-F238E27FC236}">
                <a16:creationId xmlns:a16="http://schemas.microsoft.com/office/drawing/2014/main" id="{18719E60-1C21-A62A-6A52-00742ACFAEBA}"/>
              </a:ext>
            </a:extLst>
          </p:cNvPr>
          <p:cNvSpPr txBox="1">
            <a:spLocks/>
          </p:cNvSpPr>
          <p:nvPr/>
        </p:nvSpPr>
        <p:spPr>
          <a:xfrm>
            <a:off x="1438554" y="4407093"/>
            <a:ext cx="2419349" cy="1726123"/>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Au cours de son suivi</a:t>
            </a:r>
            <a:r>
              <a:rPr lang="fr-FR" sz="1100" b="1" dirty="0">
                <a:latin typeface="Segoe UI" panose="020B0502040204020203" pitchFamily="34" charset="0"/>
                <a:ea typeface="Calibri" panose="020F0502020204030204" pitchFamily="34" charset="0"/>
                <a:cs typeface="Segoe UI" panose="020B0502040204020203" pitchFamily="34" charset="0"/>
              </a:rPr>
              <a:t>, le médecin traitant de Laura lui prescrit des soins infirmiers à domicile</a:t>
            </a:r>
            <a:r>
              <a:rPr lang="fr-FR" sz="1100" dirty="0">
                <a:latin typeface="Segoe UI" panose="020B0502040204020203" pitchFamily="34" charset="0"/>
                <a:ea typeface="Calibri" panose="020F0502020204030204" pitchFamily="34" charset="0"/>
                <a:cs typeface="Segoe UI" panose="020B0502040204020203" pitchFamily="34" charset="0"/>
              </a:rPr>
              <a:t> (administration de médicaments et toilette partielle) et des médicaments</a:t>
            </a:r>
          </a:p>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Il dépose les prescriptions dans le DMP de Laura</a:t>
            </a:r>
          </a:p>
        </p:txBody>
      </p:sp>
      <p:sp>
        <p:nvSpPr>
          <p:cNvPr id="37" name="Rectangle : coins arrondis 36">
            <a:extLst>
              <a:ext uri="{FF2B5EF4-FFF2-40B4-BE49-F238E27FC236}">
                <a16:creationId xmlns:a16="http://schemas.microsoft.com/office/drawing/2014/main" id="{FA05FD1B-E679-D343-7180-502718B8E67A}"/>
              </a:ext>
            </a:extLst>
          </p:cNvPr>
          <p:cNvSpPr/>
          <p:nvPr/>
        </p:nvSpPr>
        <p:spPr>
          <a:xfrm>
            <a:off x="1364360" y="4332037"/>
            <a:ext cx="2423462" cy="1726122"/>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53B90668-6C91-1456-DB4A-C6BB9F6882C2}"/>
              </a:ext>
            </a:extLst>
          </p:cNvPr>
          <p:cNvCxnSpPr>
            <a:cxnSpLocks/>
            <a:stCxn id="69" idx="2"/>
            <a:endCxn id="37" idx="0"/>
          </p:cNvCxnSpPr>
          <p:nvPr/>
        </p:nvCxnSpPr>
        <p:spPr>
          <a:xfrm flipH="1">
            <a:off x="2576091" y="3940370"/>
            <a:ext cx="5269" cy="39166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1BD5437C-61AC-3327-4C0E-49DA14E0170F}"/>
              </a:ext>
            </a:extLst>
          </p:cNvPr>
          <p:cNvCxnSpPr>
            <a:cxnSpLocks/>
            <a:stCxn id="30" idx="2"/>
            <a:endCxn id="69" idx="0"/>
          </p:cNvCxnSpPr>
          <p:nvPr/>
        </p:nvCxnSpPr>
        <p:spPr>
          <a:xfrm>
            <a:off x="2578150" y="3059309"/>
            <a:ext cx="3210" cy="46672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69" name="Rectangle : coins arrondis 68">
            <a:extLst>
              <a:ext uri="{FF2B5EF4-FFF2-40B4-BE49-F238E27FC236}">
                <a16:creationId xmlns:a16="http://schemas.microsoft.com/office/drawing/2014/main" id="{E318A52D-B89D-6521-6D09-3A42F8302B36}"/>
              </a:ext>
            </a:extLst>
          </p:cNvPr>
          <p:cNvSpPr/>
          <p:nvPr/>
        </p:nvSpPr>
        <p:spPr>
          <a:xfrm>
            <a:off x="1507107" y="3526032"/>
            <a:ext cx="2148505"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1. Des soins infirmiers à domicile sont prescrits à Laura</a:t>
            </a:r>
          </a:p>
        </p:txBody>
      </p:sp>
      <p:sp>
        <p:nvSpPr>
          <p:cNvPr id="93" name="Espace réservé du texte 1">
            <a:extLst>
              <a:ext uri="{FF2B5EF4-FFF2-40B4-BE49-F238E27FC236}">
                <a16:creationId xmlns:a16="http://schemas.microsoft.com/office/drawing/2014/main" id="{ED07301E-7CCC-D6B3-1BFD-120A4A91EFE9}"/>
              </a:ext>
            </a:extLst>
          </p:cNvPr>
          <p:cNvSpPr txBox="1">
            <a:spLocks/>
          </p:cNvSpPr>
          <p:nvPr/>
        </p:nvSpPr>
        <p:spPr>
          <a:xfrm>
            <a:off x="4230498" y="2512407"/>
            <a:ext cx="2067471"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1" dirty="0">
                <a:latin typeface="Segoe UI" panose="020B0502040204020203" pitchFamily="34" charset="0"/>
                <a:ea typeface="Calibri" panose="020F0502020204030204" pitchFamily="34" charset="0"/>
                <a:cs typeface="Segoe UI" panose="020B0502040204020203" pitchFamily="34" charset="0"/>
              </a:rPr>
              <a:t>Le SSIAD </a:t>
            </a:r>
            <a:r>
              <a:rPr lang="fr-FR" sz="1100" dirty="0">
                <a:latin typeface="Segoe UI" panose="020B0502040204020203" pitchFamily="34" charset="0"/>
                <a:ea typeface="Calibri" panose="020F0502020204030204" pitchFamily="34" charset="0"/>
                <a:cs typeface="Segoe UI" panose="020B0502040204020203" pitchFamily="34" charset="0"/>
              </a:rPr>
              <a:t>prend connaissance des informations concernant Laura</a:t>
            </a:r>
          </a:p>
        </p:txBody>
      </p:sp>
      <p:sp>
        <p:nvSpPr>
          <p:cNvPr id="94" name="Rectangle : coins arrondis 93">
            <a:extLst>
              <a:ext uri="{FF2B5EF4-FFF2-40B4-BE49-F238E27FC236}">
                <a16:creationId xmlns:a16="http://schemas.microsoft.com/office/drawing/2014/main" id="{7E6EA1D3-1910-5AE0-BD45-1FBF6ED16B26}"/>
              </a:ext>
            </a:extLst>
          </p:cNvPr>
          <p:cNvSpPr/>
          <p:nvPr/>
        </p:nvSpPr>
        <p:spPr>
          <a:xfrm>
            <a:off x="4216091" y="2466668"/>
            <a:ext cx="1963189" cy="679804"/>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space réservé du texte 1">
            <a:extLst>
              <a:ext uri="{FF2B5EF4-FFF2-40B4-BE49-F238E27FC236}">
                <a16:creationId xmlns:a16="http://schemas.microsoft.com/office/drawing/2014/main" id="{19D1D1E7-DFAD-035F-737C-ECA57B9147A1}"/>
              </a:ext>
            </a:extLst>
          </p:cNvPr>
          <p:cNvSpPr txBox="1">
            <a:spLocks/>
          </p:cNvSpPr>
          <p:nvPr/>
        </p:nvSpPr>
        <p:spPr>
          <a:xfrm>
            <a:off x="4020533" y="4377392"/>
            <a:ext cx="2386825" cy="1338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L’infirmier réalise une </a:t>
            </a:r>
            <a:r>
              <a:rPr lang="fr-FR" sz="1100" b="1" dirty="0">
                <a:latin typeface="Segoe UI" panose="020B0502040204020203" pitchFamily="34" charset="0"/>
                <a:ea typeface="Calibri" panose="020F0502020204030204" pitchFamily="34" charset="0"/>
                <a:cs typeface="Segoe UI" panose="020B0502040204020203" pitchFamily="34" charset="0"/>
              </a:rPr>
              <a:t>évaluation des besoins de Laura</a:t>
            </a:r>
          </a:p>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Il consulte le DMP de Laura et </a:t>
            </a:r>
            <a:r>
              <a:rPr lang="fr-FR" sz="1100" b="1" dirty="0">
                <a:latin typeface="Segoe UI" panose="020B0502040204020203" pitchFamily="34" charset="0"/>
                <a:ea typeface="Calibri" panose="020F0502020204030204" pitchFamily="34" charset="0"/>
                <a:cs typeface="Segoe UI" panose="020B0502040204020203" pitchFamily="34" charset="0"/>
              </a:rPr>
              <a:t>échange avec son médecin traitant via MSSanté</a:t>
            </a:r>
          </a:p>
        </p:txBody>
      </p:sp>
      <p:sp>
        <p:nvSpPr>
          <p:cNvPr id="96" name="Rectangle : coins arrondis 95">
            <a:extLst>
              <a:ext uri="{FF2B5EF4-FFF2-40B4-BE49-F238E27FC236}">
                <a16:creationId xmlns:a16="http://schemas.microsoft.com/office/drawing/2014/main" id="{A998DACC-2B38-06D2-592C-19FD11A8501B}"/>
              </a:ext>
            </a:extLst>
          </p:cNvPr>
          <p:cNvSpPr/>
          <p:nvPr/>
        </p:nvSpPr>
        <p:spPr>
          <a:xfrm>
            <a:off x="3988009" y="4319929"/>
            <a:ext cx="2419349" cy="1338025"/>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a:extLst>
              <a:ext uri="{FF2B5EF4-FFF2-40B4-BE49-F238E27FC236}">
                <a16:creationId xmlns:a16="http://schemas.microsoft.com/office/drawing/2014/main" id="{3B9C31DF-7959-AFA2-EEBE-A11A838FCED4}"/>
              </a:ext>
            </a:extLst>
          </p:cNvPr>
          <p:cNvCxnSpPr>
            <a:cxnSpLocks/>
            <a:stCxn id="94" idx="2"/>
            <a:endCxn id="98" idx="0"/>
          </p:cNvCxnSpPr>
          <p:nvPr/>
        </p:nvCxnSpPr>
        <p:spPr>
          <a:xfrm>
            <a:off x="5197686" y="3146472"/>
            <a:ext cx="4207" cy="379560"/>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98" name="Rectangle : coins arrondis 97">
            <a:extLst>
              <a:ext uri="{FF2B5EF4-FFF2-40B4-BE49-F238E27FC236}">
                <a16:creationId xmlns:a16="http://schemas.microsoft.com/office/drawing/2014/main" id="{17FBFF5A-0605-351B-F2FB-E4B2A2B82481}"/>
              </a:ext>
            </a:extLst>
          </p:cNvPr>
          <p:cNvSpPr/>
          <p:nvPr/>
        </p:nvSpPr>
        <p:spPr>
          <a:xfrm>
            <a:off x="4215243" y="3526032"/>
            <a:ext cx="1973300"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Segoe UI" panose="020B0502040204020203" pitchFamily="34" charset="0"/>
                <a:cs typeface="Segoe UI" panose="020B0502040204020203" pitchFamily="34" charset="0"/>
              </a:rPr>
              <a:t>2. Le SSIAD prépare ses interventions</a:t>
            </a:r>
            <a:endParaRPr lang="fr-FR" sz="1000" b="1" dirty="0">
              <a:latin typeface="Segoe UI" panose="020B0502040204020203" pitchFamily="34" charset="0"/>
              <a:ea typeface="Calibri" panose="020F0502020204030204" pitchFamily="34" charset="0"/>
              <a:cs typeface="Segoe UI" panose="020B0502040204020203" pitchFamily="34" charset="0"/>
            </a:endParaRPr>
          </a:p>
        </p:txBody>
      </p:sp>
      <p:sp>
        <p:nvSpPr>
          <p:cNvPr id="99" name="Espace réservé du texte 1">
            <a:extLst>
              <a:ext uri="{FF2B5EF4-FFF2-40B4-BE49-F238E27FC236}">
                <a16:creationId xmlns:a16="http://schemas.microsoft.com/office/drawing/2014/main" id="{B3CE2A35-57F6-F45E-C95C-211DDD31C25E}"/>
              </a:ext>
            </a:extLst>
          </p:cNvPr>
          <p:cNvSpPr txBox="1">
            <a:spLocks/>
          </p:cNvSpPr>
          <p:nvPr/>
        </p:nvSpPr>
        <p:spPr>
          <a:xfrm>
            <a:off x="6825514" y="2528593"/>
            <a:ext cx="2144979"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0" kern="1200" dirty="0">
                <a:latin typeface="Segoe UI" panose="020B0502040204020203" pitchFamily="34" charset="0"/>
                <a:ea typeface="+mn-ea"/>
                <a:cs typeface="Segoe UI" panose="020B0502040204020203" pitchFamily="34" charset="0"/>
              </a:rPr>
              <a:t>Un besoin </a:t>
            </a:r>
            <a:r>
              <a:rPr lang="fr-FR" sz="1100" b="1" kern="1200" dirty="0">
                <a:latin typeface="Segoe UI" panose="020B0502040204020203" pitchFamily="34" charset="0"/>
                <a:ea typeface="+mn-ea"/>
                <a:cs typeface="Segoe UI" panose="020B0502040204020203" pitchFamily="34" charset="0"/>
              </a:rPr>
              <a:t>d'interventions complémentaires </a:t>
            </a:r>
            <a:r>
              <a:rPr lang="fr-FR" sz="1100" b="0" kern="1200" dirty="0">
                <a:latin typeface="Segoe UI" panose="020B0502040204020203" pitchFamily="34" charset="0"/>
                <a:ea typeface="+mn-ea"/>
                <a:cs typeface="Segoe UI" panose="020B0502040204020203" pitchFamily="34" charset="0"/>
              </a:rPr>
              <a:t>est détecté</a:t>
            </a:r>
          </a:p>
        </p:txBody>
      </p:sp>
      <p:sp>
        <p:nvSpPr>
          <p:cNvPr id="100" name="Rectangle : coins arrondis 99">
            <a:extLst>
              <a:ext uri="{FF2B5EF4-FFF2-40B4-BE49-F238E27FC236}">
                <a16:creationId xmlns:a16="http://schemas.microsoft.com/office/drawing/2014/main" id="{868B2267-8256-4336-9874-92E814948DA3}"/>
              </a:ext>
            </a:extLst>
          </p:cNvPr>
          <p:cNvSpPr/>
          <p:nvPr/>
        </p:nvSpPr>
        <p:spPr>
          <a:xfrm>
            <a:off x="6782636" y="2466668"/>
            <a:ext cx="2069168" cy="592641"/>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space réservé du texte 1">
            <a:extLst>
              <a:ext uri="{FF2B5EF4-FFF2-40B4-BE49-F238E27FC236}">
                <a16:creationId xmlns:a16="http://schemas.microsoft.com/office/drawing/2014/main" id="{7C3DF3B7-1361-A6E4-DF19-16C0E77864AF}"/>
              </a:ext>
            </a:extLst>
          </p:cNvPr>
          <p:cNvSpPr txBox="1">
            <a:spLocks/>
          </p:cNvSpPr>
          <p:nvPr/>
        </p:nvSpPr>
        <p:spPr>
          <a:xfrm>
            <a:off x="6680105" y="4382118"/>
            <a:ext cx="2354299" cy="116110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Un infirmier du SSIAD détecte le besoin de mettre en place des interventions supplémentaires relevant d’un SAAD</a:t>
            </a:r>
          </a:p>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Il met à jour le dossier de Laura dans son DUI avec ses observations et échange avec Laura et sa famille sur ce sujet</a:t>
            </a:r>
          </a:p>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Si besoin, </a:t>
            </a:r>
            <a:r>
              <a:rPr lang="fr-FR" sz="1100" b="1" dirty="0">
                <a:latin typeface="Segoe UI" panose="020B0502040204020203" pitchFamily="34" charset="0"/>
                <a:ea typeface="Calibri" panose="020F0502020204030204" pitchFamily="34" charset="0"/>
                <a:cs typeface="Segoe UI" panose="020B0502040204020203" pitchFamily="34" charset="0"/>
              </a:rPr>
              <a:t>l’infirmier peut via MSSanté solliciter une réévaluation APA ou échanger avec les DAC</a:t>
            </a:r>
          </a:p>
        </p:txBody>
      </p:sp>
      <p:sp>
        <p:nvSpPr>
          <p:cNvPr id="102" name="Rectangle : coins arrondis 101">
            <a:extLst>
              <a:ext uri="{FF2B5EF4-FFF2-40B4-BE49-F238E27FC236}">
                <a16:creationId xmlns:a16="http://schemas.microsoft.com/office/drawing/2014/main" id="{D824759E-A305-DDAC-A677-D93B542A5616}"/>
              </a:ext>
            </a:extLst>
          </p:cNvPr>
          <p:cNvSpPr/>
          <p:nvPr/>
        </p:nvSpPr>
        <p:spPr>
          <a:xfrm>
            <a:off x="6607545" y="4328057"/>
            <a:ext cx="2419349" cy="2329917"/>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 name="Connecteur droit 102">
            <a:extLst>
              <a:ext uri="{FF2B5EF4-FFF2-40B4-BE49-F238E27FC236}">
                <a16:creationId xmlns:a16="http://schemas.microsoft.com/office/drawing/2014/main" id="{85F62B4F-D3E2-7FED-2E5B-5EA1794DB968}"/>
              </a:ext>
            </a:extLst>
          </p:cNvPr>
          <p:cNvCxnSpPr>
            <a:cxnSpLocks/>
            <a:stCxn id="100" idx="2"/>
            <a:endCxn id="104" idx="0"/>
          </p:cNvCxnSpPr>
          <p:nvPr/>
        </p:nvCxnSpPr>
        <p:spPr>
          <a:xfrm flipH="1">
            <a:off x="7816373" y="3059309"/>
            <a:ext cx="847" cy="482765"/>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04" name="Rectangle : coins arrondis 103">
            <a:extLst>
              <a:ext uri="{FF2B5EF4-FFF2-40B4-BE49-F238E27FC236}">
                <a16:creationId xmlns:a16="http://schemas.microsoft.com/office/drawing/2014/main" id="{4AFD3BCA-1EE4-CDFE-9ADD-E535144270F8}"/>
              </a:ext>
            </a:extLst>
          </p:cNvPr>
          <p:cNvSpPr/>
          <p:nvPr/>
        </p:nvSpPr>
        <p:spPr>
          <a:xfrm>
            <a:off x="6825514" y="3542074"/>
            <a:ext cx="1981717"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Segoe UI" panose="020B0502040204020203" pitchFamily="34" charset="0"/>
                <a:ea typeface="Calibri" panose="020F0502020204030204" pitchFamily="34" charset="0"/>
                <a:cs typeface="Segoe UI" panose="020B0502040204020203" pitchFamily="34" charset="0"/>
              </a:rPr>
              <a:t>3. </a:t>
            </a:r>
            <a:r>
              <a:rPr lang="fr-FR" sz="1000" b="1" dirty="0">
                <a:solidFill>
                  <a:schemeClr val="bg1"/>
                </a:solidFill>
                <a:latin typeface="Segoe UI" panose="020B0502040204020203" pitchFamily="34" charset="0"/>
                <a:cs typeface="Segoe UI" panose="020B0502040204020203" pitchFamily="34" charset="0"/>
              </a:rPr>
              <a:t>La situation de Laura se fragilise (perte de poids, etc.)</a:t>
            </a:r>
            <a:endParaRPr lang="fr-FR" sz="1000" b="1" dirty="0">
              <a:latin typeface="Segoe UI" panose="020B0502040204020203" pitchFamily="34" charset="0"/>
              <a:ea typeface="Calibri" panose="020F0502020204030204" pitchFamily="34" charset="0"/>
              <a:cs typeface="Segoe UI" panose="020B0502040204020203" pitchFamily="34" charset="0"/>
            </a:endParaRPr>
          </a:p>
        </p:txBody>
      </p:sp>
      <p:sp>
        <p:nvSpPr>
          <p:cNvPr id="105" name="Espace réservé du texte 1">
            <a:extLst>
              <a:ext uri="{FF2B5EF4-FFF2-40B4-BE49-F238E27FC236}">
                <a16:creationId xmlns:a16="http://schemas.microsoft.com/office/drawing/2014/main" id="{5FC7C4B2-E6B5-3766-46CB-09E201A58E3E}"/>
              </a:ext>
            </a:extLst>
          </p:cNvPr>
          <p:cNvSpPr txBox="1">
            <a:spLocks/>
          </p:cNvSpPr>
          <p:nvPr/>
        </p:nvSpPr>
        <p:spPr>
          <a:xfrm>
            <a:off x="9471609" y="2529627"/>
            <a:ext cx="1973300"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1" dirty="0">
                <a:latin typeface="Segoe UI" panose="020B0502040204020203" pitchFamily="34" charset="0"/>
                <a:ea typeface="Calibri" panose="020F0502020204030204" pitchFamily="34" charset="0"/>
                <a:cs typeface="Segoe UI" panose="020B0502040204020203" pitchFamily="34" charset="0"/>
              </a:rPr>
              <a:t>Un SAAD </a:t>
            </a:r>
            <a:r>
              <a:rPr lang="fr-FR" sz="1100" dirty="0">
                <a:latin typeface="Segoe UI" panose="020B0502040204020203" pitchFamily="34" charset="0"/>
                <a:ea typeface="Calibri" panose="020F0502020204030204" pitchFamily="34" charset="0"/>
                <a:cs typeface="Segoe UI" panose="020B0502040204020203" pitchFamily="34" charset="0"/>
              </a:rPr>
              <a:t>intervient pour des prestations d’aide à domicile</a:t>
            </a:r>
          </a:p>
        </p:txBody>
      </p:sp>
      <p:sp>
        <p:nvSpPr>
          <p:cNvPr id="106" name="Rectangle : coins arrondis 105">
            <a:extLst>
              <a:ext uri="{FF2B5EF4-FFF2-40B4-BE49-F238E27FC236}">
                <a16:creationId xmlns:a16="http://schemas.microsoft.com/office/drawing/2014/main" id="{760E9DBC-FEE7-EEE2-1193-B6CF1CDFF511}"/>
              </a:ext>
            </a:extLst>
          </p:cNvPr>
          <p:cNvSpPr/>
          <p:nvPr/>
        </p:nvSpPr>
        <p:spPr>
          <a:xfrm>
            <a:off x="9450108" y="2486668"/>
            <a:ext cx="1973300" cy="620479"/>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space réservé du texte 1">
            <a:extLst>
              <a:ext uri="{FF2B5EF4-FFF2-40B4-BE49-F238E27FC236}">
                <a16:creationId xmlns:a16="http://schemas.microsoft.com/office/drawing/2014/main" id="{712154E8-9BDA-BBAA-9C7E-FDD2F1FCFEEA}"/>
              </a:ext>
            </a:extLst>
          </p:cNvPr>
          <p:cNvSpPr txBox="1">
            <a:spLocks/>
          </p:cNvSpPr>
          <p:nvPr/>
        </p:nvSpPr>
        <p:spPr>
          <a:xfrm>
            <a:off x="9227081" y="4378345"/>
            <a:ext cx="2449061" cy="116110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La famille met en place les interventions nécessaires pour Laura avec un SAAD (entretien du logement, courses, ménage)</a:t>
            </a:r>
          </a:p>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Si besoin, les professionnels du SAAD peuvent consulter le DMP de Laura et </a:t>
            </a:r>
            <a:r>
              <a:rPr lang="fr-FR" sz="1100" b="1" dirty="0">
                <a:latin typeface="Segoe UI" panose="020B0502040204020203" pitchFamily="34" charset="0"/>
                <a:ea typeface="Calibri" panose="020F0502020204030204" pitchFamily="34" charset="0"/>
                <a:cs typeface="Segoe UI" panose="020B0502040204020203" pitchFamily="34" charset="0"/>
              </a:rPr>
              <a:t>échanger via MSSanté avec le SSIAD pour en savoir plus sur sa situation</a:t>
            </a:r>
          </a:p>
        </p:txBody>
      </p:sp>
      <p:cxnSp>
        <p:nvCxnSpPr>
          <p:cNvPr id="109" name="Connecteur droit 108">
            <a:extLst>
              <a:ext uri="{FF2B5EF4-FFF2-40B4-BE49-F238E27FC236}">
                <a16:creationId xmlns:a16="http://schemas.microsoft.com/office/drawing/2014/main" id="{0D47E79E-CCD8-6B15-0E03-202110FD9FC0}"/>
              </a:ext>
            </a:extLst>
          </p:cNvPr>
          <p:cNvCxnSpPr>
            <a:cxnSpLocks/>
            <a:stCxn id="106" idx="2"/>
            <a:endCxn id="110" idx="0"/>
          </p:cNvCxnSpPr>
          <p:nvPr/>
        </p:nvCxnSpPr>
        <p:spPr>
          <a:xfrm flipH="1">
            <a:off x="10435060" y="3107147"/>
            <a:ext cx="1698" cy="433701"/>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10" name="Rectangle : coins arrondis 109">
            <a:extLst>
              <a:ext uri="{FF2B5EF4-FFF2-40B4-BE49-F238E27FC236}">
                <a16:creationId xmlns:a16="http://schemas.microsoft.com/office/drawing/2014/main" id="{F164665F-F379-3836-6241-8228B88F48E4}"/>
              </a:ext>
            </a:extLst>
          </p:cNvPr>
          <p:cNvSpPr/>
          <p:nvPr/>
        </p:nvSpPr>
        <p:spPr>
          <a:xfrm>
            <a:off x="9257478" y="3540848"/>
            <a:ext cx="2355163"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latin typeface="Segoe UI" panose="020B0502040204020203" pitchFamily="34" charset="0"/>
                <a:cs typeface="Segoe UI" panose="020B0502040204020203" pitchFamily="34" charset="0"/>
              </a:rPr>
              <a:t>4. La famille de Laura met en place un accompagnement du SAAD</a:t>
            </a:r>
            <a:endParaRPr lang="fr-FR" sz="1000" b="1" dirty="0">
              <a:latin typeface="Segoe UI" panose="020B0502040204020203" pitchFamily="34" charset="0"/>
              <a:ea typeface="Calibri" panose="020F0502020204030204" pitchFamily="34" charset="0"/>
              <a:cs typeface="Segoe UI" panose="020B0502040204020203" pitchFamily="34" charset="0"/>
            </a:endParaRPr>
          </a:p>
        </p:txBody>
      </p:sp>
      <p:cxnSp>
        <p:nvCxnSpPr>
          <p:cNvPr id="111" name="Connecteur droit 110">
            <a:extLst>
              <a:ext uri="{FF2B5EF4-FFF2-40B4-BE49-F238E27FC236}">
                <a16:creationId xmlns:a16="http://schemas.microsoft.com/office/drawing/2014/main" id="{469B8767-207E-B4A9-CF68-1C8F310BBFB9}"/>
              </a:ext>
            </a:extLst>
          </p:cNvPr>
          <p:cNvCxnSpPr>
            <a:cxnSpLocks/>
            <a:stCxn id="98" idx="2"/>
            <a:endCxn id="96" idx="0"/>
          </p:cNvCxnSpPr>
          <p:nvPr/>
        </p:nvCxnSpPr>
        <p:spPr>
          <a:xfrm flipH="1">
            <a:off x="5197684" y="3940370"/>
            <a:ext cx="4209" cy="379559"/>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EAE01327-1C8A-8353-21A3-D9383EFF14A0}"/>
              </a:ext>
            </a:extLst>
          </p:cNvPr>
          <p:cNvCxnSpPr>
            <a:cxnSpLocks/>
            <a:stCxn id="104" idx="2"/>
            <a:endCxn id="102" idx="0"/>
          </p:cNvCxnSpPr>
          <p:nvPr/>
        </p:nvCxnSpPr>
        <p:spPr>
          <a:xfrm>
            <a:off x="7816373" y="3956412"/>
            <a:ext cx="847" cy="371645"/>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DDB38ECB-1650-4889-1CC2-FE7EC5C7051B}"/>
              </a:ext>
            </a:extLst>
          </p:cNvPr>
          <p:cNvCxnSpPr>
            <a:cxnSpLocks/>
            <a:stCxn id="110" idx="2"/>
            <a:endCxn id="108" idx="0"/>
          </p:cNvCxnSpPr>
          <p:nvPr/>
        </p:nvCxnSpPr>
        <p:spPr>
          <a:xfrm>
            <a:off x="10435060" y="3955186"/>
            <a:ext cx="1696" cy="342214"/>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pic>
        <p:nvPicPr>
          <p:cNvPr id="155" name="Image 154" descr="Une image contenant ordinateur, Appareils électroniques, texte, Netbook&#10;&#10;Description générée automatiquement">
            <a:extLst>
              <a:ext uri="{FF2B5EF4-FFF2-40B4-BE49-F238E27FC236}">
                <a16:creationId xmlns:a16="http://schemas.microsoft.com/office/drawing/2014/main" id="{89A56C75-FB12-BDCF-9A64-2CC4C05410A2}"/>
              </a:ext>
            </a:extLst>
          </p:cNvPr>
          <p:cNvPicPr>
            <a:picLocks noChangeAspect="1"/>
          </p:cNvPicPr>
          <p:nvPr/>
        </p:nvPicPr>
        <p:blipFill>
          <a:blip r:embed="rId3"/>
          <a:stretch>
            <a:fillRect/>
          </a:stretch>
        </p:blipFill>
        <p:spPr>
          <a:xfrm>
            <a:off x="328529" y="4451399"/>
            <a:ext cx="484483" cy="484483"/>
          </a:xfrm>
          <a:prstGeom prst="rect">
            <a:avLst/>
          </a:prstGeom>
        </p:spPr>
      </p:pic>
      <p:pic>
        <p:nvPicPr>
          <p:cNvPr id="157" name="Image 156" descr="Une image contenant clipart, dessin humoristique&#10;&#10;Description générée automatiquement">
            <a:extLst>
              <a:ext uri="{FF2B5EF4-FFF2-40B4-BE49-F238E27FC236}">
                <a16:creationId xmlns:a16="http://schemas.microsoft.com/office/drawing/2014/main" id="{BA2296FB-6237-4891-078B-A98C67DD2A8C}"/>
              </a:ext>
            </a:extLst>
          </p:cNvPr>
          <p:cNvPicPr>
            <a:picLocks noChangeAspect="1"/>
          </p:cNvPicPr>
          <p:nvPr/>
        </p:nvPicPr>
        <p:blipFill>
          <a:blip r:embed="rId4"/>
          <a:stretch>
            <a:fillRect/>
          </a:stretch>
        </p:blipFill>
        <p:spPr>
          <a:xfrm>
            <a:off x="327428" y="2487302"/>
            <a:ext cx="485584" cy="485584"/>
          </a:xfrm>
          <a:prstGeom prst="rect">
            <a:avLst/>
          </a:prstGeom>
        </p:spPr>
      </p:pic>
      <p:sp>
        <p:nvSpPr>
          <p:cNvPr id="159" name="Espace réservé du texte 1">
            <a:extLst>
              <a:ext uri="{FF2B5EF4-FFF2-40B4-BE49-F238E27FC236}">
                <a16:creationId xmlns:a16="http://schemas.microsoft.com/office/drawing/2014/main" id="{11031F17-7AB6-5BC4-0BE0-71267DB8CDFE}"/>
              </a:ext>
            </a:extLst>
          </p:cNvPr>
          <p:cNvSpPr txBox="1">
            <a:spLocks/>
          </p:cNvSpPr>
          <p:nvPr/>
        </p:nvSpPr>
        <p:spPr>
          <a:xfrm>
            <a:off x="197735" y="3091126"/>
            <a:ext cx="839758"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Acteurs</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
        <p:nvSpPr>
          <p:cNvPr id="160" name="Espace réservé du texte 1">
            <a:extLst>
              <a:ext uri="{FF2B5EF4-FFF2-40B4-BE49-F238E27FC236}">
                <a16:creationId xmlns:a16="http://schemas.microsoft.com/office/drawing/2014/main" id="{665D7463-BA72-F0E8-91C0-1EF6EB12B374}"/>
              </a:ext>
            </a:extLst>
          </p:cNvPr>
          <p:cNvSpPr txBox="1">
            <a:spLocks/>
          </p:cNvSpPr>
          <p:nvPr/>
        </p:nvSpPr>
        <p:spPr>
          <a:xfrm>
            <a:off x="49385" y="4992414"/>
            <a:ext cx="1282451"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Service socle</a:t>
            </a:r>
          </a:p>
        </p:txBody>
      </p:sp>
      <p:pic>
        <p:nvPicPr>
          <p:cNvPr id="5" name="Picture 2" descr="MSSanté Pro | Maison de Santé Marie Galène">
            <a:extLst>
              <a:ext uri="{FF2B5EF4-FFF2-40B4-BE49-F238E27FC236}">
                <a16:creationId xmlns:a16="http://schemas.microsoft.com/office/drawing/2014/main" id="{24BCF50D-A625-EFE5-D4A7-B0E4FE2613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190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1125832" y="1647324"/>
            <a:ext cx="3665624" cy="2148280"/>
          </a:xfrm>
        </p:spPr>
        <p:txBody>
          <a:bodyPr/>
          <a:lstStyle/>
          <a:p>
            <a:pPr>
              <a:spcBef>
                <a:spcPts val="1200"/>
              </a:spcBef>
            </a:pPr>
            <a:r>
              <a:rPr lang="fr-FR" dirty="0">
                <a:latin typeface="Segoe UI Black"/>
                <a:ea typeface="Segoe UI Black"/>
              </a:rPr>
              <a:t>6. Pro Santé </a:t>
            </a:r>
            <a:r>
              <a:rPr lang="fr-FR" dirty="0" err="1">
                <a:latin typeface="Segoe UI Black"/>
                <a:ea typeface="Segoe UI Black"/>
              </a:rPr>
              <a:t>Connect</a:t>
            </a:r>
            <a:r>
              <a:rPr lang="fr-FR" dirty="0">
                <a:latin typeface="Segoe UI Black"/>
                <a:ea typeface="Segoe UI Black"/>
              </a:rPr>
              <a:t> (PSC) et RPPS+</a:t>
            </a:r>
          </a:p>
          <a:p>
            <a:pPr>
              <a:spcBef>
                <a:spcPts val="1200"/>
              </a:spcBef>
            </a:pPr>
            <a:endParaRPr lang="fr-FR" dirty="0">
              <a:solidFill>
                <a:schemeClr val="bg1"/>
              </a:solidFill>
              <a:latin typeface="Segoe UI Black"/>
              <a:ea typeface="Segoe UI Black"/>
            </a:endParaRPr>
          </a:p>
        </p:txBody>
      </p:sp>
    </p:spTree>
    <p:extLst>
      <p:ext uri="{BB962C8B-B14F-4D97-AF65-F5344CB8AC3E}">
        <p14:creationId xmlns:p14="http://schemas.microsoft.com/office/powerpoint/2010/main" val="36992819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376997D-99C2-4105-C42D-BDC42E53AA45}"/>
              </a:ext>
            </a:extLst>
          </p:cNvPr>
          <p:cNvSpPr>
            <a:spLocks noGrp="1"/>
          </p:cNvSpPr>
          <p:nvPr>
            <p:ph type="ftr" sz="quarter" idx="3"/>
          </p:nvPr>
        </p:nvSpPr>
        <p:spPr/>
        <p:txBody>
          <a:bodyPr/>
          <a:lstStyle/>
          <a:p>
            <a:r>
              <a:rPr lang="fr-FR"/>
              <a:t>Kit ESMS Numérique│ 29/04/2024 │</a:t>
            </a:r>
          </a:p>
        </p:txBody>
      </p:sp>
      <p:sp>
        <p:nvSpPr>
          <p:cNvPr id="4" name="Titre 3">
            <a:extLst>
              <a:ext uri="{FF2B5EF4-FFF2-40B4-BE49-F238E27FC236}">
                <a16:creationId xmlns:a16="http://schemas.microsoft.com/office/drawing/2014/main" id="{B2173974-640D-9667-794F-AB76EDA31AC0}"/>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6" name="Espace réservé du texte 4">
            <a:extLst>
              <a:ext uri="{FF2B5EF4-FFF2-40B4-BE49-F238E27FC236}">
                <a16:creationId xmlns:a16="http://schemas.microsoft.com/office/drawing/2014/main" id="{BF1E1947-45EE-DE60-2E9B-AB2C04FFBD09}"/>
              </a:ext>
            </a:extLst>
          </p:cNvPr>
          <p:cNvSpPr txBox="1">
            <a:spLocks/>
          </p:cNvSpPr>
          <p:nvPr/>
        </p:nvSpPr>
        <p:spPr>
          <a:xfrm>
            <a:off x="657345" y="799823"/>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Pro Santé </a:t>
            </a:r>
            <a:r>
              <a:rPr lang="fr-FR" sz="1600" b="0" dirty="0" err="1">
                <a:solidFill>
                  <a:srgbClr val="A4368C"/>
                </a:solidFill>
                <a:latin typeface="Segoe UI Semibold" panose="020B0702040204020203" pitchFamily="34" charset="0"/>
                <a:cs typeface="Segoe UI Semibold" panose="020B0702040204020203" pitchFamily="34" charset="0"/>
              </a:rPr>
              <a:t>Connect</a:t>
            </a:r>
            <a:r>
              <a:rPr lang="fr-FR" sz="1600" b="0" dirty="0">
                <a:solidFill>
                  <a:srgbClr val="A4368C"/>
                </a:solidFill>
                <a:latin typeface="Segoe UI Semibold" panose="020B0702040204020203" pitchFamily="34" charset="0"/>
                <a:cs typeface="Segoe UI Semibold" panose="020B0702040204020203" pitchFamily="34" charset="0"/>
              </a:rPr>
              <a:t>, c’est quoi ?</a:t>
            </a:r>
          </a:p>
        </p:txBody>
      </p:sp>
      <p:pic>
        <p:nvPicPr>
          <p:cNvPr id="8" name="Image 7" descr="Une image contenant logo&#10;&#10;Description générée automatiquement">
            <a:extLst>
              <a:ext uri="{FF2B5EF4-FFF2-40B4-BE49-F238E27FC236}">
                <a16:creationId xmlns:a16="http://schemas.microsoft.com/office/drawing/2014/main" id="{0EBAD3AA-4F77-6249-56BC-9734031B2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993" y="148525"/>
            <a:ext cx="2055889" cy="1118769"/>
          </a:xfrm>
          <a:prstGeom prst="rect">
            <a:avLst/>
          </a:prstGeom>
        </p:spPr>
      </p:pic>
      <p:sp>
        <p:nvSpPr>
          <p:cNvPr id="10" name="ZoneTexte 9">
            <a:extLst>
              <a:ext uri="{FF2B5EF4-FFF2-40B4-BE49-F238E27FC236}">
                <a16:creationId xmlns:a16="http://schemas.microsoft.com/office/drawing/2014/main" id="{9F151A66-2D3B-65A1-46E6-318C5A9E76F0}"/>
              </a:ext>
            </a:extLst>
          </p:cNvPr>
          <p:cNvSpPr txBox="1"/>
          <p:nvPr/>
        </p:nvSpPr>
        <p:spPr>
          <a:xfrm>
            <a:off x="331030" y="1431408"/>
            <a:ext cx="11048299" cy="2156070"/>
          </a:xfrm>
          <a:prstGeom prst="rect">
            <a:avLst/>
          </a:prstGeom>
        </p:spPr>
        <p:txBody>
          <a:bodyPr vert="horz" lIns="91440" tIns="45720" rIns="91440" bIns="45720" rtlCol="0">
            <a:noAutofit/>
          </a:bodyPr>
          <a:lstStyle>
            <a:lvl1pPr marL="228600" indent="-228600" algn="just">
              <a:lnSpc>
                <a:spcPct val="90000"/>
              </a:lnSpc>
              <a:spcBef>
                <a:spcPts val="1000"/>
              </a:spcBef>
              <a:buClr>
                <a:srgbClr val="4B93CE"/>
              </a:buClr>
              <a:buFontTx/>
              <a:buBlip>
                <a:blip r:embed="rId3"/>
              </a:buBlip>
              <a:defRPr sz="1400">
                <a:ea typeface="Blogger Sans Light" panose="02000506030000020004" pitchFamily="2" charset="0"/>
              </a:defRPr>
            </a:lvl1pPr>
            <a:lvl2pPr marL="6858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2pPr>
            <a:lvl3pPr marL="11430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3pPr>
            <a:lvl4pPr marL="16002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4pPr>
            <a:lvl5pPr marL="20574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Arial" panose="020B0604020202020204" pitchFamily="34" charset="0"/>
              <a:buChar char="•"/>
            </a:pPr>
            <a:r>
              <a:rPr lang="fr-FR" b="1" dirty="0">
                <a:latin typeface="Segoe UI" panose="020B0502040204020203" pitchFamily="34" charset="0"/>
                <a:cs typeface="Segoe UI" panose="020B0502040204020203" pitchFamily="34" charset="0"/>
              </a:rPr>
              <a:t>Pro Santé </a:t>
            </a:r>
            <a:r>
              <a:rPr lang="fr-FR" b="1" dirty="0" err="1">
                <a:latin typeface="Segoe UI" panose="020B0502040204020203" pitchFamily="34" charset="0"/>
                <a:cs typeface="Segoe UI" panose="020B0502040204020203" pitchFamily="34" charset="0"/>
              </a:rPr>
              <a:t>Connect</a:t>
            </a:r>
            <a:r>
              <a:rPr lang="fr-FR" b="1" dirty="0">
                <a:latin typeface="Segoe UI" panose="020B0502040204020203" pitchFamily="34" charset="0"/>
                <a:cs typeface="Segoe UI" panose="020B0502040204020203" pitchFamily="34" charset="0"/>
              </a:rPr>
              <a:t> (PSC) permet de sécuriser l’authentification des professionnels de santé, du social et du médico-social, </a:t>
            </a:r>
            <a:r>
              <a:rPr lang="fr-FR" dirty="0">
                <a:latin typeface="Segoe UI" panose="020B0502040204020203" pitchFamily="34" charset="0"/>
                <a:cs typeface="Segoe UI" panose="020B0502040204020203" pitchFamily="34" charset="0"/>
              </a:rPr>
              <a:t>pour leur permettre d’accéder à de nombreux services numériques, dont le DUI avec une seule identité numérique et sans avoir besoin de se reconnecter pour passer de l’un à l’autre.</a:t>
            </a:r>
          </a:p>
          <a:p>
            <a:pPr>
              <a:buFont typeface="Arial" panose="020B0604020202020204" pitchFamily="34" charset="0"/>
              <a:buChar char="•"/>
            </a:pPr>
            <a:r>
              <a:rPr lang="fr-FR" dirty="0">
                <a:latin typeface="Segoe UI" panose="020B0502040204020203" pitchFamily="34" charset="0"/>
                <a:cs typeface="Segoe UI" panose="020B0502040204020203" pitchFamily="34" charset="0"/>
              </a:rPr>
              <a:t>Les professionnels médico-sociaux en charge de l’accompagnement des usagers au sein des ESMS et devant accéder à des services numériques (mais n’étant pas aujourd’hui inscrits à l’Annuaire Santé), devront être </a:t>
            </a:r>
            <a:r>
              <a:rPr lang="fr-FR" b="1" dirty="0">
                <a:latin typeface="Segoe UI" panose="020B0502040204020203" pitchFamily="34" charset="0"/>
                <a:cs typeface="Segoe UI" panose="020B0502040204020203" pitchFamily="34" charset="0"/>
              </a:rPr>
              <a:t>enregistrés au portail RPPS+ </a:t>
            </a:r>
            <a:r>
              <a:rPr lang="fr-FR" dirty="0">
                <a:latin typeface="Segoe UI" panose="020B0502040204020203" pitchFamily="34" charset="0"/>
                <a:cs typeface="Segoe UI" panose="020B0502040204020203" pitchFamily="34" charset="0"/>
              </a:rPr>
              <a:t>afin de pouvoir </a:t>
            </a:r>
            <a:r>
              <a:rPr lang="fr-FR" b="1" dirty="0">
                <a:latin typeface="Segoe UI" panose="020B0502040204020203" pitchFamily="34" charset="0"/>
                <a:cs typeface="Segoe UI" panose="020B0502040204020203" pitchFamily="34" charset="0"/>
              </a:rPr>
              <a:t>disposer d’un numéro RPPS </a:t>
            </a:r>
            <a:r>
              <a:rPr lang="fr-FR" dirty="0">
                <a:latin typeface="Segoe UI" panose="020B0502040204020203" pitchFamily="34" charset="0"/>
                <a:cs typeface="Segoe UI" panose="020B0502040204020203" pitchFamily="34" charset="0"/>
              </a:rPr>
              <a:t>pour </a:t>
            </a:r>
            <a:r>
              <a:rPr lang="fr-FR" b="1" dirty="0">
                <a:latin typeface="Segoe UI" panose="020B0502040204020203" pitchFamily="34" charset="0"/>
                <a:cs typeface="Segoe UI" panose="020B0502040204020203" pitchFamily="34" charset="0"/>
              </a:rPr>
              <a:t>générer une e-CPS</a:t>
            </a:r>
            <a:r>
              <a:rPr lang="fr-FR" dirty="0">
                <a:latin typeface="Segoe UI" panose="020B0502040204020203" pitchFamily="34" charset="0"/>
                <a:cs typeface="Segoe UI" panose="020B0502040204020203" pitchFamily="34" charset="0"/>
              </a:rPr>
              <a:t> et donc de pouvoir accéder aux services numériques de manière sécurisée via Pro Santé </a:t>
            </a:r>
            <a:r>
              <a:rPr lang="fr-FR" dirty="0" err="1">
                <a:latin typeface="Segoe UI" panose="020B0502040204020203" pitchFamily="34" charset="0"/>
                <a:cs typeface="Segoe UI" panose="020B0502040204020203" pitchFamily="34" charset="0"/>
              </a:rPr>
              <a:t>Connect</a:t>
            </a:r>
            <a:r>
              <a:rPr lang="fr-FR" dirty="0">
                <a:latin typeface="Segoe UI" panose="020B0502040204020203" pitchFamily="34" charset="0"/>
                <a:cs typeface="Segoe UI" panose="020B0502040204020203" pitchFamily="34" charset="0"/>
              </a:rPr>
              <a:t>.</a:t>
            </a:r>
          </a:p>
          <a:p>
            <a:pPr>
              <a:buFont typeface="Arial" panose="020B0604020202020204" pitchFamily="34" charset="0"/>
              <a:buChar char="•"/>
            </a:pPr>
            <a:r>
              <a:rPr lang="fr-FR" b="1" dirty="0">
                <a:latin typeface="Segoe UI" panose="020B0502040204020203" pitchFamily="34" charset="0"/>
                <a:cs typeface="Segoe UI" panose="020B0502040204020203" pitchFamily="34" charset="0"/>
              </a:rPr>
              <a:t>Depuis le 1er janvier 2023, l’implémentation de PSC est obligatoire pour les services numériques en santé nationaux</a:t>
            </a:r>
            <a:r>
              <a:rPr lang="fr-FR" dirty="0">
                <a:latin typeface="Segoe UI" panose="020B0502040204020203" pitchFamily="34" charset="0"/>
                <a:cs typeface="Segoe UI" panose="020B0502040204020203" pitchFamily="34" charset="0"/>
              </a:rPr>
              <a:t>, territoriaux, ainsi que pour les services locaux qui y sont fortement intégrés.</a:t>
            </a:r>
          </a:p>
        </p:txBody>
      </p:sp>
      <p:sp>
        <p:nvSpPr>
          <p:cNvPr id="12" name="Rectangle 11">
            <a:extLst>
              <a:ext uri="{FF2B5EF4-FFF2-40B4-BE49-F238E27FC236}">
                <a16:creationId xmlns:a16="http://schemas.microsoft.com/office/drawing/2014/main" id="{7F1C9259-18CF-2BCA-17DF-174256746F0A}"/>
              </a:ext>
            </a:extLst>
          </p:cNvPr>
          <p:cNvSpPr/>
          <p:nvPr/>
        </p:nvSpPr>
        <p:spPr>
          <a:xfrm>
            <a:off x="502955" y="3842981"/>
            <a:ext cx="667100" cy="302400"/>
          </a:xfrm>
          <a:prstGeom prst="rect">
            <a:avLst/>
          </a:prstGeom>
          <a:solidFill>
            <a:srgbClr val="4C759F"/>
          </a:solidFill>
          <a:ln>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B7DC05E-567C-D9DF-675C-19FAA633079E}"/>
              </a:ext>
            </a:extLst>
          </p:cNvPr>
          <p:cNvSpPr/>
          <p:nvPr/>
        </p:nvSpPr>
        <p:spPr>
          <a:xfrm>
            <a:off x="502955" y="4066129"/>
            <a:ext cx="222483" cy="519617"/>
          </a:xfrm>
          <a:prstGeom prst="rect">
            <a:avLst/>
          </a:prstGeom>
          <a:solidFill>
            <a:srgbClr val="4C759F"/>
          </a:solidFill>
          <a:ln>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Larme 15">
            <a:extLst>
              <a:ext uri="{FF2B5EF4-FFF2-40B4-BE49-F238E27FC236}">
                <a16:creationId xmlns:a16="http://schemas.microsoft.com/office/drawing/2014/main" id="{B38EB967-A0D2-4E60-4EEA-649E3207346F}"/>
              </a:ext>
            </a:extLst>
          </p:cNvPr>
          <p:cNvSpPr/>
          <p:nvPr/>
        </p:nvSpPr>
        <p:spPr>
          <a:xfrm>
            <a:off x="3956143" y="3647670"/>
            <a:ext cx="4447983" cy="2322451"/>
          </a:xfrm>
          <a:prstGeom prst="teardrop">
            <a:avLst/>
          </a:prstGeom>
          <a:solidFill>
            <a:srgbClr val="6E69AE"/>
          </a:solidFill>
          <a:ln>
            <a:solidFill>
              <a:srgbClr val="6E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Segoe UI" panose="020B0502040204020203" pitchFamily="34" charset="0"/>
                <a:cs typeface="Segoe UI" panose="020B0502040204020203" pitchFamily="34" charset="0"/>
              </a:rPr>
              <a:t>Le Répertoire Partagé des Professionnels de Santé (RPPS)</a:t>
            </a:r>
          </a:p>
          <a:p>
            <a:pPr algn="ctr"/>
            <a:r>
              <a:rPr lang="fr-FR" sz="1100" dirty="0">
                <a:latin typeface="Segoe UI" panose="020B0502040204020203" pitchFamily="34" charset="0"/>
                <a:cs typeface="Segoe UI" panose="020B0502040204020203" pitchFamily="34" charset="0"/>
              </a:rPr>
              <a:t>Depuis décembre 2022, le RPPS est ouvert à d’autres professions du social et du médico-social qui interviennent dans l’accompagnement des usagers.</a:t>
            </a:r>
          </a:p>
          <a:p>
            <a:pPr algn="ctr"/>
            <a:r>
              <a:rPr lang="fr-FR" sz="1100" dirty="0">
                <a:latin typeface="Segoe UI" panose="020B0502040204020203" pitchFamily="34" charset="0"/>
                <a:cs typeface="Segoe UI" panose="020B0502040204020203" pitchFamily="34" charset="0"/>
              </a:rPr>
              <a:t>L’enregistrement au RPPS est réalisé via le portail RPPS+. Les professionnels enregistrés se voient attribuer un numéro RPPS leur permettant de disposer d’une BAL MSSanté nominative et d’une e-CPS.</a:t>
            </a:r>
          </a:p>
        </p:txBody>
      </p:sp>
      <p:sp>
        <p:nvSpPr>
          <p:cNvPr id="18" name="Rectangle : carré corné 17">
            <a:extLst>
              <a:ext uri="{FF2B5EF4-FFF2-40B4-BE49-F238E27FC236}">
                <a16:creationId xmlns:a16="http://schemas.microsoft.com/office/drawing/2014/main" id="{C55F0BA8-497C-8D21-4680-7BF1092D70ED}"/>
              </a:ext>
            </a:extLst>
          </p:cNvPr>
          <p:cNvSpPr/>
          <p:nvPr/>
        </p:nvSpPr>
        <p:spPr>
          <a:xfrm>
            <a:off x="8811412" y="3842980"/>
            <a:ext cx="2770988" cy="1931832"/>
          </a:xfrm>
          <a:prstGeom prst="foldedCorner">
            <a:avLst>
              <a:gd name="adj" fmla="val 15080"/>
            </a:avLst>
          </a:prstGeom>
          <a:solidFill>
            <a:srgbClr val="AD3C8F"/>
          </a:solidFill>
          <a:ln>
            <a:solidFill>
              <a:srgbClr val="AD3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latin typeface="Segoe UI" panose="020B0502040204020203" pitchFamily="34" charset="0"/>
                <a:cs typeface="Segoe UI" panose="020B0502040204020203" pitchFamily="34" charset="0"/>
              </a:rPr>
              <a:t>Le portail RPPS+</a:t>
            </a:r>
          </a:p>
          <a:p>
            <a:endParaRPr lang="fr-FR" sz="900" b="1" dirty="0">
              <a:latin typeface="Segoe UI" panose="020B0502040204020203" pitchFamily="34" charset="0"/>
              <a:cs typeface="Segoe UI" panose="020B0502040204020203" pitchFamily="34" charset="0"/>
            </a:endParaRPr>
          </a:p>
          <a:p>
            <a:r>
              <a:rPr lang="fr-FR" sz="1100" dirty="0">
                <a:latin typeface="Segoe UI" panose="020B0502040204020203" pitchFamily="34" charset="0"/>
                <a:cs typeface="Segoe UI" panose="020B0502040204020203" pitchFamily="34" charset="0"/>
              </a:rPr>
              <a:t>Le portail RPPS+ permet d’enregistrer dans le RPPS les professionnels médico-sociaux en charge de l’accompagnement des usagers et ayant besoin d’accéder à des services numériques en santé. </a:t>
            </a:r>
          </a:p>
        </p:txBody>
      </p:sp>
      <p:pic>
        <p:nvPicPr>
          <p:cNvPr id="20" name="Graphique 19" descr="Verrou contour">
            <a:extLst>
              <a:ext uri="{FF2B5EF4-FFF2-40B4-BE49-F238E27FC236}">
                <a16:creationId xmlns:a16="http://schemas.microsoft.com/office/drawing/2014/main" id="{D10C1BAA-CDB6-727F-9A02-1C9934AFC0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1450" y="3647670"/>
            <a:ext cx="624213" cy="624213"/>
          </a:xfrm>
          <a:prstGeom prst="rect">
            <a:avLst/>
          </a:prstGeom>
        </p:spPr>
      </p:pic>
      <p:sp>
        <p:nvSpPr>
          <p:cNvPr id="22" name="Rectangle : coins arrondis 21">
            <a:extLst>
              <a:ext uri="{FF2B5EF4-FFF2-40B4-BE49-F238E27FC236}">
                <a16:creationId xmlns:a16="http://schemas.microsoft.com/office/drawing/2014/main" id="{E7C7740D-E55D-BFC1-5BB0-2D427089304B}"/>
              </a:ext>
            </a:extLst>
          </p:cNvPr>
          <p:cNvSpPr/>
          <p:nvPr/>
        </p:nvSpPr>
        <p:spPr>
          <a:xfrm>
            <a:off x="502955" y="3842980"/>
            <a:ext cx="3200575" cy="1931833"/>
          </a:xfrm>
          <a:prstGeom prst="roundRect">
            <a:avLst>
              <a:gd name="adj" fmla="val 35670"/>
            </a:avLst>
          </a:prstGeom>
          <a:solidFill>
            <a:srgbClr val="4C759F"/>
          </a:solidFill>
          <a:ln>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latin typeface="Segoe UI" panose="020B0502040204020203" pitchFamily="34" charset="0"/>
                <a:cs typeface="Segoe UI" panose="020B0502040204020203" pitchFamily="34" charset="0"/>
              </a:rPr>
              <a:t>Qu’est-ce que la e-CPS ?</a:t>
            </a:r>
          </a:p>
          <a:p>
            <a:endParaRPr lang="fr-FR" sz="900" b="1" dirty="0">
              <a:latin typeface="Segoe UI" panose="020B0502040204020203" pitchFamily="34" charset="0"/>
              <a:cs typeface="Segoe UI" panose="020B0502040204020203" pitchFamily="34" charset="0"/>
            </a:endParaRPr>
          </a:p>
          <a:p>
            <a:r>
              <a:rPr lang="fr-FR" sz="1100" dirty="0">
                <a:latin typeface="Segoe UI" panose="020B0502040204020203" pitchFamily="34" charset="0"/>
                <a:cs typeface="Segoe UI" panose="020B0502040204020203" pitchFamily="34" charset="0"/>
              </a:rPr>
              <a:t>La e-CPS est une application mobile permettant d’accéder aux services numériques de santé en mobilité</a:t>
            </a:r>
          </a:p>
          <a:p>
            <a:r>
              <a:rPr lang="fr-FR" sz="1100" dirty="0">
                <a:latin typeface="Segoe UI" panose="020B0502040204020203" pitchFamily="34" charset="0"/>
                <a:cs typeface="Segoe UI" panose="020B0502040204020203" pitchFamily="34" charset="0"/>
              </a:rPr>
              <a:t>L’application e-CPS est un des moyens d’authentification acceptés par PSC pour se connecter aux services numériques.</a:t>
            </a:r>
          </a:p>
        </p:txBody>
      </p:sp>
      <p:pic>
        <p:nvPicPr>
          <p:cNvPr id="24" name="Picture 4" descr="activer-sa-ecps – Présentation du Dossier Communicant de Cancérologie (DCC)">
            <a:extLst>
              <a:ext uri="{FF2B5EF4-FFF2-40B4-BE49-F238E27FC236}">
                <a16:creationId xmlns:a16="http://schemas.microsoft.com/office/drawing/2014/main" id="{0A0385BE-2662-686D-C3B0-C4A23D72B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733" y="5545482"/>
            <a:ext cx="813566" cy="73483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descr="Une image contenant texte, capture d’écran, Téléphone mobile, conception&#10;&#10;Description générée automatiquement">
            <a:extLst>
              <a:ext uri="{FF2B5EF4-FFF2-40B4-BE49-F238E27FC236}">
                <a16:creationId xmlns:a16="http://schemas.microsoft.com/office/drawing/2014/main" id="{2FCDDB05-0D29-E4BF-66EB-8AF6E815C160}"/>
              </a:ext>
            </a:extLst>
          </p:cNvPr>
          <p:cNvPicPr>
            <a:picLocks noChangeAspect="1"/>
          </p:cNvPicPr>
          <p:nvPr/>
        </p:nvPicPr>
        <p:blipFill>
          <a:blip r:embed="rId7"/>
          <a:stretch>
            <a:fillRect/>
          </a:stretch>
        </p:blipFill>
        <p:spPr>
          <a:xfrm>
            <a:off x="3248802" y="5545482"/>
            <a:ext cx="862014" cy="803520"/>
          </a:xfrm>
          <a:prstGeom prst="rect">
            <a:avLst/>
          </a:prstGeom>
        </p:spPr>
      </p:pic>
      <p:sp>
        <p:nvSpPr>
          <p:cNvPr id="28" name="Rectangle 27">
            <a:extLst>
              <a:ext uri="{FF2B5EF4-FFF2-40B4-BE49-F238E27FC236}">
                <a16:creationId xmlns:a16="http://schemas.microsoft.com/office/drawing/2014/main" id="{A4DFA5C5-B7D5-E18D-A995-2B0433817468}"/>
              </a:ext>
            </a:extLst>
          </p:cNvPr>
          <p:cNvSpPr/>
          <p:nvPr/>
        </p:nvSpPr>
        <p:spPr>
          <a:xfrm>
            <a:off x="2268936" y="5520420"/>
            <a:ext cx="1580458" cy="84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4" descr="L’enregistrement RPPS+ pour des professionnels du médico-social et du social">
            <a:extLst>
              <a:ext uri="{FF2B5EF4-FFF2-40B4-BE49-F238E27FC236}">
                <a16:creationId xmlns:a16="http://schemas.microsoft.com/office/drawing/2014/main" id="{E7451E8E-BDE9-1235-2414-4F15C84C12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47938" y="3441727"/>
            <a:ext cx="927584" cy="83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37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pic>
        <p:nvPicPr>
          <p:cNvPr id="8" name="Image 7" descr="Une image contenant logo&#10;&#10;Description générée automatiquement">
            <a:extLst>
              <a:ext uri="{FF2B5EF4-FFF2-40B4-BE49-F238E27FC236}">
                <a16:creationId xmlns:a16="http://schemas.microsoft.com/office/drawing/2014/main" id="{1390B038-061B-9C98-B506-76822578D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25" y="124064"/>
            <a:ext cx="1920696" cy="1094188"/>
          </a:xfrm>
          <a:prstGeom prst="rect">
            <a:avLst/>
          </a:prstGeom>
        </p:spPr>
      </p:pic>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Pro Santé </a:t>
            </a:r>
            <a:r>
              <a:rPr lang="fr-FR" sz="1600" b="0" dirty="0" err="1">
                <a:solidFill>
                  <a:srgbClr val="A4368C"/>
                </a:solidFill>
                <a:latin typeface="Segoe UI Semibold" panose="020B0702040204020203" pitchFamily="34" charset="0"/>
                <a:cs typeface="Segoe UI Semibold" panose="020B0702040204020203" pitchFamily="34" charset="0"/>
              </a:rPr>
              <a:t>Connect</a:t>
            </a:r>
            <a:r>
              <a:rPr lang="fr-FR" sz="1600" b="0" dirty="0">
                <a:solidFill>
                  <a:srgbClr val="A4368C"/>
                </a:solidFill>
                <a:latin typeface="Segoe UI Semibold" panose="020B0702040204020203" pitchFamily="34" charset="0"/>
                <a:cs typeface="Segoe UI Semibold" panose="020B0702040204020203" pitchFamily="34" charset="0"/>
              </a:rPr>
              <a:t>, c’est quoi ?</a:t>
            </a:r>
          </a:p>
        </p:txBody>
      </p:sp>
      <p:graphicFrame>
        <p:nvGraphicFramePr>
          <p:cNvPr id="4" name="Tableau 8">
            <a:extLst>
              <a:ext uri="{FF2B5EF4-FFF2-40B4-BE49-F238E27FC236}">
                <a16:creationId xmlns:a16="http://schemas.microsoft.com/office/drawing/2014/main" id="{E6B70A64-10EE-C23A-1003-4A86DBBAF3EB}"/>
              </a:ext>
            </a:extLst>
          </p:cNvPr>
          <p:cNvGraphicFramePr>
            <a:graphicFrameLocks noGrp="1"/>
          </p:cNvGraphicFramePr>
          <p:nvPr>
            <p:extLst>
              <p:ext uri="{D42A27DB-BD31-4B8C-83A1-F6EECF244321}">
                <p14:modId xmlns:p14="http://schemas.microsoft.com/office/powerpoint/2010/main" val="1787737980"/>
              </p:ext>
            </p:extLst>
          </p:nvPr>
        </p:nvGraphicFramePr>
        <p:xfrm>
          <a:off x="245067" y="1305449"/>
          <a:ext cx="11701866" cy="4312008"/>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400563">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3">
                  <a:txBody>
                    <a:bodyPr/>
                    <a:lstStyle/>
                    <a:p>
                      <a:r>
                        <a:rPr lang="fr-FR" sz="1000" b="1" dirty="0">
                          <a:latin typeface="Segoe UI" panose="020B0502040204020203" pitchFamily="34" charset="0"/>
                          <a:cs typeface="Segoe UI" panose="020B0502040204020203" pitchFamily="34" charset="0"/>
                        </a:rPr>
                        <a:t>1. Cadrer son projet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000" dirty="0">
                          <a:latin typeface="Segoe UI" panose="020B0502040204020203" pitchFamily="34" charset="0"/>
                          <a:cs typeface="Segoe UI" panose="020B0502040204020203" pitchFamily="34" charset="0"/>
                        </a:rPr>
                        <a:t>Prendre connaissance de la documentation existante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000">
                          <a:latin typeface="Segoe UI" panose="020B0502040204020203" pitchFamily="34" charset="0"/>
                          <a:cs typeface="Segoe UI" panose="020B0502040204020203" pitchFamily="34" charset="0"/>
                          <a:hlinkClick r:id="rId3"/>
                        </a:rPr>
                        <a:t>Présentation de Pro Santé </a:t>
                      </a:r>
                      <a:r>
                        <a:rPr lang="fr-FR" sz="1000" err="1">
                          <a:latin typeface="Segoe UI" panose="020B0502040204020203" pitchFamily="34" charset="0"/>
                          <a:cs typeface="Segoe UI" panose="020B0502040204020203" pitchFamily="34" charset="0"/>
                          <a:hlinkClick r:id="rId3"/>
                        </a:rPr>
                        <a:t>Connect</a:t>
                      </a:r>
                      <a:endParaRPr lang="fr-FR" sz="10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a:latin typeface="Segoe UI" panose="020B0502040204020203" pitchFamily="34" charset="0"/>
                          <a:cs typeface="Segoe UI" panose="020B0502040204020203" pitchFamily="34" charset="0"/>
                          <a:hlinkClick r:id="rId4"/>
                        </a:rPr>
                        <a:t>Présentation du Répertoire RPPS</a:t>
                      </a:r>
                      <a:endParaRPr lang="fr-FR" sz="10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a:latin typeface="Segoe UI" panose="020B0502040204020203" pitchFamily="34" charset="0"/>
                          <a:cs typeface="Segoe UI" panose="020B0502040204020203" pitchFamily="34" charset="0"/>
                          <a:hlinkClick r:id="rId5"/>
                        </a:rPr>
                        <a:t>Présentation du portail RPPS+</a:t>
                      </a:r>
                      <a:endParaRPr lang="fr-FR" sz="10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a:latin typeface="Segoe UI" panose="020B0502040204020203" pitchFamily="34" charset="0"/>
                          <a:cs typeface="Segoe UI" panose="020B0502040204020203" pitchFamily="34" charset="0"/>
                          <a:hlinkClick r:id="rId6"/>
                        </a:rPr>
                        <a:t>Présentation de la e-CPS</a:t>
                      </a:r>
                      <a:endParaRPr lang="fr-FR" sz="10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r>
                        <a:rPr lang="fr-FR" sz="1600" b="1"/>
                        <a:t>1. Cadrer son projet</a:t>
                      </a:r>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indent="0">
                        <a:buFont typeface="Arial" panose="020B0604020202020204" pitchFamily="34" charset="0"/>
                        <a:buNone/>
                      </a:pPr>
                      <a:r>
                        <a:rPr lang="fr-FR" sz="1000" dirty="0">
                          <a:latin typeface="Segoe UI" panose="020B0502040204020203" pitchFamily="34" charset="0"/>
                          <a:cs typeface="Segoe UI" panose="020B0502040204020203" pitchFamily="34" charset="0"/>
                        </a:rPr>
                        <a:t>Faire raccorder par l’éditeur le DUI à PSC</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8693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latin typeface="Segoe UI" panose="020B0502040204020203" pitchFamily="34" charset="0"/>
                          <a:cs typeface="Segoe UI" panose="020B0502040204020203" pitchFamily="34" charset="0"/>
                        </a:rPr>
                        <a:t>Identifier l’équipement disponible ou à mettre en place pour l’utilisation de PSC par les professionnels </a:t>
                      </a:r>
                      <a:r>
                        <a:rPr lang="fr-FR" sz="1000" i="1" dirty="0">
                          <a:latin typeface="Segoe UI" panose="020B0502040204020203" pitchFamily="34" charset="0"/>
                          <a:cs typeface="Segoe UI" panose="020B0502040204020203" pitchFamily="34" charset="0"/>
                        </a:rPr>
                        <a:t>(en fonction du mode de connexion, voir ci-contre)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00" b="0" dirty="0">
                          <a:latin typeface="Segoe UI" panose="020B0502040204020203" pitchFamily="34" charset="0"/>
                          <a:cs typeface="Segoe UI" panose="020B0502040204020203" pitchFamily="34" charset="0"/>
                        </a:rPr>
                        <a:t>Le professionnel utilisateur d’un service numérique doit s’authentifier avec PSC et être préalablement enregistré dans l’Annuaire Santé ou via le RPPS+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00" b="0" dirty="0">
                          <a:latin typeface="Segoe UI" panose="020B0502040204020203" pitchFamily="34" charset="0"/>
                          <a:cs typeface="Segoe UI" panose="020B0502040204020203" pitchFamily="34" charset="0"/>
                        </a:rPr>
                        <a:t>Le professionnel doit disposer d’une CPS ou e-CPS, ce qui nécessite un équipement matériel en conséquence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000" b="0" dirty="0">
                          <a:latin typeface="Segoe UI" panose="020B0502040204020203" pitchFamily="34" charset="0"/>
                          <a:cs typeface="Segoe UI" panose="020B0502040204020203" pitchFamily="34" charset="0"/>
                        </a:rPr>
                        <a:t>PC avec lecteur de carte pour la connexion via CPS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000" b="0" dirty="0">
                          <a:latin typeface="Segoe UI" panose="020B0502040204020203" pitchFamily="34" charset="0"/>
                          <a:cs typeface="Segoe UI" panose="020B0502040204020203" pitchFamily="34" charset="0"/>
                        </a:rPr>
                        <a:t>Smartphone/tablette avec couverture réseau mobile 4G/WIFI pour la connexion via e-CPS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0" dirty="0">
                          <a:latin typeface="Segoe UI" panose="020B0502040204020203" pitchFamily="34" charset="0"/>
                          <a:cs typeface="Segoe UI" panose="020B0502040204020203" pitchFamily="34" charset="0"/>
                          <a:hlinkClick r:id="rId7"/>
                        </a:rPr>
                        <a:t>Annuaire Santé</a:t>
                      </a:r>
                      <a:endParaRPr lang="fr-FR" sz="1000" b="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spTree>
    <p:extLst>
      <p:ext uri="{BB962C8B-B14F-4D97-AF65-F5344CB8AC3E}">
        <p14:creationId xmlns:p14="http://schemas.microsoft.com/office/powerpoint/2010/main" val="36591647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pic>
        <p:nvPicPr>
          <p:cNvPr id="8" name="Image 7" descr="Une image contenant logo&#10;&#10;Description générée automatiquement">
            <a:extLst>
              <a:ext uri="{FF2B5EF4-FFF2-40B4-BE49-F238E27FC236}">
                <a16:creationId xmlns:a16="http://schemas.microsoft.com/office/drawing/2014/main" id="{1390B038-061B-9C98-B506-76822578D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25" y="124064"/>
            <a:ext cx="1920696" cy="1094188"/>
          </a:xfrm>
          <a:prstGeom prst="rect">
            <a:avLst/>
          </a:prstGeom>
        </p:spPr>
      </p:pic>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Pro Santé </a:t>
            </a:r>
            <a:r>
              <a:rPr lang="fr-FR" sz="1600" b="0" dirty="0" err="1">
                <a:solidFill>
                  <a:srgbClr val="A4368C"/>
                </a:solidFill>
                <a:latin typeface="Segoe UI Semibold" panose="020B0702040204020203" pitchFamily="34" charset="0"/>
                <a:cs typeface="Segoe UI Semibold" panose="020B0702040204020203" pitchFamily="34" charset="0"/>
              </a:rPr>
              <a:t>Connect</a:t>
            </a:r>
            <a:r>
              <a:rPr lang="fr-FR" sz="1600" b="0" dirty="0">
                <a:solidFill>
                  <a:srgbClr val="A4368C"/>
                </a:solidFill>
                <a:latin typeface="Segoe UI Semibold" panose="020B0702040204020203" pitchFamily="34" charset="0"/>
                <a:cs typeface="Segoe UI Semibold" panose="020B0702040204020203" pitchFamily="34" charset="0"/>
              </a:rPr>
              <a:t>, c’est quoi ?</a:t>
            </a:r>
          </a:p>
        </p:txBody>
      </p:sp>
      <p:graphicFrame>
        <p:nvGraphicFramePr>
          <p:cNvPr id="4" name="Tableau 8">
            <a:extLst>
              <a:ext uri="{FF2B5EF4-FFF2-40B4-BE49-F238E27FC236}">
                <a16:creationId xmlns:a16="http://schemas.microsoft.com/office/drawing/2014/main" id="{E6B70A64-10EE-C23A-1003-4A86DBBAF3EB}"/>
              </a:ext>
            </a:extLst>
          </p:cNvPr>
          <p:cNvGraphicFramePr>
            <a:graphicFrameLocks noGrp="1"/>
          </p:cNvGraphicFramePr>
          <p:nvPr>
            <p:extLst>
              <p:ext uri="{D42A27DB-BD31-4B8C-83A1-F6EECF244321}">
                <p14:modId xmlns:p14="http://schemas.microsoft.com/office/powerpoint/2010/main" val="4111706430"/>
              </p:ext>
            </p:extLst>
          </p:nvPr>
        </p:nvGraphicFramePr>
        <p:xfrm>
          <a:off x="245067" y="1420566"/>
          <a:ext cx="11701866" cy="4844416"/>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400563">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3">
                  <a:txBody>
                    <a:bodyPr/>
                    <a:lstStyle/>
                    <a:p>
                      <a:r>
                        <a:rPr lang="fr-FR" sz="1000" b="1" dirty="0">
                          <a:latin typeface="Segoe UI" panose="020B0502040204020203" pitchFamily="34" charset="0"/>
                          <a:cs typeface="Segoe UI" panose="020B0502040204020203" pitchFamily="34" charset="0"/>
                        </a:rPr>
                        <a:t>1. Cadrer son projet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Former les professionnels et utilisateurs de PSC et des différents outils d’authentification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000" b="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959911082"/>
                  </a:ext>
                </a:extLst>
              </a:tr>
              <a:tr h="1690648">
                <a:tc vMerge="1">
                  <a:txBody>
                    <a:bodyPr/>
                    <a:lstStyle/>
                    <a:p>
                      <a:endParaRPr dirty="0"/>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000" dirty="0">
                          <a:latin typeface="Segoe UI" panose="020B0502040204020203" pitchFamily="34" charset="0"/>
                          <a:cs typeface="Segoe UI" panose="020B0502040204020203" pitchFamily="34" charset="0"/>
                        </a:rPr>
                        <a:t>Vérifier l’enregistrement des professionnels</a:t>
                      </a:r>
                    </a:p>
                    <a:p>
                      <a:pPr marL="0" indent="0">
                        <a:buFont typeface="Arial" panose="020B0604020202020204" pitchFamily="34" charset="0"/>
                        <a:buNone/>
                      </a:pPr>
                      <a:r>
                        <a:rPr lang="fr-FR" sz="1000" dirty="0">
                          <a:latin typeface="Segoe UI" panose="020B0502040204020203" pitchFamily="34" charset="0"/>
                          <a:cs typeface="Segoe UI" panose="020B0502040204020203" pitchFamily="34" charset="0"/>
                        </a:rPr>
                        <a:t>dans l’Annuaire santé et l’enregistrement des</a:t>
                      </a:r>
                    </a:p>
                    <a:p>
                      <a:pPr marL="0" indent="0">
                        <a:buFont typeface="Arial" panose="020B0604020202020204" pitchFamily="34" charset="0"/>
                        <a:buNone/>
                      </a:pPr>
                      <a:r>
                        <a:rPr lang="fr-FR" sz="1000" dirty="0">
                          <a:latin typeface="Segoe UI" panose="020B0502040204020203" pitchFamily="34" charset="0"/>
                          <a:cs typeface="Segoe UI" panose="020B0502040204020203" pitchFamily="34" charset="0"/>
                        </a:rPr>
                        <a:t>professionnels qui sont absents de l’Annuaire santé avec le portail RPPS+ </a:t>
                      </a:r>
                      <a:r>
                        <a:rPr lang="fr-FR" sz="1000" b="1" i="1" dirty="0">
                          <a:solidFill>
                            <a:srgbClr val="AD3C8F"/>
                          </a:solidFill>
                          <a:latin typeface="Segoe UI" panose="020B0502040204020203" pitchFamily="34" charset="0"/>
                          <a:cs typeface="Segoe UI" panose="020B0502040204020203" pitchFamily="34" charset="0"/>
                        </a:rPr>
                        <a:t>(voir précisions ci-après)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000" dirty="0">
                          <a:latin typeface="Segoe UI" panose="020B0502040204020203" pitchFamily="34" charset="0"/>
                          <a:cs typeface="Segoe UI" panose="020B0502040204020203" pitchFamily="34" charset="0"/>
                          <a:hlinkClick r:id="rId3"/>
                        </a:rPr>
                        <a:t>Webinaire ANS « Le portail RPPS+ : accompagner les ESSMS dans le déploiement »</a:t>
                      </a:r>
                      <a:endParaRPr lang="fr-FR" sz="10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dirty="0">
                          <a:latin typeface="Segoe UI" panose="020B0502040204020203" pitchFamily="34" charset="0"/>
                          <a:cs typeface="Segoe UI" panose="020B0502040204020203" pitchFamily="34" charset="0"/>
                          <a:hlinkClick r:id="rId4"/>
                        </a:rPr>
                        <a:t>Support Webinaire RPPS+</a:t>
                      </a:r>
                      <a:endParaRPr lang="fr-FR" sz="10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dirty="0">
                          <a:latin typeface="Segoe UI" panose="020B0502040204020203" pitchFamily="34" charset="0"/>
                          <a:cs typeface="Segoe UI" panose="020B0502040204020203" pitchFamily="34" charset="0"/>
                          <a:hlinkClick r:id="rId5"/>
                        </a:rPr>
                        <a:t>Guide d’appui à l’enregistrement des professionnels à rôle dans le portail RPPS+</a:t>
                      </a:r>
                      <a:endParaRPr lang="fr-FR" sz="10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000" dirty="0">
                          <a:latin typeface="Segoe UI" panose="020B0502040204020203" pitchFamily="34" charset="0"/>
                          <a:cs typeface="Segoe UI" panose="020B0502040204020203" pitchFamily="34" charset="0"/>
                          <a:hlinkClick r:id="rId6"/>
                        </a:rPr>
                        <a:t>Portail d’enregistrement RPPS+</a:t>
                      </a: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r>
                        <a:rPr lang="fr-FR" sz="1600" b="1"/>
                        <a:t>1. Cadrer son projet</a:t>
                      </a:r>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indent="0">
                        <a:buFont typeface="Arial" panose="020B0604020202020204" pitchFamily="34" charset="0"/>
                        <a:buNone/>
                      </a:pPr>
                      <a:r>
                        <a:rPr lang="fr-FR" sz="1000">
                          <a:latin typeface="Segoe UI" panose="020B0502040204020203" pitchFamily="34" charset="0"/>
                          <a:cs typeface="Segoe UI" panose="020B0502040204020203" pitchFamily="34" charset="0"/>
                        </a:rPr>
                        <a:t>Enrôler les moyens d’identification électronique des utilisateurs du DUI via l’activation de l’e-CPS et CPS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a:latin typeface="Segoe UI" panose="020B0502040204020203" pitchFamily="34" charset="0"/>
                          <a:cs typeface="Segoe UI" panose="020B0502040204020203" pitchFamily="34" charset="0"/>
                          <a:hlinkClick r:id="rId7"/>
                        </a:rPr>
                        <a:t>Activation d’une e-CPS</a:t>
                      </a: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bl>
          </a:graphicData>
        </a:graphic>
      </p:graphicFrame>
    </p:spTree>
    <p:extLst>
      <p:ext uri="{BB962C8B-B14F-4D97-AF65-F5344CB8AC3E}">
        <p14:creationId xmlns:p14="http://schemas.microsoft.com/office/powerpoint/2010/main" val="38160506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F9F9C1F-9B38-19DF-71A4-91CA779483F5}"/>
              </a:ext>
            </a:extLst>
          </p:cNvPr>
          <p:cNvSpPr>
            <a:spLocks noGrp="1"/>
          </p:cNvSpPr>
          <p:nvPr>
            <p:ph type="ftr" sz="quarter" idx="3"/>
          </p:nvPr>
        </p:nvSpPr>
        <p:spPr/>
        <p:txBody>
          <a:bodyPr/>
          <a:lstStyle/>
          <a:p>
            <a:r>
              <a:rPr lang="fr-FR"/>
              <a:t>Kit ESMS Numérique│ 29/04/2024 │</a:t>
            </a:r>
          </a:p>
        </p:txBody>
      </p:sp>
      <p:sp>
        <p:nvSpPr>
          <p:cNvPr id="8" name="Rectangle 7">
            <a:extLst>
              <a:ext uri="{FF2B5EF4-FFF2-40B4-BE49-F238E27FC236}">
                <a16:creationId xmlns:a16="http://schemas.microsoft.com/office/drawing/2014/main" id="{B8C90FE3-4685-07E3-EFEF-8D52FDB7A6AF}"/>
              </a:ext>
            </a:extLst>
          </p:cNvPr>
          <p:cNvSpPr/>
          <p:nvPr/>
        </p:nvSpPr>
        <p:spPr>
          <a:xfrm>
            <a:off x="329953" y="1335443"/>
            <a:ext cx="11485086" cy="82494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tx1"/>
                </a:solidFill>
                <a:latin typeface="Segoe UI" panose="020B0502040204020203" pitchFamily="34" charset="0"/>
                <a:cs typeface="Segoe UI" panose="020B0502040204020203" pitchFamily="34" charset="0"/>
              </a:rPr>
              <a:t>Les </a:t>
            </a:r>
            <a:r>
              <a:rPr lang="fr-FR" sz="1200" b="1" dirty="0">
                <a:solidFill>
                  <a:schemeClr val="tx1"/>
                </a:solidFill>
                <a:latin typeface="Segoe UI" panose="020B0502040204020203" pitchFamily="34" charset="0"/>
                <a:cs typeface="Segoe UI" panose="020B0502040204020203" pitchFamily="34" charset="0"/>
              </a:rPr>
              <a:t>professions de santé à ordre </a:t>
            </a:r>
            <a:r>
              <a:rPr lang="fr-FR" sz="1200" dirty="0">
                <a:solidFill>
                  <a:schemeClr val="tx1"/>
                </a:solidFill>
                <a:latin typeface="Segoe UI" panose="020B0502040204020203" pitchFamily="34" charset="0"/>
                <a:cs typeface="Segoe UI" panose="020B0502040204020203" pitchFamily="34" charset="0"/>
              </a:rPr>
              <a:t>(médecin, kinésithérapeute, pharmacien, infirmier, etc.) et les </a:t>
            </a:r>
            <a:r>
              <a:rPr lang="fr-FR" sz="1200" b="1" dirty="0">
                <a:solidFill>
                  <a:schemeClr val="tx1"/>
                </a:solidFill>
                <a:latin typeface="Segoe UI" panose="020B0502040204020203" pitchFamily="34" charset="0"/>
                <a:cs typeface="Segoe UI" panose="020B0502040204020203" pitchFamily="34" charset="0"/>
              </a:rPr>
              <a:t>professions ADELI enregistrées auprès de l’ARS </a:t>
            </a:r>
            <a:r>
              <a:rPr lang="fr-FR" sz="1200" dirty="0">
                <a:solidFill>
                  <a:schemeClr val="tx1"/>
                </a:solidFill>
                <a:latin typeface="Segoe UI" panose="020B0502040204020203" pitchFamily="34" charset="0"/>
                <a:cs typeface="Segoe UI" panose="020B0502040204020203" pitchFamily="34" charset="0"/>
              </a:rPr>
              <a:t>(psychologue, psychomotricien, ergothérapeute, etc.) sont déjà enregistrées au sein du RPPS.</a:t>
            </a:r>
          </a:p>
          <a:p>
            <a:pPr algn="just"/>
            <a:r>
              <a:rPr lang="fr-FR" sz="1200" dirty="0">
                <a:solidFill>
                  <a:schemeClr val="tx1"/>
                </a:solidFill>
                <a:latin typeface="Segoe UI" panose="020B0502040204020203" pitchFamily="34" charset="0"/>
                <a:cs typeface="Segoe UI" panose="020B0502040204020203" pitchFamily="34" charset="0"/>
              </a:rPr>
              <a:t>Les </a:t>
            </a:r>
            <a:r>
              <a:rPr lang="fr-FR" sz="1200" b="1" dirty="0">
                <a:solidFill>
                  <a:schemeClr val="tx1"/>
                </a:solidFill>
                <a:latin typeface="Segoe UI" panose="020B0502040204020203" pitchFamily="34" charset="0"/>
                <a:cs typeface="Segoe UI" panose="020B0502040204020203" pitchFamily="34" charset="0"/>
              </a:rPr>
              <a:t>professionnels à rôle des ESMS en charge de l’accompagnement des usagers et ayant besoin d’accéder aux services numériques </a:t>
            </a:r>
            <a:r>
              <a:rPr lang="fr-FR" sz="1200" dirty="0">
                <a:solidFill>
                  <a:schemeClr val="tx1"/>
                </a:solidFill>
                <a:latin typeface="Segoe UI" panose="020B0502040204020203" pitchFamily="34" charset="0"/>
                <a:cs typeface="Segoe UI" panose="020B0502040204020203" pitchFamily="34" charset="0"/>
              </a:rPr>
              <a:t>(ex : aide soignant, accompagnant éducatif et social, etc.) </a:t>
            </a:r>
            <a:r>
              <a:rPr lang="fr-FR" sz="1200" b="1" dirty="0">
                <a:solidFill>
                  <a:schemeClr val="tx1"/>
                </a:solidFill>
                <a:latin typeface="Segoe UI" panose="020B0502040204020203" pitchFamily="34" charset="0"/>
                <a:cs typeface="Segoe UI" panose="020B0502040204020203" pitchFamily="34" charset="0"/>
              </a:rPr>
              <a:t>peuvent être enregistrés dans le RPPS via le RPPS+.</a:t>
            </a:r>
          </a:p>
        </p:txBody>
      </p:sp>
      <p:sp>
        <p:nvSpPr>
          <p:cNvPr id="3" name="Titre 3">
            <a:extLst>
              <a:ext uri="{FF2B5EF4-FFF2-40B4-BE49-F238E27FC236}">
                <a16:creationId xmlns:a16="http://schemas.microsoft.com/office/drawing/2014/main" id="{313417EC-85BB-D1E1-93D8-B2EA5AD89987}"/>
              </a:ext>
            </a:extLst>
          </p:cNvPr>
          <p:cNvSpPr txBox="1">
            <a:spLocks/>
          </p:cNvSpPr>
          <p:nvPr/>
        </p:nvSpPr>
        <p:spPr>
          <a:xfrm>
            <a:off x="698039" y="251677"/>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18314FC5-7701-0BCB-62E7-BD91CD4BA92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Focus sur l’enregistrement dans le portail RPPS+</a:t>
            </a:r>
          </a:p>
        </p:txBody>
      </p:sp>
      <p:graphicFrame>
        <p:nvGraphicFramePr>
          <p:cNvPr id="4" name="Tableau 8">
            <a:extLst>
              <a:ext uri="{FF2B5EF4-FFF2-40B4-BE49-F238E27FC236}">
                <a16:creationId xmlns:a16="http://schemas.microsoft.com/office/drawing/2014/main" id="{D7E1BD76-2BF1-8D23-9DF8-39E0CE52F969}"/>
              </a:ext>
            </a:extLst>
          </p:cNvPr>
          <p:cNvGraphicFramePr>
            <a:graphicFrameLocks noGrp="1"/>
          </p:cNvGraphicFramePr>
          <p:nvPr>
            <p:extLst>
              <p:ext uri="{D42A27DB-BD31-4B8C-83A1-F6EECF244321}">
                <p14:modId xmlns:p14="http://schemas.microsoft.com/office/powerpoint/2010/main" val="3017745680"/>
              </p:ext>
            </p:extLst>
          </p:nvPr>
        </p:nvGraphicFramePr>
        <p:xfrm>
          <a:off x="245067" y="2432841"/>
          <a:ext cx="11701866" cy="4327685"/>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293469">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238636">
                <a:tc rowSpan="3">
                  <a:txBody>
                    <a:bodyPr/>
                    <a:lstStyle/>
                    <a:p>
                      <a:r>
                        <a:rPr lang="fr-FR" sz="1000" b="1" dirty="0">
                          <a:latin typeface="Segoe UI" panose="020B0502040204020203" pitchFamily="34" charset="0"/>
                          <a:cs typeface="Segoe UI" panose="020B0502040204020203" pitchFamily="34" charset="0"/>
                        </a:rPr>
                        <a:t>1. Cadrer son projet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400" dirty="0"/>
                        <a:t>Identifier les besoins en enregistrement des professionnels de mon ESMS</a:t>
                      </a:r>
                    </a:p>
                    <a:p>
                      <a:pPr marL="0" indent="0">
                        <a:buFont typeface="Arial" panose="020B0604020202020204" pitchFamily="34" charset="0"/>
                        <a:buNone/>
                      </a:pPr>
                      <a:r>
                        <a:rPr lang="fr-FR" sz="1200" i="1" dirty="0"/>
                        <a:t>Tous les utilisateurs du DUI ont a minima besoin d’être enregistrés dans le RPPS+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indent="-285750">
                        <a:buFont typeface="Arial" panose="020B0604020202020204" pitchFamily="34" charset="0"/>
                        <a:buChar char="•"/>
                      </a:pPr>
                      <a:r>
                        <a:rPr lang="fr-FR" sz="1400"/>
                        <a:t>Quels professionnels ont besoin d’accéder aux services numériques en santé et pourquoi ?</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959911082"/>
                  </a:ext>
                </a:extLst>
              </a:tr>
              <a:tr h="1238636">
                <a:tc vMerge="1">
                  <a:txBody>
                    <a:bodyPr/>
                    <a:lstStyle/>
                    <a:p>
                      <a:endParaRPr dirty="0"/>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i="0" dirty="0"/>
                        <a:t>Définir la stratégie d’enregistrement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i="0" dirty="0"/>
                        <a:t>A quel niveau est réalisé l’enregistrement : organisme gestionnaire ou ESMS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t>À relier avec le recueil et la mise à jour des données des professionnels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778472">
                <a:tc vMerge="1">
                  <a:txBody>
                    <a:bodyPr/>
                    <a:lstStyle/>
                    <a:p>
                      <a:r>
                        <a:rPr lang="fr-FR" sz="1600" b="1"/>
                        <a:t>1. Cadrer son projet</a:t>
                      </a:r>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indent="0">
                        <a:buFont typeface="Arial" panose="020B0604020202020204" pitchFamily="34" charset="0"/>
                        <a:buNone/>
                      </a:pPr>
                      <a:r>
                        <a:rPr lang="fr-FR" sz="1000">
                          <a:latin typeface="Segoe UI" panose="020B0502040204020203" pitchFamily="34" charset="0"/>
                          <a:cs typeface="Segoe UI" panose="020B0502040204020203" pitchFamily="34" charset="0"/>
                        </a:rPr>
                        <a:t>Enrôler les moyens d’identification électronique des utilisateurs du DUI via l’activation de l’e-CPS et CPS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a:latin typeface="Segoe UI" panose="020B0502040204020203" pitchFamily="34" charset="0"/>
                          <a:cs typeface="Segoe UI" panose="020B0502040204020203" pitchFamily="34" charset="0"/>
                          <a:hlinkClick r:id="rId3"/>
                        </a:rPr>
                        <a:t>Activation d’une e-CPS</a:t>
                      </a: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778472">
                <a:tc gridSpan="3">
                  <a:txBody>
                    <a:bodyPr/>
                    <a:lstStyle/>
                    <a:p>
                      <a:r>
                        <a:rPr lang="fr-FR" sz="1000" b="1" dirty="0">
                          <a:latin typeface="Segoe UI" panose="020B0502040204020203" pitchFamily="34" charset="0"/>
                          <a:cs typeface="Segoe UI" panose="020B0502040204020203" pitchFamily="34" charset="0"/>
                        </a:rPr>
                        <a:t>2. Contractualiser avec l’ANS (voir page Partie 1 Kit 2)</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accent1">
                        <a:lumMod val="20000"/>
                        <a:lumOff val="80000"/>
                      </a:schemeClr>
                    </a:solidFill>
                  </a:tcPr>
                </a:tc>
                <a:tc hMerge="1">
                  <a:txBody>
                    <a:bodyPr/>
                    <a:lstStyle/>
                    <a:p>
                      <a:pPr marL="0" indent="0">
                        <a:buFont typeface="Arial" panose="020B0604020202020204" pitchFamily="34" charset="0"/>
                        <a:buNone/>
                      </a:pP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h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0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1737597948"/>
                  </a:ext>
                </a:extLst>
              </a:tr>
            </a:tbl>
          </a:graphicData>
        </a:graphic>
      </p:graphicFrame>
      <p:pic>
        <p:nvPicPr>
          <p:cNvPr id="1028" name="Picture 4" descr="RPPS+ : le répertoire partagé des professionnels de santé élargi | Agence  régionale de santé Grand Est">
            <a:extLst>
              <a:ext uri="{FF2B5EF4-FFF2-40B4-BE49-F238E27FC236}">
                <a16:creationId xmlns:a16="http://schemas.microsoft.com/office/drawing/2014/main" id="{8C334499-D741-389E-4EF5-2636018DBE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42" t="27787" r="13793" b="29669"/>
          <a:stretch/>
        </p:blipFill>
        <p:spPr bwMode="auto">
          <a:xfrm>
            <a:off x="9788193" y="214773"/>
            <a:ext cx="2158740" cy="7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684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Focus sur l’enregistrement dans le portail RPPS+</a:t>
            </a:r>
          </a:p>
        </p:txBody>
      </p:sp>
      <p:graphicFrame>
        <p:nvGraphicFramePr>
          <p:cNvPr id="4" name="Tableau 8">
            <a:extLst>
              <a:ext uri="{FF2B5EF4-FFF2-40B4-BE49-F238E27FC236}">
                <a16:creationId xmlns:a16="http://schemas.microsoft.com/office/drawing/2014/main" id="{E6B70A64-10EE-C23A-1003-4A86DBBAF3EB}"/>
              </a:ext>
            </a:extLst>
          </p:cNvPr>
          <p:cNvGraphicFramePr>
            <a:graphicFrameLocks noGrp="1"/>
          </p:cNvGraphicFramePr>
          <p:nvPr>
            <p:extLst>
              <p:ext uri="{D42A27DB-BD31-4B8C-83A1-F6EECF244321}">
                <p14:modId xmlns:p14="http://schemas.microsoft.com/office/powerpoint/2010/main" val="1584241104"/>
              </p:ext>
            </p:extLst>
          </p:nvPr>
        </p:nvGraphicFramePr>
        <p:xfrm>
          <a:off x="245067" y="1513628"/>
          <a:ext cx="11701866" cy="4248712"/>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310987">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312575">
                <a:tc>
                  <a:txBody>
                    <a:bodyPr/>
                    <a:lstStyle/>
                    <a:p>
                      <a:r>
                        <a:rPr lang="fr-FR" sz="1050" b="1" dirty="0">
                          <a:latin typeface="Segoe UI" panose="020B0502040204020203" pitchFamily="34" charset="0"/>
                          <a:cs typeface="Segoe UI" panose="020B0502040204020203" pitchFamily="34" charset="0"/>
                        </a:rPr>
                        <a:t>3. Habiliter le ou les gestionnaires RPPS+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050" dirty="0">
                          <a:latin typeface="Segoe UI" panose="020B0502040204020203" pitchFamily="34" charset="0"/>
                          <a:cs typeface="Segoe UI" panose="020B0502040204020203" pitchFamily="34" charset="0"/>
                        </a:rPr>
                        <a:t>Désigner le ou les gestionnaires RPPS+</a:t>
                      </a:r>
                    </a:p>
                    <a:p>
                      <a:pPr marL="0" indent="0">
                        <a:buFont typeface="Arial" panose="020B0604020202020204" pitchFamily="34" charset="0"/>
                        <a:buNone/>
                      </a:pPr>
                      <a:r>
                        <a:rPr lang="fr-FR" sz="1050" i="1" dirty="0">
                          <a:latin typeface="Segoe UI" panose="020B0502040204020203" pitchFamily="34" charset="0"/>
                          <a:cs typeface="Segoe UI" panose="020B0502040204020203" pitchFamily="34" charset="0"/>
                        </a:rPr>
                        <a:t>Le gestionnaire RPPS+ ne peut être désigné que par le représentant légal de la structure concernée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a:latin typeface="Segoe UI" panose="020B0502040204020203" pitchFamily="34" charset="0"/>
                          <a:cs typeface="Segoe UI" panose="020B0502040204020203" pitchFamily="34" charset="0"/>
                        </a:rPr>
                        <a:t>Si le futur gestionnaire n’est pas équipé d’une carte </a:t>
                      </a:r>
                      <a:r>
                        <a:rPr lang="fr-FR" sz="1050" err="1">
                          <a:latin typeface="Segoe UI" panose="020B0502040204020203" pitchFamily="34" charset="0"/>
                          <a:cs typeface="Segoe UI" panose="020B0502040204020203" pitchFamily="34" charset="0"/>
                        </a:rPr>
                        <a:t>CPx</a:t>
                      </a:r>
                      <a:r>
                        <a:rPr lang="fr-FR" sz="1050">
                          <a:latin typeface="Segoe UI" panose="020B0502040204020203" pitchFamily="34" charset="0"/>
                          <a:cs typeface="Segoe UI" panose="020B0502040204020203" pitchFamily="34" charset="0"/>
                        </a:rPr>
                        <a:t> nominative active, le représentant légal complète et envoie le formulaire </a:t>
                      </a:r>
                      <a:r>
                        <a:rPr lang="fr-FR" sz="1050">
                          <a:latin typeface="Segoe UI" panose="020B0502040204020203" pitchFamily="34" charset="0"/>
                          <a:cs typeface="Segoe UI" panose="020B0502040204020203" pitchFamily="34" charset="0"/>
                          <a:hlinkClick r:id="rId2"/>
                        </a:rPr>
                        <a:t>F301</a:t>
                      </a:r>
                      <a:endParaRPr lang="fr-FR" sz="105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a:latin typeface="Segoe UI" panose="020B0502040204020203" pitchFamily="34" charset="0"/>
                          <a:cs typeface="Segoe UI" panose="020B0502040204020203" pitchFamily="34" charset="0"/>
                        </a:rPr>
                        <a:t>Si le futur gestionnaire est équipé d’une carte </a:t>
                      </a:r>
                      <a:r>
                        <a:rPr lang="fr-FR" sz="1050" err="1">
                          <a:latin typeface="Segoe UI" panose="020B0502040204020203" pitchFamily="34" charset="0"/>
                          <a:cs typeface="Segoe UI" panose="020B0502040204020203" pitchFamily="34" charset="0"/>
                        </a:rPr>
                        <a:t>CPx</a:t>
                      </a:r>
                      <a:r>
                        <a:rPr lang="fr-FR" sz="1050">
                          <a:latin typeface="Segoe UI" panose="020B0502040204020203" pitchFamily="34" charset="0"/>
                          <a:cs typeface="Segoe UI" panose="020B0502040204020203" pitchFamily="34" charset="0"/>
                        </a:rPr>
                        <a:t> nominative active, le représentant légal complète et envoie le formulaire </a:t>
                      </a:r>
                      <a:r>
                        <a:rPr lang="fr-FR" sz="1050">
                          <a:latin typeface="Segoe UI" panose="020B0502040204020203" pitchFamily="34" charset="0"/>
                          <a:cs typeface="Segoe UI" panose="020B0502040204020203" pitchFamily="34" charset="0"/>
                          <a:hlinkClick r:id="rId3"/>
                        </a:rPr>
                        <a:t>F502</a:t>
                      </a:r>
                      <a:endParaRPr lang="fr-FR" sz="105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959911082"/>
                  </a:ext>
                </a:extLst>
              </a:tr>
              <a:tr h="1312575">
                <a:tc rowSpan="2">
                  <a:txBody>
                    <a:bodyPr/>
                    <a:lstStyle/>
                    <a:p>
                      <a:r>
                        <a:rPr lang="fr-FR" sz="1050" b="1">
                          <a:latin typeface="Segoe UI" panose="020B0502040204020203" pitchFamily="34" charset="0"/>
                          <a:cs typeface="Segoe UI" panose="020B0502040204020203" pitchFamily="34" charset="0"/>
                        </a:rPr>
                        <a:t>4. Installer un lecteur de carte </a:t>
                      </a:r>
                      <a:r>
                        <a:rPr lang="fr-FR" sz="1050" b="1" err="1">
                          <a:latin typeface="Segoe UI" panose="020B0502040204020203" pitchFamily="34" charset="0"/>
                          <a:cs typeface="Segoe UI" panose="020B0502040204020203" pitchFamily="34" charset="0"/>
                        </a:rPr>
                        <a:t>CPx</a:t>
                      </a:r>
                      <a:endParaRPr lang="fr-FR" sz="1050" b="1">
                        <a:latin typeface="Segoe UI" panose="020B0502040204020203" pitchFamily="34" charset="0"/>
                        <a:cs typeface="Segoe UI" panose="020B0502040204020203" pitchFamily="34" charset="0"/>
                      </a:endParaRPr>
                    </a:p>
                    <a:p>
                      <a:r>
                        <a:rPr lang="fr-FR" sz="1050" b="1">
                          <a:latin typeface="Segoe UI" panose="020B0502040204020203" pitchFamily="34" charset="0"/>
                          <a:cs typeface="Segoe UI" panose="020B0502040204020203" pitchFamily="34" charset="0"/>
                        </a:rPr>
                        <a:t>pour enregistrer les professionnels</a:t>
                      </a:r>
                    </a:p>
                    <a:p>
                      <a:r>
                        <a:rPr lang="fr-FR" sz="1050" b="1">
                          <a:latin typeface="Segoe UI" panose="020B0502040204020203" pitchFamily="34" charset="0"/>
                          <a:cs typeface="Segoe UI" panose="020B0502040204020203" pitchFamily="34" charset="0"/>
                        </a:rPr>
                        <a:t>dans le portail RPPS+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i="0" dirty="0">
                          <a:latin typeface="Segoe UI" panose="020B0502040204020203" pitchFamily="34" charset="0"/>
                          <a:cs typeface="Segoe UI" panose="020B0502040204020203" pitchFamily="34" charset="0"/>
                        </a:rPr>
                        <a:t>Choisir un lecteur de carte </a:t>
                      </a:r>
                      <a:r>
                        <a:rPr lang="fr-FR" sz="1050" i="0" dirty="0" err="1">
                          <a:latin typeface="Segoe UI" panose="020B0502040204020203" pitchFamily="34" charset="0"/>
                          <a:cs typeface="Segoe UI" panose="020B0502040204020203" pitchFamily="34" charset="0"/>
                        </a:rPr>
                        <a:t>CPx</a:t>
                      </a:r>
                      <a:endParaRPr lang="fr-FR" sz="105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i="1" dirty="0">
                          <a:latin typeface="Segoe UI" panose="020B0502040204020203" pitchFamily="34" charset="0"/>
                          <a:cs typeface="Segoe UI" panose="020B0502040204020203" pitchFamily="34" charset="0"/>
                        </a:rPr>
                        <a:t>Chaque gestionnaire RPPS+ doit s’équiper d’un lecteur de carte afin d’accéder au portail RPPS+ via sa carte </a:t>
                      </a:r>
                      <a:r>
                        <a:rPr lang="fr-FR" sz="1050" i="1" dirty="0" err="1">
                          <a:latin typeface="Segoe UI" panose="020B0502040204020203" pitchFamily="34" charset="0"/>
                          <a:cs typeface="Segoe UI" panose="020B0502040204020203" pitchFamily="34" charset="0"/>
                        </a:rPr>
                        <a:t>CPx</a:t>
                      </a:r>
                      <a:endParaRPr lang="fr-FR" sz="1050" i="1"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050" i="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92389370"/>
                  </a:ext>
                </a:extLst>
              </a:tr>
              <a:tr h="1312575">
                <a:tc vMerge="1">
                  <a:txBody>
                    <a:bodyPr/>
                    <a:lstStyle/>
                    <a:p>
                      <a:endParaRPr lang="fr-FR" sz="1600" b="1"/>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i="0" dirty="0">
                          <a:latin typeface="Segoe UI" panose="020B0502040204020203" pitchFamily="34" charset="0"/>
                          <a:cs typeface="Segoe UI" panose="020B0502040204020203" pitchFamily="34" charset="0"/>
                        </a:rPr>
                        <a:t>Une fois équipé d’un lecteur de carte, installer le logiciel </a:t>
                      </a:r>
                      <a:r>
                        <a:rPr lang="fr-FR" sz="1050" i="0" dirty="0" err="1">
                          <a:latin typeface="Segoe UI" panose="020B0502040204020203" pitchFamily="34" charset="0"/>
                          <a:cs typeface="Segoe UI" panose="020B0502040204020203" pitchFamily="34" charset="0"/>
                        </a:rPr>
                        <a:t>cryptolib</a:t>
                      </a:r>
                      <a:r>
                        <a:rPr lang="fr-FR" sz="1050" i="0" dirty="0">
                          <a:latin typeface="Segoe UI" panose="020B0502040204020203" pitchFamily="34" charset="0"/>
                          <a:cs typeface="Segoe UI" panose="020B0502040204020203" pitchFamily="34" charset="0"/>
                        </a:rPr>
                        <a:t> CPS permettant l’interfaçage entre les services numériques et la carte </a:t>
                      </a:r>
                      <a:r>
                        <a:rPr lang="fr-FR" sz="1050" i="0" dirty="0" err="1">
                          <a:latin typeface="Segoe UI" panose="020B0502040204020203" pitchFamily="34" charset="0"/>
                          <a:cs typeface="Segoe UI" panose="020B0502040204020203" pitchFamily="34" charset="0"/>
                        </a:rPr>
                        <a:t>CPx</a:t>
                      </a:r>
                      <a:endParaRPr lang="fr-FR" sz="1050" i="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050" i="0" dirty="0">
                          <a:latin typeface="Segoe UI" panose="020B0502040204020203" pitchFamily="34" charset="0"/>
                          <a:cs typeface="Segoe UI" panose="020B0502040204020203" pitchFamily="34" charset="0"/>
                        </a:rPr>
                        <a:t>La dernière version de la </a:t>
                      </a:r>
                      <a:r>
                        <a:rPr lang="fr-FR" sz="1050" i="0" dirty="0" err="1">
                          <a:latin typeface="Segoe UI" panose="020B0502040204020203" pitchFamily="34" charset="0"/>
                          <a:cs typeface="Segoe UI" panose="020B0502040204020203" pitchFamily="34" charset="0"/>
                        </a:rPr>
                        <a:t>cryptolib</a:t>
                      </a:r>
                      <a:r>
                        <a:rPr lang="fr-FR" sz="1050" i="0" dirty="0">
                          <a:latin typeface="Segoe UI" panose="020B0502040204020203" pitchFamily="34" charset="0"/>
                          <a:cs typeface="Segoe UI" panose="020B0502040204020203" pitchFamily="34" charset="0"/>
                        </a:rPr>
                        <a:t> CPS est disponible sur le site de l’ANS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i="0" dirty="0">
                          <a:latin typeface="Segoe UI" panose="020B0502040204020203" pitchFamily="34" charset="0"/>
                          <a:cs typeface="Segoe UI" panose="020B0502040204020203" pitchFamily="34" charset="0"/>
                          <a:hlinkClick r:id="rId4"/>
                        </a:rPr>
                        <a:t>Environnement Windows</a:t>
                      </a:r>
                      <a:endParaRPr lang="fr-FR" sz="1050" i="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i="0" dirty="0">
                          <a:latin typeface="Segoe UI" panose="020B0502040204020203" pitchFamily="34" charset="0"/>
                          <a:cs typeface="Segoe UI" panose="020B0502040204020203" pitchFamily="34" charset="0"/>
                          <a:hlinkClick r:id="rId5"/>
                        </a:rPr>
                        <a:t>Environnement MAC OS X</a:t>
                      </a:r>
                      <a:endParaRPr lang="fr-FR" sz="1050" i="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973735294"/>
                  </a:ext>
                </a:extLst>
              </a:tr>
            </a:tbl>
          </a:graphicData>
        </a:graphic>
      </p:graphicFrame>
      <p:pic>
        <p:nvPicPr>
          <p:cNvPr id="6" name="Picture 4" descr="RPPS+ : le répertoire partagé des professionnels de santé élargi | Agence  régionale de santé Grand Est">
            <a:extLst>
              <a:ext uri="{FF2B5EF4-FFF2-40B4-BE49-F238E27FC236}">
                <a16:creationId xmlns:a16="http://schemas.microsoft.com/office/drawing/2014/main" id="{10F9364A-7490-42CD-596E-BDA6E4A3CC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42" t="27787" r="13793" b="29669"/>
          <a:stretch/>
        </p:blipFill>
        <p:spPr bwMode="auto">
          <a:xfrm>
            <a:off x="9788193" y="214773"/>
            <a:ext cx="2158740" cy="7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326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Focus sur l’enregistrement dans le portail RPPS+</a:t>
            </a:r>
          </a:p>
        </p:txBody>
      </p:sp>
      <p:graphicFrame>
        <p:nvGraphicFramePr>
          <p:cNvPr id="4" name="Tableau 8">
            <a:extLst>
              <a:ext uri="{FF2B5EF4-FFF2-40B4-BE49-F238E27FC236}">
                <a16:creationId xmlns:a16="http://schemas.microsoft.com/office/drawing/2014/main" id="{E6B70A64-10EE-C23A-1003-4A86DBBAF3EB}"/>
              </a:ext>
            </a:extLst>
          </p:cNvPr>
          <p:cNvGraphicFramePr>
            <a:graphicFrameLocks noGrp="1"/>
          </p:cNvGraphicFramePr>
          <p:nvPr>
            <p:extLst>
              <p:ext uri="{D42A27DB-BD31-4B8C-83A1-F6EECF244321}">
                <p14:modId xmlns:p14="http://schemas.microsoft.com/office/powerpoint/2010/main" val="1570867204"/>
              </p:ext>
            </p:extLst>
          </p:nvPr>
        </p:nvGraphicFramePr>
        <p:xfrm>
          <a:off x="245067" y="1582547"/>
          <a:ext cx="11701866" cy="4321263"/>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235689">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973061">
                <a:tc rowSpan="4">
                  <a:txBody>
                    <a:bodyPr/>
                    <a:lstStyle/>
                    <a:p>
                      <a:r>
                        <a:rPr lang="fr-FR" sz="1000" b="1" dirty="0">
                          <a:latin typeface="Segoe UI" panose="020B0502040204020203" pitchFamily="34" charset="0"/>
                          <a:cs typeface="Segoe UI" panose="020B0502040204020203" pitchFamily="34" charset="0"/>
                        </a:rPr>
                        <a:t>5. Recueillir les données des</a:t>
                      </a:r>
                    </a:p>
                    <a:p>
                      <a:r>
                        <a:rPr lang="fr-FR" sz="1000" b="1" dirty="0">
                          <a:latin typeface="Segoe UI" panose="020B0502040204020203" pitchFamily="34" charset="0"/>
                          <a:cs typeface="Segoe UI" panose="020B0502040204020203" pitchFamily="34" charset="0"/>
                        </a:rPr>
                        <a:t>professionnels et définir leur</a:t>
                      </a:r>
                    </a:p>
                    <a:p>
                      <a:r>
                        <a:rPr lang="fr-FR" sz="1000" b="1" dirty="0">
                          <a:latin typeface="Segoe UI" panose="020B0502040204020203" pitchFamily="34" charset="0"/>
                          <a:cs typeface="Segoe UI" panose="020B0502040204020203" pitchFamily="34" charset="0"/>
                        </a:rPr>
                        <a:t>rôle dans la structure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a:latin typeface="Segoe UI" panose="020B0502040204020203" pitchFamily="34" charset="0"/>
                          <a:cs typeface="Segoe UI" panose="020B0502040204020203" pitchFamily="34" charset="0"/>
                        </a:rPr>
                        <a:t>Recueillir et valider les données complètes d’état civil (nom, prénom, civilité, date et lieu de naissance)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Les données complètes d’état civil doivent être impérativement et rigoureusement recueillies préalablement à l’enregistrement des professionnels à rôle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959911082"/>
                  </a:ext>
                </a:extLst>
              </a:tr>
              <a:tr h="973061">
                <a:tc vMerge="1">
                  <a:txBody>
                    <a:bodyPr/>
                    <a:lstStyle/>
                    <a:p>
                      <a:endParaRPr lang="fr-FR" sz="1600" b="1"/>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Recueillir les données de contact (mail et numéro de téléphone mobile)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L’adresse mail et le numéro de téléphone sont indispensables afin d’obtenir un numéro RPPS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Le numéro de téléphone mobile est utilisé pour l’activation et l’utilisation de la e-CPS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3886113469"/>
                  </a:ext>
                </a:extLst>
              </a:tr>
              <a:tr h="1119521">
                <a:tc vMerge="1">
                  <a:txBody>
                    <a:bodyPr/>
                    <a:lstStyle/>
                    <a:p>
                      <a:endParaRPr lang="fr-FR" sz="1600" b="1"/>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a:latin typeface="Segoe UI" panose="020B0502040204020203" pitchFamily="34" charset="0"/>
                          <a:cs typeface="Segoe UI" panose="020B0502040204020203" pitchFamily="34" charset="0"/>
                        </a:rPr>
                        <a:t>Enregistrer les données relatives au rôle et à la profession (FINESS géographique, profession selon le RPPS+, rôle/niveau d’accès, date de prise de fonction, date de fin) pour déterminer les droits d’accès du professionnel aux services numériques, notamment le DMP</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dirty="0">
                          <a:latin typeface="Segoe UI" panose="020B0502040204020203" pitchFamily="34" charset="0"/>
                          <a:cs typeface="Segoe UI" panose="020B0502040204020203" pitchFamily="34" charset="0"/>
                        </a:rPr>
                        <a:t>Le rôle et la profession du professionnel dans la structure sont essentiels pour définir ses droits d’accès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dirty="0">
                          <a:latin typeface="Segoe UI" panose="020B0502040204020203" pitchFamily="34" charset="0"/>
                          <a:cs typeface="Segoe UI" panose="020B0502040204020203" pitchFamily="34" charset="0"/>
                        </a:rPr>
                        <a:t>A ce stade, 5 rôles ont été identifiés pour le médico-social : coordination et orientation, administratif ou appui à l’organisation de l’accompagnement, accompagnement social/médico-social à la vie sociale professionnelle et éducative, accompagnement social/médico-social au soin, encadrement et organisation de l’accompagnement socio/médico-social</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1966891227"/>
                  </a:ext>
                </a:extLst>
              </a:tr>
              <a:tr h="973061">
                <a:tc vMerge="1">
                  <a:txBody>
                    <a:bodyPr/>
                    <a:lstStyle/>
                    <a:p>
                      <a:endParaRPr lang="fr-FR" sz="1600" b="1"/>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a:latin typeface="Segoe UI" panose="020B0502040204020203" pitchFamily="34" charset="0"/>
                          <a:cs typeface="Segoe UI" panose="020B0502040204020203" pitchFamily="34" charset="0"/>
                        </a:rPr>
                        <a:t>Être rigoureux dans la gestion/le cycle 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a:latin typeface="Segoe UI" panose="020B0502040204020203" pitchFamily="34" charset="0"/>
                          <a:cs typeface="Segoe UI" panose="020B0502040204020203" pitchFamily="34" charset="0"/>
                        </a:rPr>
                        <a:t>vie des situations d’exercice des professionnels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dirty="0">
                          <a:latin typeface="Segoe UI" panose="020B0502040204020203" pitchFamily="34" charset="0"/>
                          <a:cs typeface="Segoe UI" panose="020B0502040204020203" pitchFamily="34" charset="0"/>
                        </a:rPr>
                        <a:t>Les gestionnaires RPPS+ ont la responsabilité de mettre à jour les situations d’exercice des professionnels à rôle de leur structure, notamment pour les fermetures/fins d’exercice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1970588601"/>
                  </a:ext>
                </a:extLst>
              </a:tr>
            </a:tbl>
          </a:graphicData>
        </a:graphic>
      </p:graphicFrame>
      <p:pic>
        <p:nvPicPr>
          <p:cNvPr id="6" name="Picture 4" descr="RPPS+ : le répertoire partagé des professionnels de santé élargi | Agence  régionale de santé Grand Est">
            <a:extLst>
              <a:ext uri="{FF2B5EF4-FFF2-40B4-BE49-F238E27FC236}">
                <a16:creationId xmlns:a16="http://schemas.microsoft.com/office/drawing/2014/main" id="{D6AE560F-6D39-E57A-3CAB-349773A73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2" t="27787" r="13793" b="29669"/>
          <a:stretch/>
        </p:blipFill>
        <p:spPr bwMode="auto">
          <a:xfrm>
            <a:off x="9788193" y="214773"/>
            <a:ext cx="2158740" cy="7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5458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Pro santé </a:t>
            </a:r>
            <a:r>
              <a:rPr lang="fr-FR" sz="2800" dirty="0" err="1">
                <a:solidFill>
                  <a:srgbClr val="A4368C"/>
                </a:solidFill>
                <a:latin typeface="Segoe UI Semibold"/>
                <a:ea typeface="Segoe UI Black"/>
                <a:cs typeface="Segoe UI Semibold"/>
              </a:rPr>
              <a:t>connect</a:t>
            </a:r>
            <a:r>
              <a:rPr lang="fr-FR" sz="2800" dirty="0">
                <a:solidFill>
                  <a:srgbClr val="A4368C"/>
                </a:solidFill>
                <a:latin typeface="Segoe UI Semibold"/>
                <a:ea typeface="Segoe UI Black"/>
                <a:cs typeface="Segoe UI Semibold"/>
              </a:rPr>
              <a:t> (</a:t>
            </a:r>
            <a:r>
              <a:rPr lang="fr-FR" sz="2800" dirty="0" err="1">
                <a:solidFill>
                  <a:srgbClr val="A4368C"/>
                </a:solidFill>
                <a:latin typeface="Segoe UI Semibold"/>
                <a:ea typeface="Segoe UI Black"/>
                <a:cs typeface="Segoe UI Semibold"/>
              </a:rPr>
              <a:t>psc</a:t>
            </a:r>
            <a:r>
              <a:rPr lang="fr-FR" sz="2800" dirty="0">
                <a:solidFill>
                  <a:srgbClr val="A4368C"/>
                </a:solidFill>
                <a:latin typeface="Segoe UI Semibold"/>
                <a:ea typeface="Segoe UI Black"/>
                <a:cs typeface="Segoe UI Semibold"/>
              </a:rPr>
              <a:t>)</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98039" y="737884"/>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Focus sur l’enregistrement dans le portail RPPS+</a:t>
            </a:r>
          </a:p>
        </p:txBody>
      </p:sp>
      <p:graphicFrame>
        <p:nvGraphicFramePr>
          <p:cNvPr id="4" name="Tableau 8">
            <a:extLst>
              <a:ext uri="{FF2B5EF4-FFF2-40B4-BE49-F238E27FC236}">
                <a16:creationId xmlns:a16="http://schemas.microsoft.com/office/drawing/2014/main" id="{E6B70A64-10EE-C23A-1003-4A86DBBAF3EB}"/>
              </a:ext>
            </a:extLst>
          </p:cNvPr>
          <p:cNvGraphicFramePr>
            <a:graphicFrameLocks noGrp="1"/>
          </p:cNvGraphicFramePr>
          <p:nvPr>
            <p:extLst>
              <p:ext uri="{D42A27DB-BD31-4B8C-83A1-F6EECF244321}">
                <p14:modId xmlns:p14="http://schemas.microsoft.com/office/powerpoint/2010/main" val="2503273204"/>
              </p:ext>
            </p:extLst>
          </p:nvPr>
        </p:nvGraphicFramePr>
        <p:xfrm>
          <a:off x="245067" y="1939163"/>
          <a:ext cx="11701866" cy="2888869"/>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516779">
                  <a:extLst>
                    <a:ext uri="{9D8B030D-6E8A-4147-A177-3AD203B41FA5}">
                      <a16:colId xmlns:a16="http://schemas.microsoft.com/office/drawing/2014/main" val="341183147"/>
                    </a:ext>
                  </a:extLst>
                </a:gridCol>
                <a:gridCol w="5582709">
                  <a:extLst>
                    <a:ext uri="{9D8B030D-6E8A-4147-A177-3AD203B41FA5}">
                      <a16:colId xmlns:a16="http://schemas.microsoft.com/office/drawing/2014/main" val="2628184341"/>
                    </a:ext>
                  </a:extLst>
                </a:gridCol>
              </a:tblGrid>
              <a:tr h="296581">
                <a:tc>
                  <a:txBody>
                    <a:bodyPr/>
                    <a:lstStyle/>
                    <a:p>
                      <a:r>
                        <a:rPr lang="fr-FR" sz="1000" dirty="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0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183528">
                <a:tc rowSpan="2">
                  <a:txBody>
                    <a:bodyPr/>
                    <a:lstStyle/>
                    <a:p>
                      <a:r>
                        <a:rPr lang="fr-FR" sz="1000" b="1" dirty="0">
                          <a:latin typeface="Segoe UI" panose="020B0502040204020203" pitchFamily="34" charset="0"/>
                          <a:cs typeface="Segoe UI" panose="020B0502040204020203" pitchFamily="34" charset="0"/>
                        </a:rPr>
                        <a:t>6. Enregistrer les</a:t>
                      </a:r>
                    </a:p>
                    <a:p>
                      <a:r>
                        <a:rPr lang="fr-FR" sz="1000" b="1" dirty="0">
                          <a:latin typeface="Segoe UI" panose="020B0502040204020203" pitchFamily="34" charset="0"/>
                          <a:cs typeface="Segoe UI" panose="020B0502040204020203" pitchFamily="34" charset="0"/>
                        </a:rPr>
                        <a:t>professionnels à rôle dans le</a:t>
                      </a:r>
                    </a:p>
                    <a:p>
                      <a:r>
                        <a:rPr lang="fr-FR" sz="1000" b="1" dirty="0">
                          <a:latin typeface="Segoe UI" panose="020B0502040204020203" pitchFamily="34" charset="0"/>
                          <a:cs typeface="Segoe UI" panose="020B0502040204020203" pitchFamily="34" charset="0"/>
                        </a:rPr>
                        <a:t>portail RPPS+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u="sng" dirty="0">
                          <a:latin typeface="Segoe UI" panose="020B0502040204020203" pitchFamily="34" charset="0"/>
                          <a:cs typeface="Segoe UI" panose="020B0502040204020203" pitchFamily="34" charset="0"/>
                        </a:rPr>
                        <a:t>CAS 1</a:t>
                      </a:r>
                      <a:r>
                        <a:rPr lang="fr-FR" sz="1000" b="1" i="0" dirty="0">
                          <a:latin typeface="Segoe UI" panose="020B0502040204020203" pitchFamily="34" charset="0"/>
                          <a:cs typeface="Segoe UI" panose="020B0502040204020203" pitchFamily="34" charset="0"/>
                        </a:rPr>
                        <a:t> - Le gestionnaire RPPS+ réalise de bout en bout l’enregistrement du professionnel à rôle dans le portail RPPS+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Collecter les données nécessaires à l’enregistrement du professionnel (état civil, contact, situation professionnel et rôle, les saisir dans le portail RPPS+ et valider la demande)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Le professionnel est ensuite informé par mail de son enregistrement et son numéro RPPS lui est communiqué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24 heures plus tard, le professionnel enregistré est visible dans l’annuaire santé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48 heures plus tard, le professionnel enregistré peut activer sa e-CPS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i="0">
                          <a:latin typeface="Segoe UI" panose="020B0502040204020203" pitchFamily="34" charset="0"/>
                          <a:cs typeface="Segoe UI" panose="020B0502040204020203" pitchFamily="34" charset="0"/>
                        </a:rPr>
                        <a:t>L’enregistrement dans le RPPS ouvre la possibilité pour le professionnel de bénéficier d’une messagerie MSSanté nominative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959911082"/>
                  </a:ext>
                </a:extLst>
              </a:tr>
              <a:tr h="1408760">
                <a:tc vMerge="1">
                  <a:txBody>
                    <a:bodyPr/>
                    <a:lstStyle/>
                    <a:p>
                      <a:endParaRPr lang="fr-FR" sz="1600" b="1"/>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u="sng" dirty="0">
                          <a:latin typeface="Segoe UI" panose="020B0502040204020203" pitchFamily="34" charset="0"/>
                          <a:cs typeface="Segoe UI" panose="020B0502040204020203" pitchFamily="34" charset="0"/>
                        </a:rPr>
                        <a:t>CAS 2</a:t>
                      </a:r>
                      <a:r>
                        <a:rPr lang="fr-FR" sz="1000" b="1" i="0" u="none" dirty="0">
                          <a:latin typeface="Segoe UI" panose="020B0502040204020203" pitchFamily="34" charset="0"/>
                          <a:cs typeface="Segoe UI" panose="020B0502040204020203" pitchFamily="34" charset="0"/>
                        </a:rPr>
                        <a:t> - Le professionnel à rôle initie sa demande d’enregistrement dans le portail RPPS+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Créer un compte </a:t>
                      </a:r>
                      <a:r>
                        <a:rPr lang="fr-FR" sz="1000" i="0" dirty="0" err="1">
                          <a:latin typeface="Segoe UI" panose="020B0502040204020203" pitchFamily="34" charset="0"/>
                          <a:cs typeface="Segoe UI" panose="020B0502040204020203" pitchFamily="34" charset="0"/>
                        </a:rPr>
                        <a:t>FranceConnect</a:t>
                      </a:r>
                      <a:endParaRPr lang="fr-FR" sz="100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Se connecter au portail RPPS+ via </a:t>
                      </a:r>
                      <a:r>
                        <a:rPr lang="fr-FR" sz="1000" i="0" dirty="0" err="1">
                          <a:latin typeface="Segoe UI" panose="020B0502040204020203" pitchFamily="34" charset="0"/>
                          <a:cs typeface="Segoe UI" panose="020B0502040204020203" pitchFamily="34" charset="0"/>
                        </a:rPr>
                        <a:t>FranceConnect</a:t>
                      </a:r>
                      <a:endParaRPr lang="fr-FR" sz="1000" i="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Saisir ses données personnelles non récupérées par </a:t>
                      </a:r>
                      <a:r>
                        <a:rPr lang="fr-FR" sz="1000" i="0" dirty="0" err="1">
                          <a:latin typeface="Segoe UI" panose="020B0502040204020203" pitchFamily="34" charset="0"/>
                          <a:cs typeface="Segoe UI" panose="020B0502040204020203" pitchFamily="34" charset="0"/>
                        </a:rPr>
                        <a:t>FranceConnect</a:t>
                      </a:r>
                      <a:r>
                        <a:rPr lang="fr-FR" sz="1000" i="0" dirty="0">
                          <a:latin typeface="Segoe UI" panose="020B0502040204020203" pitchFamily="34" charset="0"/>
                          <a:cs typeface="Segoe UI" panose="020B0502040204020203" pitchFamily="34" charset="0"/>
                        </a:rPr>
                        <a:t> et ses données professionnelles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i="0" dirty="0">
                          <a:latin typeface="Segoe UI" panose="020B0502040204020203" pitchFamily="34" charset="0"/>
                          <a:cs typeface="Segoe UI" panose="020B0502040204020203" pitchFamily="34" charset="0"/>
                        </a:rPr>
                        <a:t>Envoyer sa demande au gestionnaire RPPS+ de son ESMS/OG</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i="0"/>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3886113469"/>
                  </a:ext>
                </a:extLst>
              </a:tr>
            </a:tbl>
          </a:graphicData>
        </a:graphic>
      </p:graphicFrame>
      <p:pic>
        <p:nvPicPr>
          <p:cNvPr id="6" name="Picture 4" descr="RPPS+ : le répertoire partagé des professionnels de santé élargi | Agence  régionale de santé Grand Est">
            <a:extLst>
              <a:ext uri="{FF2B5EF4-FFF2-40B4-BE49-F238E27FC236}">
                <a16:creationId xmlns:a16="http://schemas.microsoft.com/office/drawing/2014/main" id="{461BAD84-7471-6839-E64B-2233C54A2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2" t="27787" r="13793" b="29669"/>
          <a:stretch/>
        </p:blipFill>
        <p:spPr bwMode="auto">
          <a:xfrm>
            <a:off x="9788193" y="214773"/>
            <a:ext cx="2158740" cy="7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690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E50BE8C-61B5-942E-3E15-42694914BC32}"/>
              </a:ext>
            </a:extLst>
          </p:cNvPr>
          <p:cNvSpPr>
            <a:spLocks noGrp="1"/>
          </p:cNvSpPr>
          <p:nvPr>
            <p:ph type="ftr" sz="quarter" idx="3"/>
          </p:nvPr>
        </p:nvSpPr>
        <p:spPr/>
        <p:txBody>
          <a:bodyPr/>
          <a:lstStyle/>
          <a:p>
            <a:r>
              <a:rPr lang="fr-FR"/>
              <a:t>Kit ESMS Numérique│ 29/04/2024 │</a:t>
            </a:r>
          </a:p>
        </p:txBody>
      </p:sp>
      <p:sp>
        <p:nvSpPr>
          <p:cNvPr id="3" name="Titre 3">
            <a:extLst>
              <a:ext uri="{FF2B5EF4-FFF2-40B4-BE49-F238E27FC236}">
                <a16:creationId xmlns:a16="http://schemas.microsoft.com/office/drawing/2014/main" id="{D33D2A35-96BB-9E28-B9BE-09C54C3F0817}"/>
              </a:ext>
            </a:extLst>
          </p:cNvPr>
          <p:cNvSpPr txBox="1">
            <a:spLocks/>
          </p:cNvSpPr>
          <p:nvPr/>
        </p:nvSpPr>
        <p:spPr>
          <a:xfrm>
            <a:off x="657345" y="245930"/>
            <a:ext cx="6582026" cy="682682"/>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a:ea typeface="Segoe UI Black"/>
                <a:cs typeface="Segoe UI Semibold"/>
              </a:rPr>
              <a:t>Bonnes pratiques et rex</a:t>
            </a:r>
          </a:p>
        </p:txBody>
      </p:sp>
      <p:sp>
        <p:nvSpPr>
          <p:cNvPr id="5" name="Espace réservé du texte 4">
            <a:extLst>
              <a:ext uri="{FF2B5EF4-FFF2-40B4-BE49-F238E27FC236}">
                <a16:creationId xmlns:a16="http://schemas.microsoft.com/office/drawing/2014/main" id="{65BE2F22-5830-D072-2929-2608A7B7B2B0}"/>
              </a:ext>
            </a:extLst>
          </p:cNvPr>
          <p:cNvSpPr txBox="1">
            <a:spLocks/>
          </p:cNvSpPr>
          <p:nvPr/>
        </p:nvSpPr>
        <p:spPr>
          <a:xfrm>
            <a:off x="657345" y="765480"/>
            <a:ext cx="6373091" cy="3262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r-FR" sz="1600" b="0" dirty="0">
                <a:solidFill>
                  <a:srgbClr val="A4368C"/>
                </a:solidFill>
                <a:latin typeface="Segoe UI Semibold" panose="020B0702040204020203" pitchFamily="34" charset="0"/>
                <a:cs typeface="Segoe UI Semibold" panose="020B0702040204020203" pitchFamily="34" charset="0"/>
              </a:rPr>
              <a:t>RPPS+</a:t>
            </a:r>
          </a:p>
        </p:txBody>
      </p:sp>
      <p:pic>
        <p:nvPicPr>
          <p:cNvPr id="6" name="Graphique 5" descr="Badge 3 avec un remplissage uni">
            <a:extLst>
              <a:ext uri="{FF2B5EF4-FFF2-40B4-BE49-F238E27FC236}">
                <a16:creationId xmlns:a16="http://schemas.microsoft.com/office/drawing/2014/main" id="{B4BAB0FC-654A-B76B-D38E-789A640353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064" y="4946820"/>
            <a:ext cx="404279" cy="404279"/>
          </a:xfrm>
          <a:prstGeom prst="rect">
            <a:avLst/>
          </a:prstGeom>
        </p:spPr>
      </p:pic>
      <p:pic>
        <p:nvPicPr>
          <p:cNvPr id="7" name="Graphique 6" descr="Badge avec un remplissage uni">
            <a:extLst>
              <a:ext uri="{FF2B5EF4-FFF2-40B4-BE49-F238E27FC236}">
                <a16:creationId xmlns:a16="http://schemas.microsoft.com/office/drawing/2014/main" id="{C39C7A09-D64A-A6B1-E1B1-1C4B3A08CB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065" y="4097571"/>
            <a:ext cx="404279" cy="404279"/>
          </a:xfrm>
          <a:prstGeom prst="rect">
            <a:avLst/>
          </a:prstGeom>
        </p:spPr>
      </p:pic>
      <p:pic>
        <p:nvPicPr>
          <p:cNvPr id="9" name="Graphique 8" descr="Badge 1 avec un remplissage uni">
            <a:extLst>
              <a:ext uri="{FF2B5EF4-FFF2-40B4-BE49-F238E27FC236}">
                <a16:creationId xmlns:a16="http://schemas.microsoft.com/office/drawing/2014/main" id="{9D617D1C-D216-379D-800A-38ED22CB9B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066" y="1599017"/>
            <a:ext cx="404279" cy="404279"/>
          </a:xfrm>
          <a:prstGeom prst="rect">
            <a:avLst/>
          </a:prstGeom>
        </p:spPr>
      </p:pic>
      <p:pic>
        <p:nvPicPr>
          <p:cNvPr id="10" name="Graphique 9" descr="Badge 4 avec un remplissage uni">
            <a:extLst>
              <a:ext uri="{FF2B5EF4-FFF2-40B4-BE49-F238E27FC236}">
                <a16:creationId xmlns:a16="http://schemas.microsoft.com/office/drawing/2014/main" id="{0D9169E5-7346-032C-6358-7560C33F6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63" y="5596563"/>
            <a:ext cx="404279" cy="404279"/>
          </a:xfrm>
          <a:prstGeom prst="rect">
            <a:avLst/>
          </a:prstGeom>
        </p:spPr>
      </p:pic>
      <p:sp>
        <p:nvSpPr>
          <p:cNvPr id="11" name="ZoneTexte 10">
            <a:extLst>
              <a:ext uri="{FF2B5EF4-FFF2-40B4-BE49-F238E27FC236}">
                <a16:creationId xmlns:a16="http://schemas.microsoft.com/office/drawing/2014/main" id="{A6DA9B55-864F-723C-A47E-CB977CD1959E}"/>
              </a:ext>
            </a:extLst>
          </p:cNvPr>
          <p:cNvSpPr txBox="1"/>
          <p:nvPr/>
        </p:nvSpPr>
        <p:spPr>
          <a:xfrm>
            <a:off x="838200" y="1599017"/>
            <a:ext cx="10780290" cy="4555093"/>
          </a:xfrm>
          <a:prstGeom prst="rect">
            <a:avLst/>
          </a:prstGeom>
          <a:noFill/>
        </p:spPr>
        <p:txBody>
          <a:bodyPr wrap="square" rtlCol="0">
            <a:spAutoFit/>
          </a:bodyPr>
          <a:lstStyle/>
          <a:p>
            <a:r>
              <a:rPr lang="fr-FR" sz="1400" b="1" dirty="0">
                <a:solidFill>
                  <a:srgbClr val="4C759F"/>
                </a:solidFill>
                <a:latin typeface="Segoe UI" panose="020B0502040204020203" pitchFamily="34" charset="0"/>
                <a:cs typeface="Segoe UI" panose="020B0502040204020203" pitchFamily="34" charset="0"/>
              </a:rPr>
              <a:t>Consacrer du temps à la définition d’une stratégie d’enregistrement </a:t>
            </a:r>
            <a:r>
              <a:rPr lang="fr-FR" sz="1400" i="1" dirty="0">
                <a:solidFill>
                  <a:srgbClr val="4C759F"/>
                </a:solidFill>
                <a:latin typeface="Segoe UI" panose="020B0502040204020203" pitchFamily="34" charset="0"/>
                <a:cs typeface="Segoe UI" panose="020B0502040204020203" pitchFamily="34" charset="0"/>
              </a:rPr>
              <a:t>en se posant en amont les questions suivantes :</a:t>
            </a:r>
            <a:endParaRPr lang="fr-FR" sz="1400" b="1" i="1" dirty="0">
              <a:solidFill>
                <a:srgbClr val="4C759F"/>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Quels sont les professionnels de mes ESMS qui devront accéder aux services numériques de santé et qui sont donc à enregistrer dans le portail RPPS+ ?</a:t>
            </a: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Qui se charge de l’enregistrement (au niveau OG ou au niveau ESMS) ?</a:t>
            </a: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Qui assure le rôle de gestionnaire RPPS+ (un gestionnaire RH, un professionnel SI, un professionnel administratif d’un ESMS, etc.) ?</a:t>
            </a: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Comment enregistrer les professionnels (enregistrement complet par le gestionnaire RPPS+ ou pré enregistrement par les professionnels, délais d’enregistrement, gestion des nouveaux arrivants, gestion des départs) ?</a:t>
            </a:r>
          </a:p>
          <a:p>
            <a:r>
              <a:rPr lang="fr-FR" sz="1200" i="1" dirty="0">
                <a:latin typeface="Segoe UI" panose="020B0502040204020203" pitchFamily="34" charset="0"/>
                <a:cs typeface="Segoe UI" panose="020B0502040204020203" pitchFamily="34" charset="0"/>
              </a:rPr>
              <a:t>	Inviter les professionnels à faire une démarche de préenregistrement du RPPS sur le portail national grâce à une connexion </a:t>
            </a:r>
            <a:r>
              <a:rPr lang="fr-FR" sz="1200" i="1" dirty="0" err="1">
                <a:latin typeface="Segoe UI" panose="020B0502040204020203" pitchFamily="34" charset="0"/>
                <a:cs typeface="Segoe UI" panose="020B0502040204020203" pitchFamily="34" charset="0"/>
              </a:rPr>
              <a:t>FranceConnect</a:t>
            </a:r>
            <a:r>
              <a:rPr lang="fr-FR" sz="1200" i="1" dirty="0">
                <a:latin typeface="Segoe UI" panose="020B0502040204020203" pitchFamily="34" charset="0"/>
                <a:cs typeface="Segoe UI" panose="020B0502040204020203" pitchFamily="34" charset="0"/>
              </a:rPr>
              <a:t> permet de certifier 	l’exactitude des informations personnelles </a:t>
            </a: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Quelle articulation du processus d’enregistrement avec le service RH ?</a:t>
            </a: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Quelles modalités d’accès et de gestion des données personnelles dans le cadre du processus d’enregistrement ?</a:t>
            </a:r>
          </a:p>
          <a:p>
            <a:endParaRPr lang="fr-FR" sz="1400" dirty="0">
              <a:latin typeface="Segoe UI" panose="020B0502040204020203" pitchFamily="34" charset="0"/>
              <a:cs typeface="Segoe UI" panose="020B0502040204020203" pitchFamily="34" charset="0"/>
            </a:endParaRPr>
          </a:p>
          <a:p>
            <a:r>
              <a:rPr lang="fr-FR" sz="1400" b="1" dirty="0">
                <a:solidFill>
                  <a:srgbClr val="AD3C8F"/>
                </a:solidFill>
                <a:latin typeface="Segoe UI" panose="020B0502040204020203" pitchFamily="34" charset="0"/>
                <a:cs typeface="Segoe UI" panose="020B0502040204020203" pitchFamily="34" charset="0"/>
              </a:rPr>
              <a:t>Réfléchir au choix d’un rôle par métier</a:t>
            </a:r>
          </a:p>
          <a:p>
            <a:r>
              <a:rPr lang="fr-FR" sz="1400" dirty="0">
                <a:latin typeface="Segoe UI" panose="020B0502040204020203" pitchFamily="34" charset="0"/>
                <a:cs typeface="Segoe UI" panose="020B0502040204020203" pitchFamily="34" charset="0"/>
              </a:rPr>
              <a:t>Cette réflexion globale doit permettre d’harmoniser les pratiques entre ESMS similaires. Le choix d’un rôle peut toutefois être différent selon les types d’ESMS et un professionnel qui intervient dans plusieurs ESMS peut avoir différents rôles.</a:t>
            </a:r>
          </a:p>
          <a:p>
            <a:endParaRPr lang="fr-FR" sz="1400" dirty="0">
              <a:latin typeface="Segoe UI" panose="020B0502040204020203" pitchFamily="34" charset="0"/>
              <a:cs typeface="Segoe UI" panose="020B0502040204020203" pitchFamily="34" charset="0"/>
            </a:endParaRPr>
          </a:p>
          <a:p>
            <a:r>
              <a:rPr lang="fr-FR" sz="1400" b="1" dirty="0">
                <a:solidFill>
                  <a:srgbClr val="6E69AE"/>
                </a:solidFill>
                <a:latin typeface="Segoe UI" panose="020B0502040204020203" pitchFamily="34" charset="0"/>
                <a:cs typeface="Segoe UI" panose="020B0502040204020203" pitchFamily="34" charset="0"/>
              </a:rPr>
              <a:t>« Industrialiser » le flux d’enregistrement RPPS+</a:t>
            </a:r>
          </a:p>
          <a:p>
            <a:r>
              <a:rPr lang="fr-FR" sz="1400" dirty="0">
                <a:latin typeface="Segoe UI" panose="020B0502040204020203" pitchFamily="34" charset="0"/>
                <a:cs typeface="Segoe UI" panose="020B0502040204020203" pitchFamily="34" charset="0"/>
              </a:rPr>
              <a:t>Définir un calendrier d’enregistrement des professionnels concernés dans le RPPS+</a:t>
            </a:r>
          </a:p>
          <a:p>
            <a:endParaRPr lang="fr-FR" sz="1400" dirty="0">
              <a:latin typeface="Segoe UI" panose="020B0502040204020203" pitchFamily="34" charset="0"/>
              <a:cs typeface="Segoe UI" panose="020B0502040204020203" pitchFamily="34" charset="0"/>
            </a:endParaRPr>
          </a:p>
          <a:p>
            <a:r>
              <a:rPr lang="fr-FR" sz="1400" b="1" dirty="0">
                <a:solidFill>
                  <a:srgbClr val="6C6C6E"/>
                </a:solidFill>
                <a:latin typeface="Segoe UI" panose="020B0502040204020203" pitchFamily="34" charset="0"/>
                <a:cs typeface="Segoe UI" panose="020B0502040204020203" pitchFamily="34" charset="0"/>
              </a:rPr>
              <a:t>Communiquer à destination des professionnels concernant le RPPS+</a:t>
            </a:r>
          </a:p>
          <a:p>
            <a:r>
              <a:rPr lang="fr-FR" sz="1400" dirty="0">
                <a:latin typeface="Segoe UI" panose="020B0502040204020203" pitchFamily="34" charset="0"/>
                <a:cs typeface="Segoe UI" panose="020B0502040204020203" pitchFamily="34" charset="0"/>
              </a:rPr>
              <a:t>Via des flyers, réunions d’information, etc.</a:t>
            </a:r>
          </a:p>
        </p:txBody>
      </p:sp>
      <p:pic>
        <p:nvPicPr>
          <p:cNvPr id="4" name="Picture 4" descr="RPPS+ : le répertoire partagé des professionnels de santé élargi | Agence  régionale de santé Grand Est">
            <a:extLst>
              <a:ext uri="{FF2B5EF4-FFF2-40B4-BE49-F238E27FC236}">
                <a16:creationId xmlns:a16="http://schemas.microsoft.com/office/drawing/2014/main" id="{0F5DAB75-3CA7-4E97-0450-C4F14FD5CC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442" t="27787" r="13793" b="29669"/>
          <a:stretch/>
        </p:blipFill>
        <p:spPr bwMode="auto">
          <a:xfrm>
            <a:off x="9788193" y="214773"/>
            <a:ext cx="2158740" cy="7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B903D2-4343-7BC4-A5F7-A2BF1C4E2F21}"/>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A443F490-9F61-9F9F-C2D9-95DBD9FB6B13}"/>
              </a:ext>
            </a:extLst>
          </p:cNvPr>
          <p:cNvSpPr>
            <a:spLocks noGrp="1"/>
          </p:cNvSpPr>
          <p:nvPr>
            <p:ph type="body" sz="quarter" idx="11"/>
          </p:nvPr>
        </p:nvSpPr>
        <p:spPr>
          <a:xfrm>
            <a:off x="1080112" y="1802772"/>
            <a:ext cx="3960812" cy="1495794"/>
          </a:xfrm>
        </p:spPr>
        <p:txBody>
          <a:bodyPr vert="horz" wrap="square" lIns="0" tIns="0" rIns="0" bIns="0" rtlCol="0" anchor="t">
            <a:spAutoFit/>
          </a:bodyPr>
          <a:lstStyle/>
          <a:p>
            <a:r>
              <a:rPr lang="fr-FR" dirty="0">
                <a:latin typeface="Segoe UI Black"/>
                <a:ea typeface="Segoe UI Black"/>
                <a:cs typeface="Arial"/>
              </a:rPr>
              <a:t>2. Les programmes de  financement</a:t>
            </a:r>
            <a:endParaRPr lang="fr-FR" dirty="0"/>
          </a:p>
        </p:txBody>
      </p:sp>
    </p:spTree>
    <p:extLst>
      <p:ext uri="{BB962C8B-B14F-4D97-AF65-F5344CB8AC3E}">
        <p14:creationId xmlns:p14="http://schemas.microsoft.com/office/powerpoint/2010/main" val="37093113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F5A66F-C010-F65F-883A-81C9C6CE9423}"/>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75B5C69-BAF8-76FE-6AA1-C9C6D4B4EB43}"/>
              </a:ext>
            </a:extLst>
          </p:cNvPr>
          <p:cNvSpPr>
            <a:spLocks noGrp="1"/>
          </p:cNvSpPr>
          <p:nvPr>
            <p:ph type="body" sz="quarter" idx="11"/>
          </p:nvPr>
        </p:nvSpPr>
        <p:spPr>
          <a:xfrm>
            <a:off x="2135189" y="1233488"/>
            <a:ext cx="3960812" cy="1624034"/>
          </a:xfrm>
        </p:spPr>
        <p:txBody>
          <a:bodyPr vert="horz" wrap="square" lIns="0" tIns="0" rIns="0" bIns="0" rtlCol="0" anchor="t">
            <a:spAutoFit/>
          </a:bodyPr>
          <a:lstStyle/>
          <a:p>
            <a:r>
              <a:rPr lang="fr-FR" dirty="0">
                <a:solidFill>
                  <a:schemeClr val="bg1"/>
                </a:solidFill>
                <a:latin typeface="Arial Narrow"/>
                <a:ea typeface="Segoe UI Black"/>
                <a:cs typeface="Arial"/>
              </a:rPr>
              <a:t>.</a:t>
            </a:r>
            <a:r>
              <a:rPr lang="fr-FR" cap="all" dirty="0">
                <a:solidFill>
                  <a:schemeClr val="bg1"/>
                </a:solidFill>
                <a:latin typeface="Arial Narrow"/>
                <a:ea typeface="Segoe UI Black"/>
                <a:cs typeface="Arial"/>
              </a:rPr>
              <a:t> </a:t>
            </a:r>
            <a:r>
              <a:rPr lang="fr-FR" cap="all" dirty="0">
                <a:solidFill>
                  <a:schemeClr val="tx1"/>
                </a:solidFill>
                <a:latin typeface="Arial Narrow"/>
                <a:ea typeface="Segoe UI Black"/>
                <a:cs typeface="Arial"/>
              </a:rPr>
              <a:t>RESSOURCES DOCUMENTAIRES</a:t>
            </a:r>
            <a:endParaRPr lang="fr-FR" b="0" dirty="0">
              <a:solidFill>
                <a:schemeClr val="tx1"/>
              </a:solidFill>
              <a:latin typeface="Arial Narrow"/>
              <a:ea typeface="Segoe UI Black"/>
              <a:cs typeface="Arial"/>
            </a:endParaRPr>
          </a:p>
          <a:p>
            <a:endParaRPr lang="fr-FR" dirty="0">
              <a:solidFill>
                <a:schemeClr val="tx1"/>
              </a:solidFill>
            </a:endParaRPr>
          </a:p>
        </p:txBody>
      </p:sp>
    </p:spTree>
    <p:extLst>
      <p:ext uri="{BB962C8B-B14F-4D97-AF65-F5344CB8AC3E}">
        <p14:creationId xmlns:p14="http://schemas.microsoft.com/office/powerpoint/2010/main" val="13246367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39529E5-BD21-D83B-87EF-11A44F2DB7EC}"/>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2CF54106-DF49-B94E-45C0-8DA0FC9CDF17}"/>
              </a:ext>
            </a:extLst>
          </p:cNvPr>
          <p:cNvSpPr>
            <a:spLocks noGrp="1"/>
          </p:cNvSpPr>
          <p:nvPr>
            <p:ph type="body" sz="quarter" idx="12"/>
          </p:nvPr>
        </p:nvSpPr>
        <p:spPr/>
        <p:txBody>
          <a:bodyPr/>
          <a:lstStyle/>
          <a:p>
            <a:r>
              <a:rPr lang="fr-FR" dirty="0"/>
              <a:t>Liens utiles</a:t>
            </a:r>
          </a:p>
        </p:txBody>
      </p:sp>
      <p:sp>
        <p:nvSpPr>
          <p:cNvPr id="4" name="Espace réservé du texte 3">
            <a:extLst>
              <a:ext uri="{FF2B5EF4-FFF2-40B4-BE49-F238E27FC236}">
                <a16:creationId xmlns:a16="http://schemas.microsoft.com/office/drawing/2014/main" id="{B842F839-E855-D2AA-A6E4-7208166FD4B1}"/>
              </a:ext>
            </a:extLst>
          </p:cNvPr>
          <p:cNvSpPr>
            <a:spLocks noGrp="1"/>
          </p:cNvSpPr>
          <p:nvPr>
            <p:ph type="body" sz="quarter" idx="13"/>
          </p:nvPr>
        </p:nvSpPr>
        <p:spPr/>
        <p:txBody>
          <a:bodyPr/>
          <a:lstStyle/>
          <a:p>
            <a:endParaRPr lang="fr-FR"/>
          </a:p>
        </p:txBody>
      </p:sp>
      <p:graphicFrame>
        <p:nvGraphicFramePr>
          <p:cNvPr id="9" name="Tableau 8">
            <a:extLst>
              <a:ext uri="{FF2B5EF4-FFF2-40B4-BE49-F238E27FC236}">
                <a16:creationId xmlns:a16="http://schemas.microsoft.com/office/drawing/2014/main" id="{A7A831BC-2D0F-C1FA-0666-6CE0BE75D663}"/>
              </a:ext>
            </a:extLst>
          </p:cNvPr>
          <p:cNvGraphicFramePr>
            <a:graphicFrameLocks noGrp="1"/>
          </p:cNvGraphicFramePr>
          <p:nvPr/>
        </p:nvGraphicFramePr>
        <p:xfrm>
          <a:off x="1217882" y="1215984"/>
          <a:ext cx="9756236" cy="5097076"/>
        </p:xfrm>
        <a:graphic>
          <a:graphicData uri="http://schemas.openxmlformats.org/drawingml/2006/table">
            <a:tbl>
              <a:tblPr firstRow="1" bandRow="1">
                <a:tableStyleId>{5C22544A-7EE6-4342-B048-85BDC9FD1C3A}</a:tableStyleId>
              </a:tblPr>
              <a:tblGrid>
                <a:gridCol w="3090672">
                  <a:extLst>
                    <a:ext uri="{9D8B030D-6E8A-4147-A177-3AD203B41FA5}">
                      <a16:colId xmlns:a16="http://schemas.microsoft.com/office/drawing/2014/main" val="2458118718"/>
                    </a:ext>
                  </a:extLst>
                </a:gridCol>
                <a:gridCol w="6665564">
                  <a:extLst>
                    <a:ext uri="{9D8B030D-6E8A-4147-A177-3AD203B41FA5}">
                      <a16:colId xmlns:a16="http://schemas.microsoft.com/office/drawing/2014/main" val="2974147071"/>
                    </a:ext>
                  </a:extLst>
                </a:gridCol>
              </a:tblGrid>
              <a:tr h="494596">
                <a:tc>
                  <a:txBody>
                    <a:bodyPr/>
                    <a:lstStyle/>
                    <a:p>
                      <a:pPr algn="ctr"/>
                      <a:r>
                        <a:rPr lang="fr-FR" sz="1400" noProof="0" dirty="0">
                          <a:latin typeface="Segoe UI" panose="020B0502040204020203" pitchFamily="34" charset="0"/>
                          <a:cs typeface="Segoe UI" panose="020B0502040204020203" pitchFamily="34" charset="0"/>
                        </a:rPr>
                        <a:t>Sujet</a:t>
                      </a:r>
                    </a:p>
                  </a:txBody>
                  <a:tcPr anchor="ctr">
                    <a:solidFill>
                      <a:srgbClr val="0B82C6"/>
                    </a:solidFill>
                  </a:tcPr>
                </a:tc>
                <a:tc>
                  <a:txBody>
                    <a:bodyPr/>
                    <a:lstStyle/>
                    <a:p>
                      <a:pPr algn="ctr"/>
                      <a:r>
                        <a:rPr lang="fr-FR" sz="1400" noProof="0" dirty="0">
                          <a:latin typeface="Segoe UI" panose="020B0502040204020203" pitchFamily="34" charset="0"/>
                          <a:cs typeface="Segoe UI" panose="020B0502040204020203" pitchFamily="34" charset="0"/>
                        </a:rPr>
                        <a:t>Liens</a:t>
                      </a:r>
                    </a:p>
                  </a:txBody>
                  <a:tcPr anchor="ctr">
                    <a:solidFill>
                      <a:srgbClr val="0B82C6"/>
                    </a:solidFill>
                  </a:tcPr>
                </a:tc>
                <a:extLst>
                  <a:ext uri="{0D108BD9-81ED-4DB2-BD59-A6C34878D82A}">
                    <a16:rowId xmlns:a16="http://schemas.microsoft.com/office/drawing/2014/main" val="794634229"/>
                  </a:ext>
                </a:extLst>
              </a:tr>
              <a:tr h="501465">
                <a:tc>
                  <a:txBody>
                    <a:bodyPr/>
                    <a:lstStyle/>
                    <a:p>
                      <a:pPr algn="ctr"/>
                      <a:r>
                        <a:rPr lang="fr-FR" sz="1400" b="1" noProof="0" dirty="0">
                          <a:latin typeface="Segoe UI" panose="020B0502040204020203" pitchFamily="34" charset="0"/>
                          <a:cs typeface="Segoe UI" panose="020B0502040204020203" pitchFamily="34" charset="0"/>
                        </a:rPr>
                        <a:t>Ségur Numérique</a:t>
                      </a:r>
                    </a:p>
                  </a:txBody>
                  <a:tcPr anchor="ctr"/>
                </a:tc>
                <a:tc>
                  <a:txBody>
                    <a:bodyPr/>
                    <a:lstStyle/>
                    <a:p>
                      <a:pPr marL="285750" lvl="0" indent="-285750">
                        <a:buClr>
                          <a:srgbClr val="057EC1"/>
                        </a:buClr>
                        <a:buFont typeface="Arial" panose="020B0604020202020204" pitchFamily="34" charset="0"/>
                        <a:buChar char="•"/>
                      </a:pPr>
                      <a:r>
                        <a:rPr lang="fr-FR" sz="1400" dirty="0">
                          <a:hlinkClick r:id="rId2"/>
                        </a:rPr>
                        <a:t>Ségur du numérique en santé – Fiches de synthèse par service socle</a:t>
                      </a:r>
                      <a:endParaRPr lang="en-US" sz="1400" dirty="0"/>
                    </a:p>
                    <a:p>
                      <a:pPr marL="285750" lvl="0" indent="-285750">
                        <a:buClr>
                          <a:srgbClr val="057EC1"/>
                        </a:buClr>
                        <a:buFont typeface="Arial" panose="020B0604020202020204" pitchFamily="34" charset="0"/>
                        <a:buChar char="•"/>
                      </a:pPr>
                      <a:r>
                        <a:rPr lang="fr-FR" sz="1400" dirty="0">
                          <a:hlinkClick r:id="rId3"/>
                        </a:rPr>
                        <a:t>Guide de déploiement d’un DUI interopérable avec les services et référentiels socles</a:t>
                      </a:r>
                      <a:endParaRPr lang="en-US" sz="1400" dirty="0"/>
                    </a:p>
                    <a:p>
                      <a:pPr marL="285750" lvl="0" indent="-285750">
                        <a:buClr>
                          <a:srgbClr val="057EC1"/>
                        </a:buClr>
                        <a:buFont typeface="Arial" panose="020B0604020202020204" pitchFamily="34" charset="0"/>
                        <a:buChar char="•"/>
                      </a:pPr>
                      <a:r>
                        <a:rPr lang="fr-FR" sz="1400" dirty="0">
                          <a:hlinkClick r:id="rId4"/>
                        </a:rPr>
                        <a:t>Fiches des cas d’usages</a:t>
                      </a:r>
                      <a:endParaRPr lang="en-US" sz="1400" dirty="0"/>
                    </a:p>
                  </a:txBody>
                  <a:tcPr/>
                </a:tc>
                <a:extLst>
                  <a:ext uri="{0D108BD9-81ED-4DB2-BD59-A6C34878D82A}">
                    <a16:rowId xmlns:a16="http://schemas.microsoft.com/office/drawing/2014/main" val="3451573792"/>
                  </a:ext>
                </a:extLst>
              </a:tr>
              <a:tr h="501465">
                <a:tc>
                  <a:txBody>
                    <a:bodyPr/>
                    <a:lstStyle/>
                    <a:p>
                      <a:pPr algn="ctr"/>
                      <a:r>
                        <a:rPr lang="fr-FR" sz="1400" b="1" noProof="0" dirty="0">
                          <a:latin typeface="Segoe UI" panose="020B0502040204020203" pitchFamily="34" charset="0"/>
                          <a:cs typeface="Segoe UI" panose="020B0502040204020203" pitchFamily="34" charset="0"/>
                        </a:rPr>
                        <a:t>ANS</a:t>
                      </a:r>
                    </a:p>
                  </a:txBody>
                  <a:tcPr anchor="ctr"/>
                </a:tc>
                <a:tc>
                  <a:txBody>
                    <a:bodyPr/>
                    <a:lstStyle/>
                    <a:p>
                      <a:pPr marL="285750" lvl="0" indent="-285750">
                        <a:buClr>
                          <a:srgbClr val="057EC1"/>
                        </a:buClr>
                        <a:buFont typeface="Arial" panose="020B0604020202020204" pitchFamily="34" charset="0"/>
                        <a:buChar char="•"/>
                      </a:pPr>
                      <a:r>
                        <a:rPr lang="fr-FR" sz="1400" dirty="0">
                          <a:hlinkClick r:id="rId5"/>
                        </a:rPr>
                        <a:t>Contractualisation avec l’ANS</a:t>
                      </a:r>
                      <a:endParaRPr lang="en-US" sz="1400" dirty="0"/>
                    </a:p>
                    <a:p>
                      <a:pPr marL="285750" lvl="0" indent="-285750">
                        <a:buClr>
                          <a:srgbClr val="057EC1"/>
                        </a:buClr>
                        <a:buFont typeface="Arial" panose="020B0604020202020204" pitchFamily="34" charset="0"/>
                        <a:buChar char="•"/>
                      </a:pPr>
                      <a:r>
                        <a:rPr lang="fr-FR" sz="1400" dirty="0">
                          <a:hlinkClick r:id="rId6"/>
                        </a:rPr>
                        <a:t>Contrat d’adhésion aux services de l’ANS relatifs aux moyens d’identification électronique</a:t>
                      </a:r>
                      <a:endParaRPr lang="en-US" sz="1400" dirty="0"/>
                    </a:p>
                    <a:p>
                      <a:pPr marL="285750" lvl="0" indent="-285750">
                        <a:buClr>
                          <a:srgbClr val="057EC1"/>
                        </a:buClr>
                        <a:buFont typeface="Arial" panose="020B0604020202020204" pitchFamily="34" charset="0"/>
                        <a:buChar char="•"/>
                      </a:pPr>
                      <a:r>
                        <a:rPr lang="fr-FR" sz="1400" dirty="0">
                          <a:hlinkClick r:id="rId7"/>
                        </a:rPr>
                        <a:t>Fiche pratique pour la commande de cartes </a:t>
                      </a:r>
                      <a:r>
                        <a:rPr lang="fr-FR" sz="1400" dirty="0" err="1">
                          <a:hlinkClick r:id="rId7"/>
                        </a:rPr>
                        <a:t>CPx</a:t>
                      </a:r>
                      <a:endParaRPr lang="en-US" sz="1400" dirty="0"/>
                    </a:p>
                    <a:p>
                      <a:pPr marL="285750" lvl="0" indent="-285750">
                        <a:buClr>
                          <a:srgbClr val="057EC1"/>
                        </a:buClr>
                        <a:buFont typeface="Arial" panose="020B0604020202020204" pitchFamily="34" charset="0"/>
                        <a:buChar char="•"/>
                      </a:pPr>
                      <a:r>
                        <a:rPr lang="fr-FR" sz="1400" dirty="0">
                          <a:hlinkClick r:id="rId8"/>
                        </a:rPr>
                        <a:t>Présentation des certificats logiciels</a:t>
                      </a:r>
                      <a:endParaRPr lang="en-US" sz="1400" dirty="0"/>
                    </a:p>
                  </a:txBody>
                  <a:tcPr/>
                </a:tc>
                <a:extLst>
                  <a:ext uri="{0D108BD9-81ED-4DB2-BD59-A6C34878D82A}">
                    <a16:rowId xmlns:a16="http://schemas.microsoft.com/office/drawing/2014/main" val="2380858060"/>
                  </a:ext>
                </a:extLst>
              </a:tr>
              <a:tr h="501465">
                <a:tc>
                  <a:txBody>
                    <a:bodyPr/>
                    <a:lstStyle/>
                    <a:p>
                      <a:pPr algn="ctr"/>
                      <a:r>
                        <a:rPr lang="fr-FR" sz="1400" b="1" noProof="0" dirty="0">
                          <a:latin typeface="Segoe UI" panose="020B0502040204020203" pitchFamily="34" charset="0"/>
                          <a:cs typeface="Segoe UI" panose="020B0502040204020203" pitchFamily="34" charset="0"/>
                        </a:rPr>
                        <a:t>INS</a:t>
                      </a:r>
                    </a:p>
                  </a:txBody>
                  <a:tcPr anchor="ctr"/>
                </a:tc>
                <a:tc>
                  <a:txBody>
                    <a:bodyPr/>
                    <a:lstStyle/>
                    <a:p>
                      <a:pPr marL="285750" lvl="0" indent="-285750">
                        <a:buClr>
                          <a:srgbClr val="057EC1"/>
                        </a:buClr>
                        <a:buFont typeface="Arial" panose="020B0604020202020204" pitchFamily="34" charset="0"/>
                        <a:buChar char="•"/>
                      </a:pPr>
                      <a:r>
                        <a:rPr lang="fr-FR" sz="1400" dirty="0">
                          <a:hlinkClick r:id="rId9"/>
                        </a:rPr>
                        <a:t>Présentation de l’INS</a:t>
                      </a:r>
                      <a:endParaRPr lang="en-US" sz="1400" dirty="0"/>
                    </a:p>
                    <a:p>
                      <a:pPr marL="285750" lvl="0" indent="-285750">
                        <a:buClr>
                          <a:srgbClr val="057EC1"/>
                        </a:buClr>
                        <a:buFont typeface="Arial" panose="020B0604020202020204" pitchFamily="34" charset="0"/>
                        <a:buChar char="•"/>
                      </a:pPr>
                      <a:r>
                        <a:rPr lang="fr-FR" sz="1400" dirty="0">
                          <a:hlinkClick r:id="rId10"/>
                        </a:rPr>
                        <a:t>Référentiel INS</a:t>
                      </a:r>
                      <a:endParaRPr lang="en-US" sz="1400" dirty="0"/>
                    </a:p>
                    <a:p>
                      <a:pPr marL="285750" lvl="0" indent="-285750">
                        <a:buClr>
                          <a:srgbClr val="057EC1"/>
                        </a:buClr>
                        <a:buFont typeface="Arial" panose="020B0604020202020204" pitchFamily="34" charset="0"/>
                        <a:buChar char="•"/>
                      </a:pPr>
                      <a:r>
                        <a:rPr lang="fr-FR" sz="1400" dirty="0">
                          <a:hlinkClick r:id="rId11"/>
                        </a:rPr>
                        <a:t>Checklist des actions à mener pour le déploiement de l’INS</a:t>
                      </a:r>
                      <a:endParaRPr lang="en-US" sz="1400" dirty="0"/>
                    </a:p>
                  </a:txBody>
                  <a:tcPr/>
                </a:tc>
                <a:extLst>
                  <a:ext uri="{0D108BD9-81ED-4DB2-BD59-A6C34878D82A}">
                    <a16:rowId xmlns:a16="http://schemas.microsoft.com/office/drawing/2014/main" val="2133764579"/>
                  </a:ext>
                </a:extLst>
              </a:tr>
              <a:tr h="501465">
                <a:tc>
                  <a:txBody>
                    <a:bodyPr/>
                    <a:lstStyle/>
                    <a:p>
                      <a:pPr algn="ctr"/>
                      <a:r>
                        <a:rPr lang="fr-FR" sz="1400" b="1" noProof="0" dirty="0">
                          <a:latin typeface="Segoe UI" panose="020B0502040204020203" pitchFamily="34" charset="0"/>
                          <a:cs typeface="Segoe UI" panose="020B0502040204020203" pitchFamily="34" charset="0"/>
                        </a:rPr>
                        <a:t>PSC</a:t>
                      </a:r>
                    </a:p>
                  </a:txBody>
                  <a:tcPr anchor="ctr"/>
                </a:tc>
                <a:tc>
                  <a:txBody>
                    <a:bodyPr/>
                    <a:lstStyle/>
                    <a:p>
                      <a:pPr marL="285750" lvl="0" indent="-285750">
                        <a:buClr>
                          <a:srgbClr val="057EC1"/>
                        </a:buClr>
                        <a:buFont typeface="Arial" panose="020B0604020202020204" pitchFamily="34" charset="0"/>
                        <a:buChar char="•"/>
                      </a:pPr>
                      <a:r>
                        <a:rPr lang="fr-FR" sz="1400" dirty="0">
                          <a:hlinkClick r:id="rId12"/>
                        </a:rPr>
                        <a:t>Présentation de Pro Santé </a:t>
                      </a:r>
                      <a:r>
                        <a:rPr lang="fr-FR" sz="1400" dirty="0" err="1">
                          <a:hlinkClick r:id="rId12"/>
                        </a:rPr>
                        <a:t>Connect</a:t>
                      </a:r>
                      <a:endParaRPr lang="en-US" sz="1400" dirty="0"/>
                    </a:p>
                    <a:p>
                      <a:pPr marL="285750" lvl="0" indent="-285750">
                        <a:buClr>
                          <a:srgbClr val="057EC1"/>
                        </a:buClr>
                        <a:buFont typeface="Arial" panose="020B0604020202020204" pitchFamily="34" charset="0"/>
                        <a:buChar char="•"/>
                      </a:pPr>
                      <a:r>
                        <a:rPr lang="fr-FR" sz="1400" dirty="0">
                          <a:hlinkClick r:id="rId13"/>
                        </a:rPr>
                        <a:t>Présentation du portail RPPS+</a:t>
                      </a:r>
                      <a:endParaRPr lang="en-US" sz="1400" dirty="0"/>
                    </a:p>
                    <a:p>
                      <a:pPr marL="285750" lvl="0" indent="-285750">
                        <a:buClr>
                          <a:srgbClr val="057EC1"/>
                        </a:buClr>
                        <a:buFont typeface="Arial" panose="020B0604020202020204" pitchFamily="34" charset="0"/>
                        <a:buChar char="•"/>
                      </a:pPr>
                      <a:r>
                        <a:rPr lang="fr-FR" sz="1400" dirty="0">
                          <a:hlinkClick r:id="rId14"/>
                        </a:rPr>
                        <a:t>Présentation de la e-CPS</a:t>
                      </a:r>
                      <a:endParaRPr lang="en-US" sz="1400" dirty="0"/>
                    </a:p>
                  </a:txBody>
                  <a:tcPr/>
                </a:tc>
                <a:extLst>
                  <a:ext uri="{0D108BD9-81ED-4DB2-BD59-A6C34878D82A}">
                    <a16:rowId xmlns:a16="http://schemas.microsoft.com/office/drawing/2014/main" val="1388843150"/>
                  </a:ext>
                </a:extLst>
              </a:tr>
              <a:tr h="501465">
                <a:tc>
                  <a:txBody>
                    <a:bodyPr/>
                    <a:lstStyle/>
                    <a:p>
                      <a:pPr algn="ctr"/>
                      <a:r>
                        <a:rPr lang="fr-FR" sz="1400" b="1" noProof="0" dirty="0">
                          <a:latin typeface="Segoe UI" panose="020B0502040204020203" pitchFamily="34" charset="0"/>
                          <a:cs typeface="Segoe UI" panose="020B0502040204020203" pitchFamily="34" charset="0"/>
                        </a:rPr>
                        <a:t>MSSanté</a:t>
                      </a:r>
                    </a:p>
                  </a:txBody>
                  <a:tcPr anchor="ctr"/>
                </a:tc>
                <a:tc>
                  <a:txBody>
                    <a:bodyPr/>
                    <a:lstStyle/>
                    <a:p>
                      <a:pPr marL="285750" lvl="0" indent="-285750">
                        <a:buClr>
                          <a:srgbClr val="057EC1"/>
                        </a:buClr>
                        <a:buFont typeface="Arial" panose="020B0604020202020204" pitchFamily="34" charset="0"/>
                        <a:buChar char="•"/>
                      </a:pPr>
                      <a:r>
                        <a:rPr lang="fr-FR" sz="1400" dirty="0">
                          <a:hlinkClick r:id="rId15"/>
                        </a:rPr>
                        <a:t>Présentation de MSSanté</a:t>
                      </a:r>
                      <a:endParaRPr lang="en-US" sz="1400" dirty="0"/>
                    </a:p>
                    <a:p>
                      <a:pPr marL="285750" lvl="0" indent="-285750">
                        <a:buClr>
                          <a:srgbClr val="057EC1"/>
                        </a:buClr>
                        <a:buFont typeface="Arial" panose="020B0604020202020204" pitchFamily="34" charset="0"/>
                        <a:buChar char="•"/>
                      </a:pPr>
                      <a:r>
                        <a:rPr lang="fr-FR" sz="1400" dirty="0">
                          <a:hlinkClick r:id="rId16"/>
                        </a:rPr>
                        <a:t>Catalogue des usages MSSanté</a:t>
                      </a:r>
                      <a:endParaRPr lang="en-US" sz="1400" dirty="0"/>
                    </a:p>
                  </a:txBody>
                  <a:tcPr/>
                </a:tc>
                <a:extLst>
                  <a:ext uri="{0D108BD9-81ED-4DB2-BD59-A6C34878D82A}">
                    <a16:rowId xmlns:a16="http://schemas.microsoft.com/office/drawing/2014/main" val="3547552544"/>
                  </a:ext>
                </a:extLst>
              </a:tr>
              <a:tr h="501465">
                <a:tc>
                  <a:txBody>
                    <a:bodyPr/>
                    <a:lstStyle/>
                    <a:p>
                      <a:pPr algn="ctr"/>
                      <a:r>
                        <a:rPr lang="fr-FR" sz="1400" b="1" noProof="0" dirty="0">
                          <a:latin typeface="Segoe UI" panose="020B0502040204020203" pitchFamily="34" charset="0"/>
                          <a:cs typeface="Segoe UI" panose="020B0502040204020203" pitchFamily="34" charset="0"/>
                        </a:rPr>
                        <a:t>DMP</a:t>
                      </a:r>
                    </a:p>
                    <a:p>
                      <a:pPr algn="ctr"/>
                      <a:r>
                        <a:rPr lang="fr-FR" sz="1400" b="1" noProof="0" dirty="0">
                          <a:latin typeface="Segoe UI" panose="020B0502040204020203" pitchFamily="34" charset="0"/>
                          <a:cs typeface="Segoe UI" panose="020B0502040204020203" pitchFamily="34" charset="0"/>
                        </a:rPr>
                        <a:t>Mon Espace Santé</a:t>
                      </a:r>
                    </a:p>
                  </a:txBody>
                  <a:tcPr anchor="ctr"/>
                </a:tc>
                <a:tc>
                  <a:txBody>
                    <a:bodyPr/>
                    <a:lstStyle/>
                    <a:p>
                      <a:pPr marL="285750" lvl="0" indent="-285750">
                        <a:buClr>
                          <a:srgbClr val="057EC1"/>
                        </a:buClr>
                        <a:buFont typeface="Arial" panose="020B0604020202020204" pitchFamily="34" charset="0"/>
                        <a:buChar char="•"/>
                      </a:pPr>
                      <a:r>
                        <a:rPr lang="fr-FR" sz="1400" dirty="0">
                          <a:hlinkClick r:id="rId17"/>
                        </a:rPr>
                        <a:t>Présentation du DMP</a:t>
                      </a:r>
                      <a:endParaRPr lang="en-US" sz="1400" dirty="0"/>
                    </a:p>
                    <a:p>
                      <a:pPr marL="285750" lvl="0" indent="-285750">
                        <a:buClr>
                          <a:srgbClr val="057EC1"/>
                        </a:buClr>
                        <a:buFont typeface="Arial" panose="020B0604020202020204" pitchFamily="34" charset="0"/>
                        <a:buChar char="•"/>
                      </a:pPr>
                      <a:r>
                        <a:rPr lang="fr-FR" sz="1400" dirty="0">
                          <a:hlinkClick r:id="rId18"/>
                        </a:rPr>
                        <a:t>Présentation de Mon espace santé</a:t>
                      </a:r>
                      <a:endParaRPr lang="en-US" sz="1400" dirty="0"/>
                    </a:p>
                    <a:p>
                      <a:pPr marL="285750" lvl="0" indent="-285750">
                        <a:buClr>
                          <a:srgbClr val="057EC1"/>
                        </a:buClr>
                        <a:buFont typeface="Arial" panose="020B0604020202020204" pitchFamily="34" charset="0"/>
                        <a:buChar char="•"/>
                      </a:pPr>
                      <a:r>
                        <a:rPr lang="fr-FR" sz="1400" dirty="0">
                          <a:hlinkClick r:id="rId19"/>
                        </a:rPr>
                        <a:t>Matrice d’habilitation au DMP</a:t>
                      </a:r>
                      <a:endParaRPr lang="en-US" sz="1400" dirty="0"/>
                    </a:p>
                  </a:txBody>
                  <a:tcPr/>
                </a:tc>
                <a:extLst>
                  <a:ext uri="{0D108BD9-81ED-4DB2-BD59-A6C34878D82A}">
                    <a16:rowId xmlns:a16="http://schemas.microsoft.com/office/drawing/2014/main" val="3013032377"/>
                  </a:ext>
                </a:extLst>
              </a:tr>
            </a:tbl>
          </a:graphicData>
        </a:graphic>
      </p:graphicFrame>
      <p:pic>
        <p:nvPicPr>
          <p:cNvPr id="10" name="Image 9" descr="Une image contenant logo&#10;&#10;Description générée automatiquement">
            <a:extLst>
              <a:ext uri="{FF2B5EF4-FFF2-40B4-BE49-F238E27FC236}">
                <a16:creationId xmlns:a16="http://schemas.microsoft.com/office/drawing/2014/main" id="{AA65CFD9-F6D4-DCC8-72B9-AFA375BE2EE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84156" y="1802202"/>
            <a:ext cx="589393" cy="58939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6795A68F-7037-30FF-FC1C-5241F92BCB2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41067" y="2922334"/>
            <a:ext cx="1025248" cy="305601"/>
          </a:xfrm>
          <a:prstGeom prst="rect">
            <a:avLst/>
          </a:prstGeom>
        </p:spPr>
      </p:pic>
      <p:pic>
        <p:nvPicPr>
          <p:cNvPr id="12" name="Image 11" descr="Une image contenant logo&#10;&#10;Description générée automatiquement">
            <a:extLst>
              <a:ext uri="{FF2B5EF4-FFF2-40B4-BE49-F238E27FC236}">
                <a16:creationId xmlns:a16="http://schemas.microsoft.com/office/drawing/2014/main" id="{9EA790A3-AA43-BF74-304E-EBA69B81C9C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93371" y="3708412"/>
            <a:ext cx="570965" cy="510310"/>
          </a:xfrm>
          <a:prstGeom prst="rect">
            <a:avLst/>
          </a:prstGeom>
        </p:spPr>
      </p:pic>
      <p:pic>
        <p:nvPicPr>
          <p:cNvPr id="13" name="Image 12" descr="Une image contenant logo&#10;&#10;Description générée automatiquement">
            <a:extLst>
              <a:ext uri="{FF2B5EF4-FFF2-40B4-BE49-F238E27FC236}">
                <a16:creationId xmlns:a16="http://schemas.microsoft.com/office/drawing/2014/main" id="{FC468E37-2CBC-153A-68FD-FA1A412E56C5}"/>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24209" b="18556"/>
          <a:stretch/>
        </p:blipFill>
        <p:spPr>
          <a:xfrm>
            <a:off x="1278220" y="4530536"/>
            <a:ext cx="1172232" cy="366731"/>
          </a:xfrm>
          <a:prstGeom prst="rect">
            <a:avLst/>
          </a:prstGeom>
        </p:spPr>
      </p:pic>
      <p:pic>
        <p:nvPicPr>
          <p:cNvPr id="14" name="Picture 2" descr="MSSanté Pro | Maison de Santé Marie Galène">
            <a:extLst>
              <a:ext uri="{FF2B5EF4-FFF2-40B4-BE49-F238E27FC236}">
                <a16:creationId xmlns:a16="http://schemas.microsoft.com/office/drawing/2014/main" id="{4D67518C-EAAA-3E0E-3A41-9184470D22E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93371" y="5112952"/>
            <a:ext cx="381516" cy="4083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272A75CE-737D-E190-DACF-2587D5A6CB4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93371" y="5800703"/>
            <a:ext cx="520522" cy="366731"/>
          </a:xfrm>
          <a:prstGeom prst="rect">
            <a:avLst/>
          </a:prstGeom>
        </p:spPr>
      </p:pic>
    </p:spTree>
    <p:extLst>
      <p:ext uri="{BB962C8B-B14F-4D97-AF65-F5344CB8AC3E}">
        <p14:creationId xmlns:p14="http://schemas.microsoft.com/office/powerpoint/2010/main" val="39074368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39529E5-BD21-D83B-87EF-11A44F2DB7EC}"/>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2CF54106-DF49-B94E-45C0-8DA0FC9CDF17}"/>
              </a:ext>
            </a:extLst>
          </p:cNvPr>
          <p:cNvSpPr>
            <a:spLocks noGrp="1"/>
          </p:cNvSpPr>
          <p:nvPr>
            <p:ph type="body" sz="quarter" idx="12"/>
          </p:nvPr>
        </p:nvSpPr>
        <p:spPr/>
        <p:txBody>
          <a:bodyPr/>
          <a:lstStyle/>
          <a:p>
            <a:r>
              <a:rPr lang="fr-FR" dirty="0"/>
              <a:t>Liens utiles</a:t>
            </a:r>
          </a:p>
        </p:txBody>
      </p:sp>
      <p:sp>
        <p:nvSpPr>
          <p:cNvPr id="4" name="Espace réservé du texte 3">
            <a:extLst>
              <a:ext uri="{FF2B5EF4-FFF2-40B4-BE49-F238E27FC236}">
                <a16:creationId xmlns:a16="http://schemas.microsoft.com/office/drawing/2014/main" id="{B842F839-E855-D2AA-A6E4-7208166FD4B1}"/>
              </a:ext>
            </a:extLst>
          </p:cNvPr>
          <p:cNvSpPr>
            <a:spLocks noGrp="1"/>
          </p:cNvSpPr>
          <p:nvPr>
            <p:ph type="body" sz="quarter" idx="13"/>
          </p:nvPr>
        </p:nvSpPr>
        <p:spPr/>
        <p:txBody>
          <a:bodyPr/>
          <a:lstStyle/>
          <a:p>
            <a:endParaRPr lang="fr-FR"/>
          </a:p>
        </p:txBody>
      </p:sp>
      <p:graphicFrame>
        <p:nvGraphicFramePr>
          <p:cNvPr id="9" name="Tableau 8">
            <a:extLst>
              <a:ext uri="{FF2B5EF4-FFF2-40B4-BE49-F238E27FC236}">
                <a16:creationId xmlns:a16="http://schemas.microsoft.com/office/drawing/2014/main" id="{A7A831BC-2D0F-C1FA-0666-6CE0BE75D663}"/>
              </a:ext>
            </a:extLst>
          </p:cNvPr>
          <p:cNvGraphicFramePr>
            <a:graphicFrameLocks noGrp="1"/>
          </p:cNvGraphicFramePr>
          <p:nvPr/>
        </p:nvGraphicFramePr>
        <p:xfrm>
          <a:off x="678728" y="1057297"/>
          <a:ext cx="11170763" cy="5293741"/>
        </p:xfrm>
        <a:graphic>
          <a:graphicData uri="http://schemas.openxmlformats.org/drawingml/2006/table">
            <a:tbl>
              <a:tblPr firstRow="1" bandRow="1">
                <a:tableStyleId>{5C22544A-7EE6-4342-B048-85BDC9FD1C3A}</a:tableStyleId>
              </a:tblPr>
              <a:tblGrid>
                <a:gridCol w="3478493">
                  <a:extLst>
                    <a:ext uri="{9D8B030D-6E8A-4147-A177-3AD203B41FA5}">
                      <a16:colId xmlns:a16="http://schemas.microsoft.com/office/drawing/2014/main" val="2458118718"/>
                    </a:ext>
                  </a:extLst>
                </a:gridCol>
                <a:gridCol w="7692270">
                  <a:extLst>
                    <a:ext uri="{9D8B030D-6E8A-4147-A177-3AD203B41FA5}">
                      <a16:colId xmlns:a16="http://schemas.microsoft.com/office/drawing/2014/main" val="2974147071"/>
                    </a:ext>
                  </a:extLst>
                </a:gridCol>
              </a:tblGrid>
              <a:tr h="494596">
                <a:tc>
                  <a:txBody>
                    <a:bodyPr/>
                    <a:lstStyle/>
                    <a:p>
                      <a:pPr algn="ctr"/>
                      <a:r>
                        <a:rPr lang="fr-FR" sz="1400" noProof="0" dirty="0">
                          <a:latin typeface="Segoe UI" panose="020B0502040204020203" pitchFamily="34" charset="0"/>
                          <a:cs typeface="Segoe UI" panose="020B0502040204020203" pitchFamily="34" charset="0"/>
                        </a:rPr>
                        <a:t>Sujet</a:t>
                      </a:r>
                    </a:p>
                  </a:txBody>
                  <a:tcPr anchor="ctr">
                    <a:solidFill>
                      <a:srgbClr val="0B82C6"/>
                    </a:solidFill>
                  </a:tcPr>
                </a:tc>
                <a:tc>
                  <a:txBody>
                    <a:bodyPr/>
                    <a:lstStyle/>
                    <a:p>
                      <a:pPr algn="ctr"/>
                      <a:r>
                        <a:rPr lang="fr-FR" sz="1400" noProof="0" dirty="0">
                          <a:latin typeface="Segoe UI" panose="020B0502040204020203" pitchFamily="34" charset="0"/>
                          <a:cs typeface="Segoe UI" panose="020B0502040204020203" pitchFamily="34" charset="0"/>
                        </a:rPr>
                        <a:t>Liens</a:t>
                      </a:r>
                    </a:p>
                  </a:txBody>
                  <a:tcPr anchor="ctr">
                    <a:solidFill>
                      <a:srgbClr val="0B82C6"/>
                    </a:solidFill>
                  </a:tcPr>
                </a:tc>
                <a:extLst>
                  <a:ext uri="{0D108BD9-81ED-4DB2-BD59-A6C34878D82A}">
                    <a16:rowId xmlns:a16="http://schemas.microsoft.com/office/drawing/2014/main" val="794634229"/>
                  </a:ext>
                </a:extLst>
              </a:tr>
              <a:tr h="501465">
                <a:tc>
                  <a:txBody>
                    <a:bodyPr/>
                    <a:lstStyle/>
                    <a:p>
                      <a:pPr algn="ctr"/>
                      <a:r>
                        <a:rPr lang="fr-FR" sz="1400" b="1" noProof="0" dirty="0">
                          <a:latin typeface="Segoe UI" panose="020B0502040204020203" pitchFamily="34" charset="0"/>
                          <a:cs typeface="Segoe UI" panose="020B0502040204020203" pitchFamily="34" charset="0"/>
                        </a:rPr>
                        <a:t>Ségur Numérique</a:t>
                      </a:r>
                    </a:p>
                  </a:txBody>
                  <a:tcPr anchor="ctr"/>
                </a:tc>
                <a:tc>
                  <a:txBody>
                    <a:bodyPr/>
                    <a:lstStyle/>
                    <a:p>
                      <a:pPr marL="285750" indent="-285750">
                        <a:buClr>
                          <a:srgbClr val="057EC1"/>
                        </a:buClr>
                        <a:buFont typeface="Arial" panose="020B0604020202020204" pitchFamily="34" charset="0"/>
                        <a:buChar char="•"/>
                      </a:pPr>
                      <a:r>
                        <a:rPr lang="fr-FR" sz="1400" dirty="0">
                          <a:hlinkClick r:id="rId2"/>
                        </a:rPr>
                        <a:t>Site CNSA</a:t>
                      </a:r>
                      <a:endParaRPr lang="fr-FR" sz="1400" dirty="0"/>
                    </a:p>
                    <a:p>
                      <a:pPr marL="285750" indent="-285750">
                        <a:buClr>
                          <a:srgbClr val="057EC1"/>
                        </a:buClr>
                        <a:buFont typeface="Arial" panose="020B0604020202020204" pitchFamily="34" charset="0"/>
                        <a:buChar char="•"/>
                      </a:pPr>
                      <a:r>
                        <a:rPr lang="fr-FR" sz="1400" dirty="0">
                          <a:hlinkClick r:id="rId3"/>
                        </a:rPr>
                        <a:t>Foire aux questions CNSA</a:t>
                      </a:r>
                      <a:endParaRPr lang="fr-FR" sz="1400" dirty="0"/>
                    </a:p>
                    <a:p>
                      <a:pPr marL="285750" indent="-285750">
                        <a:buClr>
                          <a:srgbClr val="057EC1"/>
                        </a:buClr>
                        <a:buFont typeface="Arial" panose="020B0604020202020204" pitchFamily="34" charset="0"/>
                        <a:buChar char="•"/>
                      </a:pPr>
                      <a:r>
                        <a:rPr lang="fr-FR" sz="1400" dirty="0">
                          <a:hlinkClick r:id="rId4"/>
                        </a:rPr>
                        <a:t>Instruction interministérielle N° DGCS/DNS/CNSA/2023/13 du 16 janvier 2023 relative à la mise en œuvre de la phase de généralisation du programme « ESMS Numérique » [instruction 2023]</a:t>
                      </a:r>
                      <a:endParaRPr lang="fr-FR" sz="1400" dirty="0"/>
                    </a:p>
                    <a:p>
                      <a:pPr marL="285750" indent="-285750">
                        <a:buClr>
                          <a:srgbClr val="057EC1"/>
                        </a:buClr>
                        <a:buFont typeface="Arial" panose="020B0604020202020204" pitchFamily="34" charset="0"/>
                        <a:buChar char="•"/>
                      </a:pPr>
                      <a:r>
                        <a:rPr lang="fr-FR" sz="1400" dirty="0">
                          <a:hlinkClick r:id="rId5"/>
                        </a:rPr>
                        <a:t>Appel à projet régional 2023 ESMS numérique</a:t>
                      </a:r>
                      <a:endParaRPr lang="fr-FR" sz="1400" dirty="0"/>
                    </a:p>
                    <a:p>
                      <a:pPr marL="285750" indent="-285750">
                        <a:buClr>
                          <a:srgbClr val="057EC1"/>
                        </a:buClr>
                        <a:buFont typeface="Arial" panose="020B0604020202020204" pitchFamily="34" charset="0"/>
                        <a:buChar char="•"/>
                      </a:pPr>
                      <a:r>
                        <a:rPr lang="fr-FR" sz="1400" dirty="0">
                          <a:hlinkClick r:id="rId2"/>
                        </a:rPr>
                        <a:t>Appel à projet national 2023 ESMS numérique</a:t>
                      </a:r>
                      <a:endParaRPr lang="fr-FR" sz="1400" dirty="0"/>
                    </a:p>
                  </a:txBody>
                  <a:tcPr/>
                </a:tc>
                <a:extLst>
                  <a:ext uri="{0D108BD9-81ED-4DB2-BD59-A6C34878D82A}">
                    <a16:rowId xmlns:a16="http://schemas.microsoft.com/office/drawing/2014/main" val="3451573792"/>
                  </a:ext>
                </a:extLst>
              </a:tr>
              <a:tr h="501465">
                <a:tc>
                  <a:txBody>
                    <a:bodyPr/>
                    <a:lstStyle/>
                    <a:p>
                      <a:pPr algn="ctr"/>
                      <a:r>
                        <a:rPr lang="fr-FR" sz="1400" b="1" noProof="0" dirty="0">
                          <a:latin typeface="Segoe UI" panose="020B0502040204020203" pitchFamily="34" charset="0"/>
                          <a:cs typeface="Segoe UI" panose="020B0502040204020203" pitchFamily="34" charset="0"/>
                        </a:rPr>
                        <a:t>Dépôt d’une candidature</a:t>
                      </a:r>
                    </a:p>
                  </a:txBody>
                  <a:tcPr anchor="ctr"/>
                </a:tc>
                <a:tc>
                  <a:txBody>
                    <a:bodyPr/>
                    <a:lstStyle/>
                    <a:p>
                      <a:pPr marL="285750" indent="-285750">
                        <a:buClr>
                          <a:srgbClr val="057EC1"/>
                        </a:buClr>
                        <a:buFont typeface="Arial" panose="020B0604020202020204" pitchFamily="34" charset="0"/>
                        <a:buChar char="•"/>
                      </a:pPr>
                      <a:r>
                        <a:rPr lang="fr-FR" sz="1400" dirty="0">
                          <a:hlinkClick r:id="rId6"/>
                        </a:rPr>
                        <a:t>Guide d’aide à la saisie du dossier de demande d’aide à l’investissement numérique (PAI Numérique) pour les déposants </a:t>
                      </a:r>
                      <a:endParaRPr lang="fr-FR" sz="1400" dirty="0"/>
                    </a:p>
                    <a:p>
                      <a:pPr marL="285750" indent="-285750">
                        <a:buClr>
                          <a:srgbClr val="057EC1"/>
                        </a:buClr>
                        <a:buFont typeface="Arial" panose="020B0604020202020204" pitchFamily="34" charset="0"/>
                        <a:buChar char="•"/>
                      </a:pPr>
                      <a:r>
                        <a:rPr lang="fr-FR" sz="1400" dirty="0">
                          <a:hlinkClick r:id="rId2"/>
                        </a:rPr>
                        <a:t>Documents – types à joindre à la candidature</a:t>
                      </a:r>
                      <a:endParaRPr lang="fr-FR" sz="1400" dirty="0"/>
                    </a:p>
                  </a:txBody>
                  <a:tcPr/>
                </a:tc>
                <a:extLst>
                  <a:ext uri="{0D108BD9-81ED-4DB2-BD59-A6C34878D82A}">
                    <a16:rowId xmlns:a16="http://schemas.microsoft.com/office/drawing/2014/main" val="2380858060"/>
                  </a:ext>
                </a:extLst>
              </a:tr>
              <a:tr h="501465">
                <a:tc>
                  <a:txBody>
                    <a:bodyPr/>
                    <a:lstStyle/>
                    <a:p>
                      <a:pPr algn="ctr"/>
                      <a:r>
                        <a:rPr lang="fr-FR" sz="1400" b="1" noProof="0" dirty="0">
                          <a:latin typeface="Segoe UI" panose="020B0502040204020203" pitchFamily="34" charset="0"/>
                          <a:cs typeface="Segoe UI" panose="020B0502040204020203" pitchFamily="34" charset="0"/>
                        </a:rPr>
                        <a:t>Kit pour un mener un projet de DUI </a:t>
                      </a:r>
                    </a:p>
                  </a:txBody>
                  <a:tcPr anchor="ctr"/>
                </a:tc>
                <a:tc>
                  <a:txBody>
                    <a:bodyPr/>
                    <a:lstStyle/>
                    <a:p>
                      <a:pPr marL="285750" indent="-285750">
                        <a:buClr>
                          <a:srgbClr val="057EC1"/>
                        </a:buClr>
                        <a:buFont typeface="Arial" panose="020B0604020202020204" pitchFamily="34" charset="0"/>
                        <a:buChar char="•"/>
                      </a:pPr>
                      <a:r>
                        <a:rPr lang="fr-FR" sz="1400" dirty="0">
                          <a:hlinkClick r:id="rId7"/>
                        </a:rPr>
                        <a:t>Kit Déploiement du DUI en ESMS</a:t>
                      </a:r>
                      <a:endParaRPr lang="fr-FR" sz="1400" dirty="0"/>
                    </a:p>
                  </a:txBody>
                  <a:tcPr/>
                </a:tc>
                <a:extLst>
                  <a:ext uri="{0D108BD9-81ED-4DB2-BD59-A6C34878D82A}">
                    <a16:rowId xmlns:a16="http://schemas.microsoft.com/office/drawing/2014/main" val="2133764579"/>
                  </a:ext>
                </a:extLst>
              </a:tr>
              <a:tr h="501465">
                <a:tc>
                  <a:txBody>
                    <a:bodyPr/>
                    <a:lstStyle/>
                    <a:p>
                      <a:pPr algn="ctr"/>
                      <a:r>
                        <a:rPr lang="fr-FR" sz="1400" b="1" noProof="0" dirty="0">
                          <a:latin typeface="Segoe UI" panose="020B0502040204020203" pitchFamily="34" charset="0"/>
                          <a:cs typeface="Segoe UI" panose="020B0502040204020203" pitchFamily="34" charset="0"/>
                        </a:rPr>
                        <a:t>Le référencement Ségur</a:t>
                      </a:r>
                    </a:p>
                  </a:txBody>
                  <a:tcPr anchor="ctr"/>
                </a:tc>
                <a:tc>
                  <a:txBody>
                    <a:bodyPr/>
                    <a:lstStyle/>
                    <a:p>
                      <a:pPr marL="285750" indent="-285750">
                        <a:buClr>
                          <a:srgbClr val="057EC1"/>
                        </a:buClr>
                        <a:buFont typeface="Arial" panose="020B0604020202020204" pitchFamily="34" charset="0"/>
                        <a:buChar char="•"/>
                      </a:pPr>
                      <a:r>
                        <a:rPr lang="fr-FR" sz="1400" dirty="0">
                          <a:hlinkClick r:id="rId8"/>
                        </a:rPr>
                        <a:t>Site ANS</a:t>
                      </a:r>
                      <a:endParaRPr lang="fr-FR" sz="1400" dirty="0"/>
                    </a:p>
                    <a:p>
                      <a:pPr marL="285750" indent="-285750">
                        <a:buClr>
                          <a:srgbClr val="057EC1"/>
                        </a:buClr>
                        <a:buFont typeface="Arial" panose="020B0604020202020204" pitchFamily="34" charset="0"/>
                        <a:buChar char="•"/>
                      </a:pPr>
                      <a:r>
                        <a:rPr lang="fr-FR" sz="1400" dirty="0">
                          <a:hlinkClick r:id="rId9"/>
                        </a:rPr>
                        <a:t>DUI référencés Ségur</a:t>
                      </a:r>
                      <a:endParaRPr lang="fr-FR" sz="1400" dirty="0"/>
                    </a:p>
                  </a:txBody>
                  <a:tcPr/>
                </a:tc>
                <a:extLst>
                  <a:ext uri="{0D108BD9-81ED-4DB2-BD59-A6C34878D82A}">
                    <a16:rowId xmlns:a16="http://schemas.microsoft.com/office/drawing/2014/main" val="1388843150"/>
                  </a:ext>
                </a:extLst>
              </a:tr>
              <a:tr h="501465">
                <a:tc>
                  <a:txBody>
                    <a:bodyPr/>
                    <a:lstStyle/>
                    <a:p>
                      <a:pPr algn="ctr"/>
                      <a:r>
                        <a:rPr lang="fr-FR" sz="1400" b="1" noProof="0" dirty="0">
                          <a:latin typeface="Segoe UI" panose="020B0502040204020203" pitchFamily="34" charset="0"/>
                          <a:cs typeface="Segoe UI" panose="020B0502040204020203" pitchFamily="34" charset="0"/>
                        </a:rPr>
                        <a:t>Contractualisation avec l’ANS</a:t>
                      </a:r>
                    </a:p>
                  </a:txBody>
                  <a:tcPr anchor="ctr"/>
                </a:tc>
                <a:tc>
                  <a:txBody>
                    <a:bodyPr/>
                    <a:lstStyle/>
                    <a:p>
                      <a:pPr marL="285750" indent="-285750">
                        <a:buClr>
                          <a:srgbClr val="057EC1"/>
                        </a:buClr>
                        <a:buFont typeface="Arial" panose="020B0604020202020204" pitchFamily="34" charset="0"/>
                        <a:buChar char="•"/>
                      </a:pPr>
                      <a:r>
                        <a:rPr lang="fr-FR" sz="1400" dirty="0">
                          <a:hlinkClick r:id="rId10"/>
                        </a:rPr>
                        <a:t>Index des formulaires utiles à vos démarches avec l’Agence</a:t>
                      </a:r>
                      <a:endParaRPr lang="fr-FR" sz="1400" dirty="0"/>
                    </a:p>
                    <a:p>
                      <a:pPr marL="285750" indent="-285750">
                        <a:buClr>
                          <a:srgbClr val="057EC1"/>
                        </a:buClr>
                        <a:buFont typeface="Arial" panose="020B0604020202020204" pitchFamily="34" charset="0"/>
                        <a:buChar char="•"/>
                      </a:pPr>
                      <a:r>
                        <a:rPr lang="fr-FR" sz="1400" dirty="0">
                          <a:hlinkClick r:id="rId11"/>
                        </a:rPr>
                        <a:t>Guide d’appui à l’enregistrement des professionnels à rôle dans le portail RPPS+</a:t>
                      </a:r>
                      <a:endParaRPr lang="fr-FR" sz="1400" dirty="0"/>
                    </a:p>
                  </a:txBody>
                  <a:tcPr/>
                </a:tc>
                <a:extLst>
                  <a:ext uri="{0D108BD9-81ED-4DB2-BD59-A6C34878D82A}">
                    <a16:rowId xmlns:a16="http://schemas.microsoft.com/office/drawing/2014/main" val="3547552544"/>
                  </a:ext>
                </a:extLst>
              </a:tr>
              <a:tr h="501465">
                <a:tc>
                  <a:txBody>
                    <a:bodyPr/>
                    <a:lstStyle/>
                    <a:p>
                      <a:pPr algn="ctr"/>
                      <a:r>
                        <a:rPr lang="fr-FR" sz="1400" b="1" noProof="0" dirty="0">
                          <a:latin typeface="Segoe UI" panose="020B0502040204020203" pitchFamily="34" charset="0"/>
                          <a:cs typeface="Segoe UI" panose="020B0502040204020203" pitchFamily="34" charset="0"/>
                        </a:rPr>
                        <a:t>Services socles</a:t>
                      </a:r>
                    </a:p>
                  </a:txBody>
                  <a:tcPr anchor="ctr"/>
                </a:tc>
                <a:tc>
                  <a:txBody>
                    <a:bodyPr/>
                    <a:lstStyle/>
                    <a:p>
                      <a:pPr marL="285750" indent="-285750">
                        <a:buClr>
                          <a:srgbClr val="057EC1"/>
                        </a:buClr>
                        <a:buFont typeface="Arial" panose="020B0604020202020204" pitchFamily="34" charset="0"/>
                        <a:buChar char="•"/>
                      </a:pPr>
                      <a:r>
                        <a:rPr lang="fr-FR" sz="1400" dirty="0">
                          <a:hlinkClick r:id="rId12"/>
                        </a:rPr>
                        <a:t>INS</a:t>
                      </a:r>
                      <a:endParaRPr lang="fr-FR" sz="1400" dirty="0"/>
                    </a:p>
                    <a:p>
                      <a:pPr marL="285750" indent="-285750">
                        <a:buClr>
                          <a:srgbClr val="057EC1"/>
                        </a:buClr>
                        <a:buFont typeface="Arial" panose="020B0604020202020204" pitchFamily="34" charset="0"/>
                        <a:buChar char="•"/>
                      </a:pPr>
                      <a:r>
                        <a:rPr lang="fr-FR" sz="1400" dirty="0">
                          <a:hlinkClick r:id="rId13"/>
                        </a:rPr>
                        <a:t>MSSanté</a:t>
                      </a:r>
                      <a:endParaRPr lang="fr-FR" sz="1400" dirty="0"/>
                    </a:p>
                    <a:p>
                      <a:pPr marL="285750" indent="-285750">
                        <a:buClr>
                          <a:srgbClr val="057EC1"/>
                        </a:buClr>
                        <a:buFont typeface="Arial" panose="020B0604020202020204" pitchFamily="34" charset="0"/>
                        <a:buChar char="•"/>
                      </a:pPr>
                      <a:r>
                        <a:rPr lang="fr-FR" sz="1400" dirty="0">
                          <a:hlinkClick r:id="rId14"/>
                        </a:rPr>
                        <a:t>Pro Santé </a:t>
                      </a:r>
                      <a:r>
                        <a:rPr lang="fr-FR" sz="1400" dirty="0" err="1">
                          <a:hlinkClick r:id="rId14"/>
                        </a:rPr>
                        <a:t>Connect</a:t>
                      </a:r>
                      <a:endParaRPr lang="fr-FR" sz="1400" dirty="0"/>
                    </a:p>
                    <a:p>
                      <a:pPr marL="285750" indent="-285750">
                        <a:buClr>
                          <a:srgbClr val="057EC1"/>
                        </a:buClr>
                        <a:buFont typeface="Arial" panose="020B0604020202020204" pitchFamily="34" charset="0"/>
                        <a:buChar char="•"/>
                      </a:pPr>
                      <a:r>
                        <a:rPr lang="fr-FR" sz="1400" dirty="0">
                          <a:hlinkClick r:id="rId15"/>
                        </a:rPr>
                        <a:t>DMP</a:t>
                      </a:r>
                      <a:endParaRPr lang="fr-FR" sz="1400" dirty="0"/>
                    </a:p>
                    <a:p>
                      <a:pPr marL="285750" indent="-285750">
                        <a:buClr>
                          <a:srgbClr val="057EC1"/>
                        </a:buClr>
                        <a:buFont typeface="Arial" panose="020B0604020202020204" pitchFamily="34" charset="0"/>
                        <a:buChar char="•"/>
                      </a:pPr>
                      <a:r>
                        <a:rPr lang="fr-FR" sz="1400" dirty="0">
                          <a:hlinkClick r:id="rId16"/>
                        </a:rPr>
                        <a:t>Fiches des cas d’usages</a:t>
                      </a:r>
                      <a:endParaRPr lang="fr-FR" sz="1400" dirty="0"/>
                    </a:p>
                  </a:txBody>
                  <a:tcPr/>
                </a:tc>
                <a:extLst>
                  <a:ext uri="{0D108BD9-81ED-4DB2-BD59-A6C34878D82A}">
                    <a16:rowId xmlns:a16="http://schemas.microsoft.com/office/drawing/2014/main" val="3013032377"/>
                  </a:ext>
                </a:extLst>
              </a:tr>
            </a:tbl>
          </a:graphicData>
        </a:graphic>
      </p:graphicFrame>
    </p:spTree>
    <p:extLst>
      <p:ext uri="{BB962C8B-B14F-4D97-AF65-F5344CB8AC3E}">
        <p14:creationId xmlns:p14="http://schemas.microsoft.com/office/powerpoint/2010/main" val="35440594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F5A66F-C010-F65F-883A-81C9C6CE9423}"/>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75B5C69-BAF8-76FE-6AA1-C9C6D4B4EB43}"/>
              </a:ext>
            </a:extLst>
          </p:cNvPr>
          <p:cNvSpPr>
            <a:spLocks noGrp="1"/>
          </p:cNvSpPr>
          <p:nvPr>
            <p:ph type="body" sz="quarter" idx="11"/>
          </p:nvPr>
        </p:nvSpPr>
        <p:spPr>
          <a:xfrm>
            <a:off x="2601533" y="1974152"/>
            <a:ext cx="3960812" cy="498598"/>
          </a:xfrm>
        </p:spPr>
        <p:txBody>
          <a:bodyPr vert="horz" wrap="square" lIns="0" tIns="0" rIns="0" bIns="0" rtlCol="0" anchor="t">
            <a:spAutoFit/>
          </a:bodyPr>
          <a:lstStyle/>
          <a:p>
            <a:r>
              <a:rPr lang="fr-FR" dirty="0">
                <a:solidFill>
                  <a:schemeClr val="tx1"/>
                </a:solidFill>
                <a:latin typeface="Arial Narrow"/>
                <a:ea typeface="Segoe UI Black"/>
                <a:cs typeface="Arial"/>
              </a:rPr>
              <a:t>ANNEXES</a:t>
            </a:r>
          </a:p>
        </p:txBody>
      </p:sp>
    </p:spTree>
    <p:extLst>
      <p:ext uri="{BB962C8B-B14F-4D97-AF65-F5344CB8AC3E}">
        <p14:creationId xmlns:p14="http://schemas.microsoft.com/office/powerpoint/2010/main" val="3291683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avec flèche 22">
            <a:extLst>
              <a:ext uri="{FF2B5EF4-FFF2-40B4-BE49-F238E27FC236}">
                <a16:creationId xmlns:a16="http://schemas.microsoft.com/office/drawing/2014/main" id="{AF284D49-3B55-6CFF-C0C4-741D204D7E92}"/>
              </a:ext>
            </a:extLst>
          </p:cNvPr>
          <p:cNvCxnSpPr>
            <a:cxnSpLocks/>
          </p:cNvCxnSpPr>
          <p:nvPr/>
        </p:nvCxnSpPr>
        <p:spPr>
          <a:xfrm>
            <a:off x="974633" y="3744632"/>
            <a:ext cx="11091652" cy="0"/>
          </a:xfrm>
          <a:prstGeom prst="straightConnector1">
            <a:avLst/>
          </a:prstGeom>
          <a:ln w="57150">
            <a:solidFill>
              <a:srgbClr val="057EC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a:xfrm>
            <a:off x="974633" y="6473614"/>
            <a:ext cx="5257800" cy="365125"/>
          </a:xfrm>
        </p:spPr>
        <p:txBody>
          <a:bodyPr/>
          <a:lstStyle/>
          <a:p>
            <a:r>
              <a:rPr lang="fr-FR" dirty="0"/>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t>Annexe 1 - cas d’usage</a:t>
            </a: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t>Charlotte utilise Mon espace santé à la suite d’une vaccination</a:t>
            </a:r>
          </a:p>
        </p:txBody>
      </p:sp>
      <p:sp>
        <p:nvSpPr>
          <p:cNvPr id="21" name="Espace réservé du texte 1">
            <a:extLst>
              <a:ext uri="{FF2B5EF4-FFF2-40B4-BE49-F238E27FC236}">
                <a16:creationId xmlns:a16="http://schemas.microsoft.com/office/drawing/2014/main" id="{4C6187A4-DEFD-63C1-E5E2-968BB56FCCD2}"/>
              </a:ext>
            </a:extLst>
          </p:cNvPr>
          <p:cNvSpPr txBox="1">
            <a:spLocks/>
          </p:cNvSpPr>
          <p:nvPr/>
        </p:nvSpPr>
        <p:spPr>
          <a:xfrm>
            <a:off x="717770" y="1605060"/>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Charlotte est une adulte en situation de handicap accompagnée par un ESAT. Elle est à l’aise avec les outils numériques et va utiliser les fonctionnalités de Mon espace santé pour le partage de ses documents dans le cadre d’une campagne de vaccination.</a:t>
            </a:r>
          </a:p>
        </p:txBody>
      </p:sp>
      <p:sp>
        <p:nvSpPr>
          <p:cNvPr id="24" name="Espace réservé du texte 1">
            <a:extLst>
              <a:ext uri="{FF2B5EF4-FFF2-40B4-BE49-F238E27FC236}">
                <a16:creationId xmlns:a16="http://schemas.microsoft.com/office/drawing/2014/main" id="{276D2E2E-BAD5-6AE6-1837-FB32DA5F9979}"/>
              </a:ext>
            </a:extLst>
          </p:cNvPr>
          <p:cNvSpPr txBox="1">
            <a:spLocks/>
          </p:cNvSpPr>
          <p:nvPr/>
        </p:nvSpPr>
        <p:spPr>
          <a:xfrm>
            <a:off x="2274228" y="2532497"/>
            <a:ext cx="1973300"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Le profil Mon espace santé de Charlotte a été créé.</a:t>
            </a:r>
          </a:p>
        </p:txBody>
      </p:sp>
      <p:sp>
        <p:nvSpPr>
          <p:cNvPr id="30" name="Rectangle : coins arrondis 29">
            <a:extLst>
              <a:ext uri="{FF2B5EF4-FFF2-40B4-BE49-F238E27FC236}">
                <a16:creationId xmlns:a16="http://schemas.microsoft.com/office/drawing/2014/main" id="{95A5CC26-614B-2478-BCAA-D2EB7112D294}"/>
              </a:ext>
            </a:extLst>
          </p:cNvPr>
          <p:cNvSpPr/>
          <p:nvPr/>
        </p:nvSpPr>
        <p:spPr>
          <a:xfrm>
            <a:off x="2239721" y="2496522"/>
            <a:ext cx="1872695" cy="526635"/>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
            <a:extLst>
              <a:ext uri="{FF2B5EF4-FFF2-40B4-BE49-F238E27FC236}">
                <a16:creationId xmlns:a16="http://schemas.microsoft.com/office/drawing/2014/main" id="{18719E60-1C21-A62A-6A52-00742ACFAEBA}"/>
              </a:ext>
            </a:extLst>
          </p:cNvPr>
          <p:cNvSpPr txBox="1">
            <a:spLocks/>
          </p:cNvSpPr>
          <p:nvPr/>
        </p:nvSpPr>
        <p:spPr>
          <a:xfrm>
            <a:off x="1829744" y="4414919"/>
            <a:ext cx="2699659" cy="1681081"/>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pPr>
            <a:r>
              <a:rPr lang="fr-FR" sz="1100" dirty="0">
                <a:latin typeface="Segoe UI" panose="020B0502040204020203" pitchFamily="34" charset="0"/>
                <a:cs typeface="Segoe UI" panose="020B0502040204020203" pitchFamily="34" charset="0"/>
              </a:rPr>
              <a:t>Les </a:t>
            </a:r>
            <a:r>
              <a:rPr lang="fr-FR" sz="1100" b="1" dirty="0">
                <a:latin typeface="Segoe UI" panose="020B0502040204020203" pitchFamily="34" charset="0"/>
                <a:cs typeface="Segoe UI" panose="020B0502040204020203" pitchFamily="34" charset="0"/>
              </a:rPr>
              <a:t>professionnels</a:t>
            </a:r>
            <a:r>
              <a:rPr lang="fr-FR" sz="1100" dirty="0">
                <a:latin typeface="Segoe UI" panose="020B0502040204020203" pitchFamily="34" charset="0"/>
                <a:cs typeface="Segoe UI" panose="020B0502040204020203" pitchFamily="34" charset="0"/>
              </a:rPr>
              <a:t> intervenant dans son accompagnement </a:t>
            </a:r>
            <a:r>
              <a:rPr lang="fr-FR" sz="1100" b="1" dirty="0">
                <a:latin typeface="Segoe UI" panose="020B0502040204020203" pitchFamily="34" charset="0"/>
                <a:cs typeface="Segoe UI" panose="020B0502040204020203" pitchFamily="34" charset="0"/>
              </a:rPr>
              <a:t>déposent et consultent les documents de santé concernant Charlotte </a:t>
            </a:r>
            <a:r>
              <a:rPr lang="fr-FR" sz="1100" dirty="0">
                <a:latin typeface="Segoe UI" panose="020B0502040204020203" pitchFamily="34" charset="0"/>
                <a:cs typeface="Segoe UI" panose="020B0502040204020203" pitchFamily="34" charset="0"/>
              </a:rPr>
              <a:t>(après l'en avoir informée et selon la matrice d'habilitation des droits)</a:t>
            </a:r>
          </a:p>
          <a:p>
            <a:pPr marL="171450" indent="-171450">
              <a:spcBef>
                <a:spcPts val="300"/>
              </a:spcBef>
              <a:spcAft>
                <a:spcPts val="300"/>
              </a:spcAft>
              <a:buFont typeface="Arial" panose="020B0604020202020204" pitchFamily="34" charset="0"/>
              <a:buChar char="•"/>
            </a:pPr>
            <a:r>
              <a:rPr lang="fr-FR" sz="1100" dirty="0">
                <a:latin typeface="Segoe UI" panose="020B0502040204020203" pitchFamily="34" charset="0"/>
                <a:cs typeface="Segoe UI" panose="020B0502040204020203" pitchFamily="34" charset="0"/>
              </a:rPr>
              <a:t>Charlotte n’ayant pas été vaccinée, </a:t>
            </a:r>
            <a:r>
              <a:rPr lang="fr-FR" sz="1100" b="1" dirty="0">
                <a:latin typeface="Segoe UI" panose="020B0502040204020203" pitchFamily="34" charset="0"/>
                <a:cs typeface="Segoe UI" panose="020B0502040204020203" pitchFamily="34" charset="0"/>
              </a:rPr>
              <a:t>elle accepte d’être incluse dans la campagne de vaccination </a:t>
            </a:r>
            <a:r>
              <a:rPr lang="fr-FR" sz="1100" dirty="0">
                <a:latin typeface="Segoe UI" panose="020B0502040204020203" pitchFamily="34" charset="0"/>
                <a:cs typeface="Segoe UI" panose="020B0502040204020203" pitchFamily="34" charset="0"/>
              </a:rPr>
              <a:t>de l’ESAT</a:t>
            </a:r>
          </a:p>
        </p:txBody>
      </p:sp>
      <p:sp>
        <p:nvSpPr>
          <p:cNvPr id="37" name="Rectangle : coins arrondis 36">
            <a:extLst>
              <a:ext uri="{FF2B5EF4-FFF2-40B4-BE49-F238E27FC236}">
                <a16:creationId xmlns:a16="http://schemas.microsoft.com/office/drawing/2014/main" id="{FA05FD1B-E679-D343-7180-502718B8E67A}"/>
              </a:ext>
            </a:extLst>
          </p:cNvPr>
          <p:cNvSpPr/>
          <p:nvPr/>
        </p:nvSpPr>
        <p:spPr>
          <a:xfrm>
            <a:off x="1793758" y="4359582"/>
            <a:ext cx="2755962" cy="1836767"/>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53B90668-6C91-1456-DB4A-C6BB9F6882C2}"/>
              </a:ext>
            </a:extLst>
          </p:cNvPr>
          <p:cNvCxnSpPr>
            <a:cxnSpLocks/>
            <a:stCxn id="69" idx="2"/>
            <a:endCxn id="37" idx="0"/>
          </p:cNvCxnSpPr>
          <p:nvPr/>
        </p:nvCxnSpPr>
        <p:spPr>
          <a:xfrm flipH="1">
            <a:off x="3171739" y="3967689"/>
            <a:ext cx="4330" cy="39189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1BD5437C-61AC-3327-4C0E-49DA14E0170F}"/>
              </a:ext>
            </a:extLst>
          </p:cNvPr>
          <p:cNvCxnSpPr>
            <a:cxnSpLocks/>
            <a:stCxn id="30" idx="2"/>
            <a:endCxn id="69" idx="0"/>
          </p:cNvCxnSpPr>
          <p:nvPr/>
        </p:nvCxnSpPr>
        <p:spPr>
          <a:xfrm>
            <a:off x="3176069" y="3023157"/>
            <a:ext cx="0" cy="530194"/>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69" name="Rectangle : coins arrondis 68">
            <a:extLst>
              <a:ext uri="{FF2B5EF4-FFF2-40B4-BE49-F238E27FC236}">
                <a16:creationId xmlns:a16="http://schemas.microsoft.com/office/drawing/2014/main" id="{E318A52D-B89D-6521-6D09-3A42F8302B36}"/>
              </a:ext>
            </a:extLst>
          </p:cNvPr>
          <p:cNvSpPr/>
          <p:nvPr/>
        </p:nvSpPr>
        <p:spPr>
          <a:xfrm>
            <a:off x="1839091" y="3553351"/>
            <a:ext cx="2673955"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1. L’ESAT souhaite mener une campagne de vaccination contre la grippe</a:t>
            </a:r>
          </a:p>
        </p:txBody>
      </p:sp>
      <p:sp>
        <p:nvSpPr>
          <p:cNvPr id="93" name="Espace réservé du texte 1">
            <a:extLst>
              <a:ext uri="{FF2B5EF4-FFF2-40B4-BE49-F238E27FC236}">
                <a16:creationId xmlns:a16="http://schemas.microsoft.com/office/drawing/2014/main" id="{ED07301E-7CCC-D6B3-1BFD-120A4A91EFE9}"/>
              </a:ext>
            </a:extLst>
          </p:cNvPr>
          <p:cNvSpPr txBox="1">
            <a:spLocks/>
          </p:cNvSpPr>
          <p:nvPr/>
        </p:nvSpPr>
        <p:spPr>
          <a:xfrm>
            <a:off x="5216575" y="2538960"/>
            <a:ext cx="2168669"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Suite à sa vaccination, son certificat de vaccination est déposé dans son DMP par </a:t>
            </a:r>
            <a:r>
              <a:rPr lang="fr-FR" sz="1100" b="1" dirty="0">
                <a:latin typeface="Segoe UI" panose="020B0502040204020203" pitchFamily="34" charset="0"/>
                <a:ea typeface="Calibri" panose="020F0502020204030204" pitchFamily="34" charset="0"/>
                <a:cs typeface="Segoe UI" panose="020B0502040204020203" pitchFamily="34" charset="0"/>
              </a:rPr>
              <a:t>les professionnels de l’ESAT.</a:t>
            </a:r>
          </a:p>
        </p:txBody>
      </p:sp>
      <p:sp>
        <p:nvSpPr>
          <p:cNvPr id="94" name="Rectangle : coins arrondis 93">
            <a:extLst>
              <a:ext uri="{FF2B5EF4-FFF2-40B4-BE49-F238E27FC236}">
                <a16:creationId xmlns:a16="http://schemas.microsoft.com/office/drawing/2014/main" id="{7E6EA1D3-1910-5AE0-BD45-1FBF6ED16B26}"/>
              </a:ext>
            </a:extLst>
          </p:cNvPr>
          <p:cNvSpPr/>
          <p:nvPr/>
        </p:nvSpPr>
        <p:spPr>
          <a:xfrm>
            <a:off x="5125110" y="2515657"/>
            <a:ext cx="2336946" cy="813970"/>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space réservé du texte 1">
            <a:extLst>
              <a:ext uri="{FF2B5EF4-FFF2-40B4-BE49-F238E27FC236}">
                <a16:creationId xmlns:a16="http://schemas.microsoft.com/office/drawing/2014/main" id="{19D1D1E7-DFAD-035F-737C-ECA57B9147A1}"/>
              </a:ext>
            </a:extLst>
          </p:cNvPr>
          <p:cNvSpPr txBox="1">
            <a:spLocks/>
          </p:cNvSpPr>
          <p:nvPr/>
        </p:nvSpPr>
        <p:spPr>
          <a:xfrm>
            <a:off x="4838143" y="4420623"/>
            <a:ext cx="2954764" cy="1338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b="1" kern="1200" dirty="0">
                <a:solidFill>
                  <a:schemeClr val="dk1"/>
                </a:solidFill>
                <a:latin typeface="Segoe UI" panose="020B0502040204020203" pitchFamily="34" charset="0"/>
                <a:ea typeface="+mn-ea"/>
                <a:cs typeface="Segoe UI" panose="020B0502040204020203" pitchFamily="34" charset="0"/>
              </a:rPr>
              <a:t>Charlotte est vaccinée contre la grippe </a:t>
            </a:r>
            <a:r>
              <a:rPr lang="fr-FR" sz="1100" kern="1200" dirty="0">
                <a:solidFill>
                  <a:schemeClr val="dk1"/>
                </a:solidFill>
                <a:latin typeface="Segoe UI" panose="020B0502040204020203" pitchFamily="34" charset="0"/>
                <a:ea typeface="+mn-ea"/>
                <a:cs typeface="Segoe UI" panose="020B0502040204020203" pitchFamily="34" charset="0"/>
              </a:rPr>
              <a:t>soit par un médecin se déplaçant à l’ESAT, soit lors d’une consultation externe, par un médecin ou pharmacien</a:t>
            </a:r>
          </a:p>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Une fois la vaccination effectuée, le médecin ou pharmacien </a:t>
            </a:r>
            <a:r>
              <a:rPr lang="fr-FR" sz="1100" b="1" kern="1200" dirty="0">
                <a:solidFill>
                  <a:schemeClr val="dk1"/>
                </a:solidFill>
                <a:latin typeface="Segoe UI" panose="020B0502040204020203" pitchFamily="34" charset="0"/>
                <a:ea typeface="+mn-ea"/>
                <a:cs typeface="Segoe UI" panose="020B0502040204020203" pitchFamily="34" charset="0"/>
              </a:rPr>
              <a:t>dépose le certificat / l'attestation de vaccination dans le DMP </a:t>
            </a:r>
            <a:r>
              <a:rPr lang="fr-FR" sz="1100" kern="1200" dirty="0">
                <a:solidFill>
                  <a:schemeClr val="dk1"/>
                </a:solidFill>
                <a:latin typeface="Segoe UI" panose="020B0502040204020203" pitchFamily="34" charset="0"/>
                <a:ea typeface="+mn-ea"/>
                <a:cs typeface="Segoe UI" panose="020B0502040204020203" pitchFamily="34" charset="0"/>
              </a:rPr>
              <a:t>de Charlotte</a:t>
            </a:r>
          </a:p>
          <a:p>
            <a:pPr marL="171450" indent="-171450" algn="l" defTabSz="914400" rtl="0" eaLnBrk="1" latinLnBrk="0" hangingPunct="1">
              <a:spcBef>
                <a:spcPts val="300"/>
              </a:spcBef>
              <a:spcAft>
                <a:spcPts val="300"/>
              </a:spcAft>
              <a:buFont typeface="Arial" panose="020B0604020202020204" pitchFamily="34" charset="0"/>
              <a:buChar char="•"/>
            </a:pPr>
            <a:r>
              <a:rPr lang="fr-FR" sz="1100" b="1" kern="1200" dirty="0">
                <a:solidFill>
                  <a:schemeClr val="dk1"/>
                </a:solidFill>
                <a:latin typeface="Segoe UI" panose="020B0502040204020203" pitchFamily="34" charset="0"/>
                <a:ea typeface="+mn-ea"/>
                <a:cs typeface="Segoe UI" panose="020B0502040204020203" pitchFamily="34" charset="0"/>
              </a:rPr>
              <a:t>Charlotte reçoit une notification par </a:t>
            </a:r>
            <a:r>
              <a:rPr lang="fr-FR" sz="1100" b="0" kern="1200" dirty="0">
                <a:solidFill>
                  <a:schemeClr val="dk1"/>
                </a:solidFill>
                <a:latin typeface="Segoe UI" panose="020B0502040204020203" pitchFamily="34" charset="0"/>
                <a:ea typeface="+mn-ea"/>
                <a:cs typeface="Segoe UI" panose="020B0502040204020203" pitchFamily="34" charset="0"/>
              </a:rPr>
              <a:t>mail (ou message reçu sur sa messagerie citoyenne accessible sur Mon espace santé)</a:t>
            </a:r>
          </a:p>
        </p:txBody>
      </p:sp>
      <p:sp>
        <p:nvSpPr>
          <p:cNvPr id="96" name="Rectangle : coins arrondis 95">
            <a:extLst>
              <a:ext uri="{FF2B5EF4-FFF2-40B4-BE49-F238E27FC236}">
                <a16:creationId xmlns:a16="http://schemas.microsoft.com/office/drawing/2014/main" id="{A998DACC-2B38-06D2-592C-19FD11A8501B}"/>
              </a:ext>
            </a:extLst>
          </p:cNvPr>
          <p:cNvSpPr/>
          <p:nvPr/>
        </p:nvSpPr>
        <p:spPr>
          <a:xfrm>
            <a:off x="4794259" y="4361393"/>
            <a:ext cx="2998648" cy="2191806"/>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a:extLst>
              <a:ext uri="{FF2B5EF4-FFF2-40B4-BE49-F238E27FC236}">
                <a16:creationId xmlns:a16="http://schemas.microsoft.com/office/drawing/2014/main" id="{3B9C31DF-7959-AFA2-EEBE-A11A838FCED4}"/>
              </a:ext>
            </a:extLst>
          </p:cNvPr>
          <p:cNvCxnSpPr>
            <a:cxnSpLocks/>
            <a:stCxn id="94" idx="2"/>
            <a:endCxn id="98" idx="0"/>
          </p:cNvCxnSpPr>
          <p:nvPr/>
        </p:nvCxnSpPr>
        <p:spPr>
          <a:xfrm>
            <a:off x="6293583" y="3329627"/>
            <a:ext cx="0" cy="248508"/>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98" name="Rectangle : coins arrondis 97">
            <a:extLst>
              <a:ext uri="{FF2B5EF4-FFF2-40B4-BE49-F238E27FC236}">
                <a16:creationId xmlns:a16="http://schemas.microsoft.com/office/drawing/2014/main" id="{17FBFF5A-0605-351B-F2FB-E4B2A2B82481}"/>
              </a:ext>
            </a:extLst>
          </p:cNvPr>
          <p:cNvSpPr/>
          <p:nvPr/>
        </p:nvSpPr>
        <p:spPr>
          <a:xfrm>
            <a:off x="5347490" y="3578135"/>
            <a:ext cx="1892186"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2. Charlotte est vaccinée contre la grippe</a:t>
            </a:r>
          </a:p>
        </p:txBody>
      </p:sp>
      <p:sp>
        <p:nvSpPr>
          <p:cNvPr id="99" name="Espace réservé du texte 1">
            <a:extLst>
              <a:ext uri="{FF2B5EF4-FFF2-40B4-BE49-F238E27FC236}">
                <a16:creationId xmlns:a16="http://schemas.microsoft.com/office/drawing/2014/main" id="{B3CE2A35-57F6-F45E-C95C-211DDD31C25E}"/>
              </a:ext>
            </a:extLst>
          </p:cNvPr>
          <p:cNvSpPr txBox="1">
            <a:spLocks/>
          </p:cNvSpPr>
          <p:nvPr/>
        </p:nvSpPr>
        <p:spPr>
          <a:xfrm>
            <a:off x="8309958" y="2526579"/>
            <a:ext cx="2423658"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1" dirty="0">
                <a:latin typeface="Segoe UI" panose="020B0502040204020203" pitchFamily="34" charset="0"/>
                <a:ea typeface="Calibri" panose="020F0502020204030204" pitchFamily="34" charset="0"/>
                <a:cs typeface="Segoe UI" panose="020B0502040204020203" pitchFamily="34" charset="0"/>
              </a:rPr>
              <a:t>Charlotte accède </a:t>
            </a:r>
            <a:r>
              <a:rPr lang="fr-FR" sz="1100" dirty="0">
                <a:latin typeface="Segoe UI" panose="020B0502040204020203" pitchFamily="34" charset="0"/>
                <a:ea typeface="Calibri" panose="020F0502020204030204" pitchFamily="34" charset="0"/>
                <a:cs typeface="Segoe UI" panose="020B0502040204020203" pitchFamily="34" charset="0"/>
              </a:rPr>
              <a:t>à son profil Mon espace santé pour fournir des informations à </a:t>
            </a:r>
            <a:r>
              <a:rPr lang="fr-FR" sz="1100" b="1" dirty="0">
                <a:latin typeface="Segoe UI" panose="020B0502040204020203" pitchFamily="34" charset="0"/>
                <a:ea typeface="Calibri" panose="020F0502020204030204" pitchFamily="34" charset="0"/>
                <a:cs typeface="Segoe UI" panose="020B0502040204020203" pitchFamily="34" charset="0"/>
              </a:rPr>
              <a:t>un professionnel de santé.</a:t>
            </a:r>
          </a:p>
        </p:txBody>
      </p:sp>
      <p:sp>
        <p:nvSpPr>
          <p:cNvPr id="100" name="Rectangle : coins arrondis 99">
            <a:extLst>
              <a:ext uri="{FF2B5EF4-FFF2-40B4-BE49-F238E27FC236}">
                <a16:creationId xmlns:a16="http://schemas.microsoft.com/office/drawing/2014/main" id="{868B2267-8256-4336-9874-92E814948DA3}"/>
              </a:ext>
            </a:extLst>
          </p:cNvPr>
          <p:cNvSpPr/>
          <p:nvPr/>
        </p:nvSpPr>
        <p:spPr>
          <a:xfrm>
            <a:off x="8309958" y="2501593"/>
            <a:ext cx="2423658" cy="806034"/>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space réservé du texte 1">
            <a:extLst>
              <a:ext uri="{FF2B5EF4-FFF2-40B4-BE49-F238E27FC236}">
                <a16:creationId xmlns:a16="http://schemas.microsoft.com/office/drawing/2014/main" id="{7C3DF3B7-1361-A6E4-DF19-16C0E77864AF}"/>
              </a:ext>
            </a:extLst>
          </p:cNvPr>
          <p:cNvSpPr txBox="1">
            <a:spLocks/>
          </p:cNvSpPr>
          <p:nvPr/>
        </p:nvSpPr>
        <p:spPr>
          <a:xfrm>
            <a:off x="8386827" y="4379250"/>
            <a:ext cx="2354299" cy="1713882"/>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Lors de sa visite, le professionnel de santé </a:t>
            </a:r>
            <a:r>
              <a:rPr lang="fr-FR" sz="1100" b="1" kern="1200" dirty="0">
                <a:solidFill>
                  <a:schemeClr val="dk1"/>
                </a:solidFill>
                <a:latin typeface="Segoe UI" panose="020B0502040204020203" pitchFamily="34" charset="0"/>
                <a:ea typeface="+mn-ea"/>
                <a:cs typeface="Segoe UI" panose="020B0502040204020203" pitchFamily="34" charset="0"/>
              </a:rPr>
              <a:t>souhaite connaître la date de vaccination de Charlotte</a:t>
            </a:r>
          </a:p>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Ne s’en rappelant plus exactement, </a:t>
            </a:r>
            <a:r>
              <a:rPr lang="fr-FR" sz="1100" b="1" kern="1200" dirty="0">
                <a:solidFill>
                  <a:schemeClr val="dk1"/>
                </a:solidFill>
                <a:latin typeface="Segoe UI" panose="020B0502040204020203" pitchFamily="34" charset="0"/>
                <a:ea typeface="+mn-ea"/>
                <a:cs typeface="Segoe UI" panose="020B0502040204020203" pitchFamily="34" charset="0"/>
              </a:rPr>
              <a:t>elle accède alors à son profil Mon espace santé et consulte son certificat </a:t>
            </a:r>
            <a:r>
              <a:rPr lang="fr-FR" sz="1100" kern="1200" dirty="0">
                <a:solidFill>
                  <a:schemeClr val="dk1"/>
                </a:solidFill>
                <a:latin typeface="Segoe UI" panose="020B0502040204020203" pitchFamily="34" charset="0"/>
                <a:ea typeface="+mn-ea"/>
                <a:cs typeface="Segoe UI" panose="020B0502040204020203" pitchFamily="34" charset="0"/>
              </a:rPr>
              <a:t>de vaccination pour lui donner cette information</a:t>
            </a:r>
          </a:p>
        </p:txBody>
      </p:sp>
      <p:sp>
        <p:nvSpPr>
          <p:cNvPr id="102" name="Rectangle : coins arrondis 101">
            <a:extLst>
              <a:ext uri="{FF2B5EF4-FFF2-40B4-BE49-F238E27FC236}">
                <a16:creationId xmlns:a16="http://schemas.microsoft.com/office/drawing/2014/main" id="{D824759E-A305-DDAC-A677-D93B542A5616}"/>
              </a:ext>
            </a:extLst>
          </p:cNvPr>
          <p:cNvSpPr/>
          <p:nvPr/>
        </p:nvSpPr>
        <p:spPr>
          <a:xfrm>
            <a:off x="8314267" y="4343478"/>
            <a:ext cx="2419349" cy="1901628"/>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 name="Connecteur droit 102">
            <a:extLst>
              <a:ext uri="{FF2B5EF4-FFF2-40B4-BE49-F238E27FC236}">
                <a16:creationId xmlns:a16="http://schemas.microsoft.com/office/drawing/2014/main" id="{85F62B4F-D3E2-7FED-2E5B-5EA1794DB968}"/>
              </a:ext>
            </a:extLst>
          </p:cNvPr>
          <p:cNvCxnSpPr>
            <a:cxnSpLocks/>
            <a:stCxn id="100" idx="2"/>
            <a:endCxn id="104" idx="0"/>
          </p:cNvCxnSpPr>
          <p:nvPr/>
        </p:nvCxnSpPr>
        <p:spPr>
          <a:xfrm>
            <a:off x="9521787" y="3307627"/>
            <a:ext cx="2156" cy="24274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04" name="Rectangle : coins arrondis 103">
            <a:extLst>
              <a:ext uri="{FF2B5EF4-FFF2-40B4-BE49-F238E27FC236}">
                <a16:creationId xmlns:a16="http://schemas.microsoft.com/office/drawing/2014/main" id="{4AFD3BCA-1EE4-CDFE-9ADD-E535144270F8}"/>
              </a:ext>
            </a:extLst>
          </p:cNvPr>
          <p:cNvSpPr/>
          <p:nvPr/>
        </p:nvSpPr>
        <p:spPr>
          <a:xfrm>
            <a:off x="8160811" y="3550373"/>
            <a:ext cx="2726263"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3. Charlotte réalise une consultation avec un nouveau professionnel de santé</a:t>
            </a:r>
          </a:p>
        </p:txBody>
      </p:sp>
      <p:cxnSp>
        <p:nvCxnSpPr>
          <p:cNvPr id="111" name="Connecteur droit 110">
            <a:extLst>
              <a:ext uri="{FF2B5EF4-FFF2-40B4-BE49-F238E27FC236}">
                <a16:creationId xmlns:a16="http://schemas.microsoft.com/office/drawing/2014/main" id="{469B8767-207E-B4A9-CF68-1C8F310BBFB9}"/>
              </a:ext>
            </a:extLst>
          </p:cNvPr>
          <p:cNvCxnSpPr>
            <a:cxnSpLocks/>
            <a:stCxn id="98" idx="2"/>
            <a:endCxn id="96" idx="0"/>
          </p:cNvCxnSpPr>
          <p:nvPr/>
        </p:nvCxnSpPr>
        <p:spPr>
          <a:xfrm>
            <a:off x="6293583" y="3992473"/>
            <a:ext cx="0" cy="368920"/>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EAE01327-1C8A-8353-21A3-D9383EFF14A0}"/>
              </a:ext>
            </a:extLst>
          </p:cNvPr>
          <p:cNvCxnSpPr>
            <a:cxnSpLocks/>
            <a:stCxn id="104" idx="2"/>
            <a:endCxn id="102" idx="0"/>
          </p:cNvCxnSpPr>
          <p:nvPr/>
        </p:nvCxnSpPr>
        <p:spPr>
          <a:xfrm flipH="1">
            <a:off x="9523942" y="3964711"/>
            <a:ext cx="1" cy="37876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pic>
        <p:nvPicPr>
          <p:cNvPr id="155" name="Image 154" descr="Une image contenant ordinateur, Appareils électroniques, texte, Netbook&#10;&#10;Description générée automatiquement">
            <a:extLst>
              <a:ext uri="{FF2B5EF4-FFF2-40B4-BE49-F238E27FC236}">
                <a16:creationId xmlns:a16="http://schemas.microsoft.com/office/drawing/2014/main" id="{89A56C75-FB12-BDCF-9A64-2CC4C05410A2}"/>
              </a:ext>
            </a:extLst>
          </p:cNvPr>
          <p:cNvPicPr>
            <a:picLocks noChangeAspect="1"/>
          </p:cNvPicPr>
          <p:nvPr/>
        </p:nvPicPr>
        <p:blipFill>
          <a:blip r:embed="rId3"/>
          <a:stretch>
            <a:fillRect/>
          </a:stretch>
        </p:blipFill>
        <p:spPr>
          <a:xfrm>
            <a:off x="328529" y="4451399"/>
            <a:ext cx="484483" cy="484483"/>
          </a:xfrm>
          <a:prstGeom prst="rect">
            <a:avLst/>
          </a:prstGeom>
        </p:spPr>
      </p:pic>
      <p:pic>
        <p:nvPicPr>
          <p:cNvPr id="157" name="Image 156" descr="Une image contenant clipart, dessin humoristique&#10;&#10;Description générée automatiquement">
            <a:extLst>
              <a:ext uri="{FF2B5EF4-FFF2-40B4-BE49-F238E27FC236}">
                <a16:creationId xmlns:a16="http://schemas.microsoft.com/office/drawing/2014/main" id="{BA2296FB-6237-4891-078B-A98C67DD2A8C}"/>
              </a:ext>
            </a:extLst>
          </p:cNvPr>
          <p:cNvPicPr>
            <a:picLocks noChangeAspect="1"/>
          </p:cNvPicPr>
          <p:nvPr/>
        </p:nvPicPr>
        <p:blipFill>
          <a:blip r:embed="rId4"/>
          <a:stretch>
            <a:fillRect/>
          </a:stretch>
        </p:blipFill>
        <p:spPr>
          <a:xfrm>
            <a:off x="327428" y="2487302"/>
            <a:ext cx="485584" cy="485584"/>
          </a:xfrm>
          <a:prstGeom prst="rect">
            <a:avLst/>
          </a:prstGeom>
        </p:spPr>
      </p:pic>
      <p:sp>
        <p:nvSpPr>
          <p:cNvPr id="159" name="Espace réservé du texte 1">
            <a:extLst>
              <a:ext uri="{FF2B5EF4-FFF2-40B4-BE49-F238E27FC236}">
                <a16:creationId xmlns:a16="http://schemas.microsoft.com/office/drawing/2014/main" id="{11031F17-7AB6-5BC4-0BE0-71267DB8CDFE}"/>
              </a:ext>
            </a:extLst>
          </p:cNvPr>
          <p:cNvSpPr txBox="1">
            <a:spLocks/>
          </p:cNvSpPr>
          <p:nvPr/>
        </p:nvSpPr>
        <p:spPr>
          <a:xfrm>
            <a:off x="197735" y="3091126"/>
            <a:ext cx="839758"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Acteurs</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
        <p:nvSpPr>
          <p:cNvPr id="160" name="Espace réservé du texte 1">
            <a:extLst>
              <a:ext uri="{FF2B5EF4-FFF2-40B4-BE49-F238E27FC236}">
                <a16:creationId xmlns:a16="http://schemas.microsoft.com/office/drawing/2014/main" id="{665D7463-BA72-F0E8-91C0-1EF6EB12B374}"/>
              </a:ext>
            </a:extLst>
          </p:cNvPr>
          <p:cNvSpPr txBox="1">
            <a:spLocks/>
          </p:cNvSpPr>
          <p:nvPr/>
        </p:nvSpPr>
        <p:spPr>
          <a:xfrm>
            <a:off x="49385" y="4992414"/>
            <a:ext cx="1282451"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Service socle</a:t>
            </a:r>
          </a:p>
        </p:txBody>
      </p:sp>
    </p:spTree>
    <p:extLst>
      <p:ext uri="{BB962C8B-B14F-4D97-AF65-F5344CB8AC3E}">
        <p14:creationId xmlns:p14="http://schemas.microsoft.com/office/powerpoint/2010/main" val="3733794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 coins arrondis 101">
            <a:extLst>
              <a:ext uri="{FF2B5EF4-FFF2-40B4-BE49-F238E27FC236}">
                <a16:creationId xmlns:a16="http://schemas.microsoft.com/office/drawing/2014/main" id="{D824759E-A305-DDAC-A677-D93B542A5616}"/>
              </a:ext>
            </a:extLst>
          </p:cNvPr>
          <p:cNvSpPr/>
          <p:nvPr/>
        </p:nvSpPr>
        <p:spPr>
          <a:xfrm>
            <a:off x="8524009" y="4347178"/>
            <a:ext cx="3542276" cy="2126431"/>
          </a:xfrm>
          <a:prstGeom prst="roundRect">
            <a:avLst/>
          </a:prstGeom>
          <a:solidFill>
            <a:schemeClr val="bg1"/>
          </a:solid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AF284D49-3B55-6CFF-C0C4-741D204D7E92}"/>
              </a:ext>
            </a:extLst>
          </p:cNvPr>
          <p:cNvCxnSpPr>
            <a:cxnSpLocks/>
          </p:cNvCxnSpPr>
          <p:nvPr/>
        </p:nvCxnSpPr>
        <p:spPr>
          <a:xfrm>
            <a:off x="974633" y="3744632"/>
            <a:ext cx="11091652" cy="0"/>
          </a:xfrm>
          <a:prstGeom prst="straightConnector1">
            <a:avLst/>
          </a:prstGeom>
          <a:ln w="57150">
            <a:solidFill>
              <a:srgbClr val="057EC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a:xfrm>
            <a:off x="974633" y="6473614"/>
            <a:ext cx="5257800" cy="365125"/>
          </a:xfrm>
        </p:spPr>
        <p:txBody>
          <a:bodyPr/>
          <a:lstStyle/>
          <a:p>
            <a:r>
              <a:rPr lang="fr-FR" dirty="0"/>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Annexe 2 - cas d’usage</a:t>
            </a:r>
          </a:p>
          <a:p>
            <a:endParaRPr lang="fr-FR" dirty="0"/>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t>Julien va entrer en IME (avec internat) (PH</a:t>
            </a:r>
          </a:p>
        </p:txBody>
      </p:sp>
      <p:sp>
        <p:nvSpPr>
          <p:cNvPr id="21" name="Espace réservé du texte 1">
            <a:extLst>
              <a:ext uri="{FF2B5EF4-FFF2-40B4-BE49-F238E27FC236}">
                <a16:creationId xmlns:a16="http://schemas.microsoft.com/office/drawing/2014/main" id="{4C6187A4-DEFD-63C1-E5E2-968BB56FCCD2}"/>
              </a:ext>
            </a:extLst>
          </p:cNvPr>
          <p:cNvSpPr txBox="1">
            <a:spLocks/>
          </p:cNvSpPr>
          <p:nvPr/>
        </p:nvSpPr>
        <p:spPr>
          <a:xfrm>
            <a:off x="717770" y="1605060"/>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Julien est un enfant en situation de handicap, ayant bénéficié d'un accompagnement par un SESSAD, et qui va maintenant être accompagné par un IME avec internat. Pour préparer son admission, les professionnels de l’IME doivent récupérer les éléments d’évaluation antérieurs le concernant.</a:t>
            </a:r>
          </a:p>
        </p:txBody>
      </p:sp>
      <p:sp>
        <p:nvSpPr>
          <p:cNvPr id="24" name="Espace réservé du texte 1">
            <a:extLst>
              <a:ext uri="{FF2B5EF4-FFF2-40B4-BE49-F238E27FC236}">
                <a16:creationId xmlns:a16="http://schemas.microsoft.com/office/drawing/2014/main" id="{276D2E2E-BAD5-6AE6-1837-FB32DA5F9979}"/>
              </a:ext>
            </a:extLst>
          </p:cNvPr>
          <p:cNvSpPr txBox="1">
            <a:spLocks/>
          </p:cNvSpPr>
          <p:nvPr/>
        </p:nvSpPr>
        <p:spPr>
          <a:xfrm>
            <a:off x="2272458" y="2530734"/>
            <a:ext cx="2168669"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1" dirty="0">
                <a:latin typeface="Segoe UI" panose="020B0502040204020203" pitchFamily="34" charset="0"/>
                <a:ea typeface="Calibri" panose="020F0502020204030204" pitchFamily="34" charset="0"/>
                <a:cs typeface="Segoe UI" panose="020B0502040204020203" pitchFamily="34" charset="0"/>
              </a:rPr>
              <a:t>L’IME</a:t>
            </a:r>
            <a:r>
              <a:rPr lang="fr-FR" sz="1100" dirty="0">
                <a:latin typeface="Segoe UI" panose="020B0502040204020203" pitchFamily="34" charset="0"/>
                <a:ea typeface="Calibri" panose="020F0502020204030204" pitchFamily="34" charset="0"/>
                <a:cs typeface="Segoe UI" panose="020B0502040204020203" pitchFamily="34" charset="0"/>
              </a:rPr>
              <a:t> accueillera Julien au sein de son </a:t>
            </a:r>
            <a:r>
              <a:rPr lang="fr-FR" sz="1100" b="1" dirty="0">
                <a:latin typeface="Segoe UI" panose="020B0502040204020203" pitchFamily="34" charset="0"/>
                <a:ea typeface="Calibri" panose="020F0502020204030204" pitchFamily="34" charset="0"/>
                <a:cs typeface="Segoe UI" panose="020B0502040204020203" pitchFamily="34" charset="0"/>
              </a:rPr>
              <a:t>internat </a:t>
            </a:r>
            <a:r>
              <a:rPr lang="fr-FR" sz="1100" dirty="0">
                <a:latin typeface="Segoe UI" panose="020B0502040204020203" pitchFamily="34" charset="0"/>
                <a:ea typeface="Calibri" panose="020F0502020204030204" pitchFamily="34" charset="0"/>
                <a:cs typeface="Segoe UI" panose="020B0502040204020203" pitchFamily="34" charset="0"/>
              </a:rPr>
              <a:t>prochainement.</a:t>
            </a:r>
          </a:p>
        </p:txBody>
      </p:sp>
      <p:sp>
        <p:nvSpPr>
          <p:cNvPr id="30" name="Rectangle : coins arrondis 29">
            <a:extLst>
              <a:ext uri="{FF2B5EF4-FFF2-40B4-BE49-F238E27FC236}">
                <a16:creationId xmlns:a16="http://schemas.microsoft.com/office/drawing/2014/main" id="{95A5CC26-614B-2478-BCAA-D2EB7112D294}"/>
              </a:ext>
            </a:extLst>
          </p:cNvPr>
          <p:cNvSpPr/>
          <p:nvPr/>
        </p:nvSpPr>
        <p:spPr>
          <a:xfrm>
            <a:off x="2258514" y="2461824"/>
            <a:ext cx="2128169" cy="591009"/>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
            <a:extLst>
              <a:ext uri="{FF2B5EF4-FFF2-40B4-BE49-F238E27FC236}">
                <a16:creationId xmlns:a16="http://schemas.microsoft.com/office/drawing/2014/main" id="{18719E60-1C21-A62A-6A52-00742ACFAEBA}"/>
              </a:ext>
            </a:extLst>
          </p:cNvPr>
          <p:cNvSpPr txBox="1">
            <a:spLocks/>
          </p:cNvSpPr>
          <p:nvPr/>
        </p:nvSpPr>
        <p:spPr>
          <a:xfrm>
            <a:off x="1660402" y="4415752"/>
            <a:ext cx="3403933" cy="1681081"/>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pPr>
            <a:r>
              <a:rPr lang="fr-FR" sz="1100" dirty="0">
                <a:latin typeface="Segoe UI" panose="020B0502040204020203" pitchFamily="34" charset="0"/>
                <a:cs typeface="Segoe UI" panose="020B0502040204020203" pitchFamily="34" charset="0"/>
              </a:rPr>
              <a:t>Afin de préparer au mieux l'admission de Julien, les professionnels de l'IME </a:t>
            </a:r>
            <a:r>
              <a:rPr lang="fr-FR" sz="1100" b="1" dirty="0">
                <a:latin typeface="Segoe UI" panose="020B0502040204020203" pitchFamily="34" charset="0"/>
                <a:cs typeface="Segoe UI" panose="020B0502040204020203" pitchFamily="34" charset="0"/>
              </a:rPr>
              <a:t>consultent son DMP </a:t>
            </a:r>
            <a:r>
              <a:rPr lang="fr-FR" sz="1100" dirty="0">
                <a:latin typeface="Segoe UI" panose="020B0502040204020203" pitchFamily="34" charset="0"/>
                <a:cs typeface="Segoe UI" panose="020B0502040204020203" pitchFamily="34" charset="0"/>
              </a:rPr>
              <a:t>(après autorisation des parents) et </a:t>
            </a:r>
            <a:r>
              <a:rPr lang="fr-FR" sz="1100" b="1" dirty="0">
                <a:latin typeface="Segoe UI" panose="020B0502040204020203" pitchFamily="34" charset="0"/>
                <a:cs typeface="Segoe UI" panose="020B0502040204020203" pitchFamily="34" charset="0"/>
              </a:rPr>
              <a:t>accèdent aux informations le concernant</a:t>
            </a:r>
            <a:r>
              <a:rPr lang="fr-FR" sz="1100" dirty="0">
                <a:latin typeface="Segoe UI" panose="020B0502040204020203" pitchFamily="34" charset="0"/>
                <a:cs typeface="Segoe UI" panose="020B0502040204020203" pitchFamily="34" charset="0"/>
              </a:rPr>
              <a:t> déposées en amont par les professionnels du SESSAD l’accompagnant jusqu'ici</a:t>
            </a:r>
          </a:p>
          <a:p>
            <a:pPr marL="171450" indent="-171450">
              <a:spcBef>
                <a:spcPts val="300"/>
              </a:spcBef>
              <a:spcAft>
                <a:spcPts val="300"/>
              </a:spcAft>
              <a:buFont typeface="Arial" panose="020B0604020202020204" pitchFamily="34" charset="0"/>
              <a:buChar char="•"/>
            </a:pPr>
            <a:r>
              <a:rPr lang="fr-FR" sz="1100" dirty="0">
                <a:latin typeface="Segoe UI" panose="020B0502040204020203" pitchFamily="34" charset="0"/>
                <a:cs typeface="Segoe UI" panose="020B0502040204020203" pitchFamily="34" charset="0"/>
              </a:rPr>
              <a:t>Ils peuvent y retrouver notamment le </a:t>
            </a:r>
            <a:r>
              <a:rPr lang="fr-FR" sz="1100" b="1" dirty="0">
                <a:latin typeface="Segoe UI" panose="020B0502040204020203" pitchFamily="34" charset="0"/>
                <a:cs typeface="Segoe UI" panose="020B0502040204020203" pitchFamily="34" charset="0"/>
              </a:rPr>
              <a:t>projet personnalisé</a:t>
            </a:r>
            <a:r>
              <a:rPr lang="fr-FR" sz="1100" dirty="0">
                <a:latin typeface="Segoe UI" panose="020B0502040204020203" pitchFamily="34" charset="0"/>
                <a:cs typeface="Segoe UI" panose="020B0502040204020203" pitchFamily="34" charset="0"/>
              </a:rPr>
              <a:t> de Julien, ainsi que des </a:t>
            </a:r>
            <a:r>
              <a:rPr lang="fr-FR" sz="1100" b="1" dirty="0">
                <a:latin typeface="Segoe UI" panose="020B0502040204020203" pitchFamily="34" charset="0"/>
                <a:cs typeface="Segoe UI" panose="020B0502040204020203" pitchFamily="34" charset="0"/>
              </a:rPr>
              <a:t>grilles d'évaluations médicosociales</a:t>
            </a:r>
          </a:p>
          <a:p>
            <a:pPr marL="171450" indent="-171450">
              <a:spcBef>
                <a:spcPts val="300"/>
              </a:spcBef>
              <a:spcAft>
                <a:spcPts val="300"/>
              </a:spcAft>
              <a:buFont typeface="Arial" panose="020B0604020202020204" pitchFamily="34" charset="0"/>
              <a:buChar char="•"/>
            </a:pPr>
            <a:r>
              <a:rPr lang="fr-FR" sz="1100" dirty="0">
                <a:latin typeface="Segoe UI" panose="020B0502040204020203" pitchFamily="34" charset="0"/>
                <a:cs typeface="Segoe UI" panose="020B0502040204020203" pitchFamily="34" charset="0"/>
              </a:rPr>
              <a:t>Les professionnels de l'IME </a:t>
            </a:r>
            <a:r>
              <a:rPr lang="fr-FR" sz="1100" b="1" dirty="0">
                <a:latin typeface="Segoe UI" panose="020B0502040204020203" pitchFamily="34" charset="0"/>
                <a:cs typeface="Segoe UI" panose="020B0502040204020203" pitchFamily="34" charset="0"/>
              </a:rPr>
              <a:t>font appel au téléservice </a:t>
            </a:r>
            <a:r>
              <a:rPr lang="fr-FR" sz="1100" b="1" dirty="0" err="1">
                <a:latin typeface="Segoe UI" panose="020B0502040204020203" pitchFamily="34" charset="0"/>
                <a:cs typeface="Segoe UI" panose="020B0502040204020203" pitchFamily="34" charset="0"/>
              </a:rPr>
              <a:t>INSi</a:t>
            </a:r>
            <a:r>
              <a:rPr lang="fr-FR" sz="1100" b="1" dirty="0">
                <a:latin typeface="Segoe UI" panose="020B0502040204020203" pitchFamily="34" charset="0"/>
                <a:cs typeface="Segoe UI" panose="020B0502040204020203" pitchFamily="34" charset="0"/>
              </a:rPr>
              <a:t> pour récupérer l'INS </a:t>
            </a:r>
            <a:r>
              <a:rPr lang="fr-FR" sz="1100" dirty="0">
                <a:latin typeface="Segoe UI" panose="020B0502040204020203" pitchFamily="34" charset="0"/>
                <a:cs typeface="Segoe UI" panose="020B0502040204020203" pitchFamily="34" charset="0"/>
              </a:rPr>
              <a:t>de Julien en amont de son arrivée</a:t>
            </a:r>
          </a:p>
        </p:txBody>
      </p:sp>
      <p:sp>
        <p:nvSpPr>
          <p:cNvPr id="37" name="Rectangle : coins arrondis 36">
            <a:extLst>
              <a:ext uri="{FF2B5EF4-FFF2-40B4-BE49-F238E27FC236}">
                <a16:creationId xmlns:a16="http://schemas.microsoft.com/office/drawing/2014/main" id="{FA05FD1B-E679-D343-7180-502718B8E67A}"/>
              </a:ext>
            </a:extLst>
          </p:cNvPr>
          <p:cNvSpPr/>
          <p:nvPr/>
        </p:nvSpPr>
        <p:spPr>
          <a:xfrm>
            <a:off x="1605579" y="4344137"/>
            <a:ext cx="3403933" cy="2122760"/>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53B90668-6C91-1456-DB4A-C6BB9F6882C2}"/>
              </a:ext>
            </a:extLst>
          </p:cNvPr>
          <p:cNvCxnSpPr>
            <a:cxnSpLocks/>
            <a:stCxn id="69" idx="2"/>
            <a:endCxn id="37" idx="0"/>
          </p:cNvCxnSpPr>
          <p:nvPr/>
        </p:nvCxnSpPr>
        <p:spPr>
          <a:xfrm flipH="1">
            <a:off x="3307546" y="3965647"/>
            <a:ext cx="5154" cy="378490"/>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1BD5437C-61AC-3327-4C0E-49DA14E0170F}"/>
              </a:ext>
            </a:extLst>
          </p:cNvPr>
          <p:cNvCxnSpPr>
            <a:cxnSpLocks/>
            <a:stCxn id="30" idx="2"/>
            <a:endCxn id="69" idx="0"/>
          </p:cNvCxnSpPr>
          <p:nvPr/>
        </p:nvCxnSpPr>
        <p:spPr>
          <a:xfrm flipH="1">
            <a:off x="3312700" y="3052833"/>
            <a:ext cx="9899" cy="49847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69" name="Rectangle : coins arrondis 68">
            <a:extLst>
              <a:ext uri="{FF2B5EF4-FFF2-40B4-BE49-F238E27FC236}">
                <a16:creationId xmlns:a16="http://schemas.microsoft.com/office/drawing/2014/main" id="{E318A52D-B89D-6521-6D09-3A42F8302B36}"/>
              </a:ext>
            </a:extLst>
          </p:cNvPr>
          <p:cNvSpPr/>
          <p:nvPr/>
        </p:nvSpPr>
        <p:spPr>
          <a:xfrm>
            <a:off x="2031547" y="3551309"/>
            <a:ext cx="2562306"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1. L'IME prépare l’admission de Julien</a:t>
            </a:r>
          </a:p>
        </p:txBody>
      </p:sp>
      <p:sp>
        <p:nvSpPr>
          <p:cNvPr id="93" name="Espace réservé du texte 1">
            <a:extLst>
              <a:ext uri="{FF2B5EF4-FFF2-40B4-BE49-F238E27FC236}">
                <a16:creationId xmlns:a16="http://schemas.microsoft.com/office/drawing/2014/main" id="{ED07301E-7CCC-D6B3-1BFD-120A4A91EFE9}"/>
              </a:ext>
            </a:extLst>
          </p:cNvPr>
          <p:cNvSpPr txBox="1">
            <a:spLocks/>
          </p:cNvSpPr>
          <p:nvPr/>
        </p:nvSpPr>
        <p:spPr>
          <a:xfrm>
            <a:off x="5631387" y="2433821"/>
            <a:ext cx="2366628"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Des échanges complémentaires entre </a:t>
            </a:r>
            <a:r>
              <a:rPr lang="fr-FR" sz="1100" b="1" dirty="0">
                <a:latin typeface="Segoe UI" panose="020B0502040204020203" pitchFamily="34" charset="0"/>
                <a:ea typeface="Calibri" panose="020F0502020204030204" pitchFamily="34" charset="0"/>
                <a:cs typeface="Segoe UI" panose="020B0502040204020203" pitchFamily="34" charset="0"/>
              </a:rPr>
              <a:t>professionnels</a:t>
            </a:r>
            <a:r>
              <a:rPr lang="fr-FR" sz="1100" dirty="0">
                <a:latin typeface="Segoe UI" panose="020B0502040204020203" pitchFamily="34" charset="0"/>
                <a:ea typeface="Calibri" panose="020F0502020204030204" pitchFamily="34" charset="0"/>
                <a:cs typeface="Segoe UI" panose="020B0502040204020203" pitchFamily="34" charset="0"/>
              </a:rPr>
              <a:t> sont nécessaires.</a:t>
            </a:r>
          </a:p>
        </p:txBody>
      </p:sp>
      <p:sp>
        <p:nvSpPr>
          <p:cNvPr id="94" name="Rectangle : coins arrondis 93">
            <a:extLst>
              <a:ext uri="{FF2B5EF4-FFF2-40B4-BE49-F238E27FC236}">
                <a16:creationId xmlns:a16="http://schemas.microsoft.com/office/drawing/2014/main" id="{7E6EA1D3-1910-5AE0-BD45-1FBF6ED16B26}"/>
              </a:ext>
            </a:extLst>
          </p:cNvPr>
          <p:cNvSpPr/>
          <p:nvPr/>
        </p:nvSpPr>
        <p:spPr>
          <a:xfrm>
            <a:off x="5625699" y="2408344"/>
            <a:ext cx="2336946" cy="652072"/>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space réservé du texte 1">
            <a:extLst>
              <a:ext uri="{FF2B5EF4-FFF2-40B4-BE49-F238E27FC236}">
                <a16:creationId xmlns:a16="http://schemas.microsoft.com/office/drawing/2014/main" id="{19D1D1E7-DFAD-035F-737C-ECA57B9147A1}"/>
              </a:ext>
            </a:extLst>
          </p:cNvPr>
          <p:cNvSpPr txBox="1">
            <a:spLocks/>
          </p:cNvSpPr>
          <p:nvPr/>
        </p:nvSpPr>
        <p:spPr>
          <a:xfrm>
            <a:off x="5338732" y="4381548"/>
            <a:ext cx="2954764" cy="1338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En complément de la consultation du DMP, les professionnels de l’IME </a:t>
            </a:r>
            <a:r>
              <a:rPr lang="fr-FR" sz="1100" b="1" kern="1200" dirty="0">
                <a:solidFill>
                  <a:schemeClr val="dk1"/>
                </a:solidFill>
                <a:latin typeface="Segoe UI" panose="020B0502040204020203" pitchFamily="34" charset="0"/>
                <a:ea typeface="+mn-ea"/>
                <a:cs typeface="Segoe UI" panose="020B0502040204020203" pitchFamily="34" charset="0"/>
              </a:rPr>
              <a:t>peuvent échanger via MSSanté </a:t>
            </a:r>
            <a:r>
              <a:rPr lang="fr-FR" sz="1100" kern="1200" dirty="0">
                <a:solidFill>
                  <a:schemeClr val="dk1"/>
                </a:solidFill>
                <a:latin typeface="Segoe UI" panose="020B0502040204020203" pitchFamily="34" charset="0"/>
                <a:ea typeface="+mn-ea"/>
                <a:cs typeface="Segoe UI" panose="020B0502040204020203" pitchFamily="34" charset="0"/>
              </a:rPr>
              <a:t>avec le SESSAD ayant accompagné Julien </a:t>
            </a:r>
            <a:r>
              <a:rPr lang="fr-FR" sz="1100" b="1" kern="1200" dirty="0">
                <a:solidFill>
                  <a:schemeClr val="dk1"/>
                </a:solidFill>
                <a:latin typeface="Segoe UI" panose="020B0502040204020203" pitchFamily="34" charset="0"/>
                <a:ea typeface="+mn-ea"/>
                <a:cs typeface="Segoe UI" panose="020B0502040204020203" pitchFamily="34" charset="0"/>
              </a:rPr>
              <a:t>pour en savoir plus sur sa situation </a:t>
            </a:r>
            <a:r>
              <a:rPr lang="fr-FR" sz="1100" kern="1200" dirty="0">
                <a:solidFill>
                  <a:schemeClr val="dk1"/>
                </a:solidFill>
                <a:latin typeface="Segoe UI" panose="020B0502040204020203" pitchFamily="34" charset="0"/>
                <a:ea typeface="+mn-ea"/>
                <a:cs typeface="Segoe UI" panose="020B0502040204020203" pitchFamily="34" charset="0"/>
              </a:rPr>
              <a:t>(informations médicales, environnementales, sociales)</a:t>
            </a:r>
          </a:p>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Depuis son DUI, le SESSAD </a:t>
            </a:r>
            <a:r>
              <a:rPr lang="fr-FR" sz="1100" b="1" kern="1200" dirty="0">
                <a:solidFill>
                  <a:schemeClr val="dk1"/>
                </a:solidFill>
                <a:latin typeface="Segoe UI" panose="020B0502040204020203" pitchFamily="34" charset="0"/>
                <a:ea typeface="+mn-ea"/>
                <a:cs typeface="Segoe UI" panose="020B0502040204020203" pitchFamily="34" charset="0"/>
              </a:rPr>
              <a:t>peut envoyer des documents complémentaires à l’IME via la MSSanté</a:t>
            </a:r>
          </a:p>
        </p:txBody>
      </p:sp>
      <p:sp>
        <p:nvSpPr>
          <p:cNvPr id="96" name="Rectangle : coins arrondis 95">
            <a:extLst>
              <a:ext uri="{FF2B5EF4-FFF2-40B4-BE49-F238E27FC236}">
                <a16:creationId xmlns:a16="http://schemas.microsoft.com/office/drawing/2014/main" id="{A998DACC-2B38-06D2-592C-19FD11A8501B}"/>
              </a:ext>
            </a:extLst>
          </p:cNvPr>
          <p:cNvSpPr/>
          <p:nvPr/>
        </p:nvSpPr>
        <p:spPr>
          <a:xfrm>
            <a:off x="5294848" y="4322318"/>
            <a:ext cx="2998648" cy="1681078"/>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a:extLst>
              <a:ext uri="{FF2B5EF4-FFF2-40B4-BE49-F238E27FC236}">
                <a16:creationId xmlns:a16="http://schemas.microsoft.com/office/drawing/2014/main" id="{3B9C31DF-7959-AFA2-EEBE-A11A838FCED4}"/>
              </a:ext>
            </a:extLst>
          </p:cNvPr>
          <p:cNvCxnSpPr>
            <a:cxnSpLocks/>
            <a:stCxn id="94" idx="2"/>
            <a:endCxn id="98" idx="0"/>
          </p:cNvCxnSpPr>
          <p:nvPr/>
        </p:nvCxnSpPr>
        <p:spPr>
          <a:xfrm>
            <a:off x="6794172" y="3060416"/>
            <a:ext cx="0" cy="478644"/>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98" name="Rectangle : coins arrondis 97">
            <a:extLst>
              <a:ext uri="{FF2B5EF4-FFF2-40B4-BE49-F238E27FC236}">
                <a16:creationId xmlns:a16="http://schemas.microsoft.com/office/drawing/2014/main" id="{17FBFF5A-0605-351B-F2FB-E4B2A2B82481}"/>
              </a:ext>
            </a:extLst>
          </p:cNvPr>
          <p:cNvSpPr/>
          <p:nvPr/>
        </p:nvSpPr>
        <p:spPr>
          <a:xfrm>
            <a:off x="5547640" y="3539060"/>
            <a:ext cx="2493063"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2. L’IME échange de l’information avec le SESSAD</a:t>
            </a:r>
          </a:p>
        </p:txBody>
      </p:sp>
      <p:sp>
        <p:nvSpPr>
          <p:cNvPr id="99" name="Espace réservé du texte 1">
            <a:extLst>
              <a:ext uri="{FF2B5EF4-FFF2-40B4-BE49-F238E27FC236}">
                <a16:creationId xmlns:a16="http://schemas.microsoft.com/office/drawing/2014/main" id="{B3CE2A35-57F6-F45E-C95C-211DDD31C25E}"/>
              </a:ext>
            </a:extLst>
          </p:cNvPr>
          <p:cNvSpPr txBox="1">
            <a:spLocks/>
          </p:cNvSpPr>
          <p:nvPr/>
        </p:nvSpPr>
        <p:spPr>
          <a:xfrm>
            <a:off x="8813317" y="2482264"/>
            <a:ext cx="2500917"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Tout est prêt pour accueillir Julien dans les meilleures conditions</a:t>
            </a:r>
          </a:p>
        </p:txBody>
      </p:sp>
      <p:sp>
        <p:nvSpPr>
          <p:cNvPr id="100" name="Rectangle : coins arrondis 99">
            <a:extLst>
              <a:ext uri="{FF2B5EF4-FFF2-40B4-BE49-F238E27FC236}">
                <a16:creationId xmlns:a16="http://schemas.microsoft.com/office/drawing/2014/main" id="{868B2267-8256-4336-9874-92E814948DA3}"/>
              </a:ext>
            </a:extLst>
          </p:cNvPr>
          <p:cNvSpPr/>
          <p:nvPr/>
        </p:nvSpPr>
        <p:spPr>
          <a:xfrm>
            <a:off x="8743958" y="2430183"/>
            <a:ext cx="2423658" cy="521564"/>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space réservé du texte 1">
            <a:extLst>
              <a:ext uri="{FF2B5EF4-FFF2-40B4-BE49-F238E27FC236}">
                <a16:creationId xmlns:a16="http://schemas.microsoft.com/office/drawing/2014/main" id="{7C3DF3B7-1361-A6E4-DF19-16C0E77864AF}"/>
              </a:ext>
            </a:extLst>
          </p:cNvPr>
          <p:cNvSpPr txBox="1">
            <a:spLocks/>
          </p:cNvSpPr>
          <p:nvPr/>
        </p:nvSpPr>
        <p:spPr>
          <a:xfrm>
            <a:off x="8578832" y="4382951"/>
            <a:ext cx="3445909" cy="1713882"/>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A la suite du recueil de l'ensemble de ces éléments, les professionnels de l'IME peuvent </a:t>
            </a:r>
            <a:r>
              <a:rPr lang="fr-FR" sz="1100" b="1" kern="1200" dirty="0">
                <a:solidFill>
                  <a:schemeClr val="dk1"/>
                </a:solidFill>
                <a:latin typeface="Segoe UI" panose="020B0502040204020203" pitchFamily="34" charset="0"/>
                <a:ea typeface="+mn-ea"/>
                <a:cs typeface="Segoe UI" panose="020B0502040204020203" pitchFamily="34" charset="0"/>
              </a:rPr>
              <a:t>compléter le dossier de Julien dans le DUI</a:t>
            </a:r>
          </a:p>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Si nécessaire, ils peuvent également </a:t>
            </a:r>
            <a:r>
              <a:rPr lang="fr-FR" sz="1100" b="1" kern="1200" dirty="0">
                <a:solidFill>
                  <a:schemeClr val="dk1"/>
                </a:solidFill>
                <a:latin typeface="Segoe UI" panose="020B0502040204020203" pitchFamily="34" charset="0"/>
                <a:ea typeface="+mn-ea"/>
                <a:cs typeface="Segoe UI" panose="020B0502040204020203" pitchFamily="34" charset="0"/>
              </a:rPr>
              <a:t>contacter la famille de Julien </a:t>
            </a:r>
            <a:r>
              <a:rPr lang="fr-FR" sz="1100" kern="1200" dirty="0">
                <a:solidFill>
                  <a:schemeClr val="dk1"/>
                </a:solidFill>
                <a:latin typeface="Segoe UI" panose="020B0502040204020203" pitchFamily="34" charset="0"/>
                <a:ea typeface="+mn-ea"/>
                <a:cs typeface="Segoe UI" panose="020B0502040204020203" pitchFamily="34" charset="0"/>
              </a:rPr>
              <a:t>pour </a:t>
            </a:r>
            <a:r>
              <a:rPr lang="fr-FR" sz="1100" b="1" kern="1200" dirty="0">
                <a:solidFill>
                  <a:schemeClr val="dk1"/>
                </a:solidFill>
                <a:latin typeface="Segoe UI" panose="020B0502040204020203" pitchFamily="34" charset="0"/>
                <a:ea typeface="+mn-ea"/>
                <a:cs typeface="Segoe UI" panose="020B0502040204020203" pitchFamily="34" charset="0"/>
              </a:rPr>
              <a:t>recueillir des informations supplémentaires </a:t>
            </a:r>
            <a:r>
              <a:rPr lang="fr-FR" sz="1100" kern="1200" dirty="0">
                <a:solidFill>
                  <a:schemeClr val="dk1"/>
                </a:solidFill>
                <a:latin typeface="Segoe UI" panose="020B0502040204020203" pitchFamily="34" charset="0"/>
                <a:ea typeface="+mn-ea"/>
                <a:cs typeface="Segoe UI" panose="020B0502040204020203" pitchFamily="34" charset="0"/>
              </a:rPr>
              <a:t>via la messagerie citoyenne de Mon espace santé</a:t>
            </a:r>
          </a:p>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Lors de son admission, les professionnels de l'IME </a:t>
            </a:r>
            <a:r>
              <a:rPr lang="fr-FR" sz="1100" b="1" kern="1200" dirty="0">
                <a:solidFill>
                  <a:schemeClr val="dk1"/>
                </a:solidFill>
                <a:latin typeface="Segoe UI" panose="020B0502040204020203" pitchFamily="34" charset="0"/>
                <a:ea typeface="+mn-ea"/>
                <a:cs typeface="Segoe UI" panose="020B0502040204020203" pitchFamily="34" charset="0"/>
              </a:rPr>
              <a:t>vérifieront l’identité de Julien </a:t>
            </a:r>
            <a:r>
              <a:rPr lang="fr-FR" sz="1100" kern="1200" dirty="0">
                <a:solidFill>
                  <a:schemeClr val="dk1"/>
                </a:solidFill>
                <a:latin typeface="Segoe UI" panose="020B0502040204020203" pitchFamily="34" charset="0"/>
                <a:ea typeface="+mn-ea"/>
                <a:cs typeface="Segoe UI" panose="020B0502040204020203" pitchFamily="34" charset="0"/>
              </a:rPr>
              <a:t>en consultant son extrait d'acte de naissance ou le livret de famille, accompagné de la pièce d'identité d'un de ses parents</a:t>
            </a:r>
          </a:p>
        </p:txBody>
      </p:sp>
      <p:cxnSp>
        <p:nvCxnSpPr>
          <p:cNvPr id="103" name="Connecteur droit 102">
            <a:extLst>
              <a:ext uri="{FF2B5EF4-FFF2-40B4-BE49-F238E27FC236}">
                <a16:creationId xmlns:a16="http://schemas.microsoft.com/office/drawing/2014/main" id="{85F62B4F-D3E2-7FED-2E5B-5EA1794DB968}"/>
              </a:ext>
            </a:extLst>
          </p:cNvPr>
          <p:cNvCxnSpPr>
            <a:cxnSpLocks/>
            <a:stCxn id="100" idx="2"/>
            <a:endCxn id="104" idx="0"/>
          </p:cNvCxnSpPr>
          <p:nvPr/>
        </p:nvCxnSpPr>
        <p:spPr>
          <a:xfrm>
            <a:off x="9955787" y="2951747"/>
            <a:ext cx="2155" cy="58571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04" name="Rectangle : coins arrondis 103">
            <a:extLst>
              <a:ext uri="{FF2B5EF4-FFF2-40B4-BE49-F238E27FC236}">
                <a16:creationId xmlns:a16="http://schemas.microsoft.com/office/drawing/2014/main" id="{4AFD3BCA-1EE4-CDFE-9ADD-E535144270F8}"/>
              </a:ext>
            </a:extLst>
          </p:cNvPr>
          <p:cNvSpPr/>
          <p:nvPr/>
        </p:nvSpPr>
        <p:spPr>
          <a:xfrm>
            <a:off x="8748267" y="3537463"/>
            <a:ext cx="2419349"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3. Le dossier de Julien est mis à jour</a:t>
            </a:r>
          </a:p>
        </p:txBody>
      </p:sp>
      <p:cxnSp>
        <p:nvCxnSpPr>
          <p:cNvPr id="111" name="Connecteur droit 110">
            <a:extLst>
              <a:ext uri="{FF2B5EF4-FFF2-40B4-BE49-F238E27FC236}">
                <a16:creationId xmlns:a16="http://schemas.microsoft.com/office/drawing/2014/main" id="{469B8767-207E-B4A9-CF68-1C8F310BBFB9}"/>
              </a:ext>
            </a:extLst>
          </p:cNvPr>
          <p:cNvCxnSpPr>
            <a:cxnSpLocks/>
            <a:stCxn id="98" idx="2"/>
            <a:endCxn id="96" idx="0"/>
          </p:cNvCxnSpPr>
          <p:nvPr/>
        </p:nvCxnSpPr>
        <p:spPr>
          <a:xfrm>
            <a:off x="6794172" y="3953398"/>
            <a:ext cx="0" cy="368920"/>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EAE01327-1C8A-8353-21A3-D9383EFF14A0}"/>
              </a:ext>
            </a:extLst>
          </p:cNvPr>
          <p:cNvCxnSpPr>
            <a:cxnSpLocks/>
            <a:stCxn id="104" idx="2"/>
          </p:cNvCxnSpPr>
          <p:nvPr/>
        </p:nvCxnSpPr>
        <p:spPr>
          <a:xfrm>
            <a:off x="9957942" y="3951801"/>
            <a:ext cx="0" cy="35390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pic>
        <p:nvPicPr>
          <p:cNvPr id="155" name="Image 154" descr="Une image contenant ordinateur, Appareils électroniques, texte, Netbook&#10;&#10;Description générée automatiquement">
            <a:extLst>
              <a:ext uri="{FF2B5EF4-FFF2-40B4-BE49-F238E27FC236}">
                <a16:creationId xmlns:a16="http://schemas.microsoft.com/office/drawing/2014/main" id="{89A56C75-FB12-BDCF-9A64-2CC4C05410A2}"/>
              </a:ext>
            </a:extLst>
          </p:cNvPr>
          <p:cNvPicPr>
            <a:picLocks noChangeAspect="1"/>
          </p:cNvPicPr>
          <p:nvPr/>
        </p:nvPicPr>
        <p:blipFill>
          <a:blip r:embed="rId3"/>
          <a:stretch>
            <a:fillRect/>
          </a:stretch>
        </p:blipFill>
        <p:spPr>
          <a:xfrm>
            <a:off x="328529" y="4451399"/>
            <a:ext cx="484483" cy="484483"/>
          </a:xfrm>
          <a:prstGeom prst="rect">
            <a:avLst/>
          </a:prstGeom>
        </p:spPr>
      </p:pic>
      <p:pic>
        <p:nvPicPr>
          <p:cNvPr id="157" name="Image 156" descr="Une image contenant clipart, dessin humoristique&#10;&#10;Description générée automatiquement">
            <a:extLst>
              <a:ext uri="{FF2B5EF4-FFF2-40B4-BE49-F238E27FC236}">
                <a16:creationId xmlns:a16="http://schemas.microsoft.com/office/drawing/2014/main" id="{BA2296FB-6237-4891-078B-A98C67DD2A8C}"/>
              </a:ext>
            </a:extLst>
          </p:cNvPr>
          <p:cNvPicPr>
            <a:picLocks noChangeAspect="1"/>
          </p:cNvPicPr>
          <p:nvPr/>
        </p:nvPicPr>
        <p:blipFill>
          <a:blip r:embed="rId4"/>
          <a:stretch>
            <a:fillRect/>
          </a:stretch>
        </p:blipFill>
        <p:spPr>
          <a:xfrm>
            <a:off x="327428" y="2487302"/>
            <a:ext cx="485584" cy="485584"/>
          </a:xfrm>
          <a:prstGeom prst="rect">
            <a:avLst/>
          </a:prstGeom>
        </p:spPr>
      </p:pic>
      <p:sp>
        <p:nvSpPr>
          <p:cNvPr id="159" name="Espace réservé du texte 1">
            <a:extLst>
              <a:ext uri="{FF2B5EF4-FFF2-40B4-BE49-F238E27FC236}">
                <a16:creationId xmlns:a16="http://schemas.microsoft.com/office/drawing/2014/main" id="{11031F17-7AB6-5BC4-0BE0-71267DB8CDFE}"/>
              </a:ext>
            </a:extLst>
          </p:cNvPr>
          <p:cNvSpPr txBox="1">
            <a:spLocks/>
          </p:cNvSpPr>
          <p:nvPr/>
        </p:nvSpPr>
        <p:spPr>
          <a:xfrm>
            <a:off x="197735" y="3091126"/>
            <a:ext cx="839758"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Acteurs</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
        <p:nvSpPr>
          <p:cNvPr id="160" name="Espace réservé du texte 1">
            <a:extLst>
              <a:ext uri="{FF2B5EF4-FFF2-40B4-BE49-F238E27FC236}">
                <a16:creationId xmlns:a16="http://schemas.microsoft.com/office/drawing/2014/main" id="{665D7463-BA72-F0E8-91C0-1EF6EB12B374}"/>
              </a:ext>
            </a:extLst>
          </p:cNvPr>
          <p:cNvSpPr txBox="1">
            <a:spLocks/>
          </p:cNvSpPr>
          <p:nvPr/>
        </p:nvSpPr>
        <p:spPr>
          <a:xfrm>
            <a:off x="49385" y="4992414"/>
            <a:ext cx="1282451"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Service socle</a:t>
            </a:r>
          </a:p>
        </p:txBody>
      </p:sp>
    </p:spTree>
    <p:extLst>
      <p:ext uri="{BB962C8B-B14F-4D97-AF65-F5344CB8AC3E}">
        <p14:creationId xmlns:p14="http://schemas.microsoft.com/office/powerpoint/2010/main" val="242808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E9F5B4-109A-DB7D-A6FF-A70AA1BA9F60}"/>
              </a:ext>
            </a:extLst>
          </p:cNvPr>
          <p:cNvSpPr>
            <a:spLocks noGrp="1"/>
          </p:cNvSpPr>
          <p:nvPr>
            <p:ph type="ftr" sz="quarter" idx="3"/>
          </p:nvPr>
        </p:nvSpPr>
        <p:spPr/>
        <p:txBody>
          <a:bodyPr/>
          <a:lstStyle/>
          <a:p>
            <a:r>
              <a:rPr lang="fr-FR"/>
              <a:t>Kit ESMS Numérique│ 29/04/2024 │</a:t>
            </a:r>
            <a:fld id="{9012885B-545A-41D3-AA2B-1BB978438A2F}" type="slidenum">
              <a:rPr lang="fr-FR" smtClean="0"/>
              <a:t>12</a:t>
            </a:fld>
            <a:endParaRPr lang="fr-FR"/>
          </a:p>
        </p:txBody>
      </p:sp>
      <p:sp>
        <p:nvSpPr>
          <p:cNvPr id="3" name="Espace réservé du texte 2">
            <a:extLst>
              <a:ext uri="{FF2B5EF4-FFF2-40B4-BE49-F238E27FC236}">
                <a16:creationId xmlns:a16="http://schemas.microsoft.com/office/drawing/2014/main" id="{8D7C44A3-3C8B-033D-1FCD-B00D2DCB3929}"/>
              </a:ext>
            </a:extLst>
          </p:cNvPr>
          <p:cNvSpPr>
            <a:spLocks noGrp="1"/>
          </p:cNvSpPr>
          <p:nvPr>
            <p:ph type="body" sz="quarter" idx="12"/>
          </p:nvPr>
        </p:nvSpPr>
        <p:spPr>
          <a:xfrm>
            <a:off x="1296648" y="510968"/>
            <a:ext cx="10519375" cy="387798"/>
          </a:xfrm>
        </p:spPr>
        <p:txBody>
          <a:bodyPr vert="horz" wrap="square" lIns="0" tIns="0" rIns="0" bIns="0" rtlCol="0" anchor="t">
            <a:spAutoFit/>
          </a:bodyPr>
          <a:lstStyle/>
          <a:p>
            <a:r>
              <a:rPr lang="fr-FR" dirty="0">
                <a:latin typeface="Segoe UI Semibold"/>
                <a:ea typeface="Segoe UI Black"/>
                <a:cs typeface="Segoe UI Semibold"/>
              </a:rPr>
              <a:t>Les financements possibles</a:t>
            </a:r>
          </a:p>
        </p:txBody>
      </p:sp>
      <p:sp>
        <p:nvSpPr>
          <p:cNvPr id="4" name="Espace réservé du texte 3">
            <a:extLst>
              <a:ext uri="{FF2B5EF4-FFF2-40B4-BE49-F238E27FC236}">
                <a16:creationId xmlns:a16="http://schemas.microsoft.com/office/drawing/2014/main" id="{C1E8C016-F6D5-C97A-456E-4F4AA6D1B8E8}"/>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Les leviers financiers du Ségur numérique social et médicosocial</a:t>
            </a:r>
          </a:p>
        </p:txBody>
      </p:sp>
      <p:sp>
        <p:nvSpPr>
          <p:cNvPr id="8" name="Espace réservé du texte 2">
            <a:extLst>
              <a:ext uri="{FF2B5EF4-FFF2-40B4-BE49-F238E27FC236}">
                <a16:creationId xmlns:a16="http://schemas.microsoft.com/office/drawing/2014/main" id="{9D4606B1-2B04-AF23-9DAD-4DF4E1B1AF1D}"/>
              </a:ext>
            </a:extLst>
          </p:cNvPr>
          <p:cNvSpPr>
            <a:spLocks noGrp="1"/>
          </p:cNvSpPr>
          <p:nvPr>
            <p:ph type="body" sz="quarter" idx="10"/>
          </p:nvPr>
        </p:nvSpPr>
        <p:spPr>
          <a:xfrm>
            <a:off x="472424" y="1476957"/>
            <a:ext cx="11343599" cy="2093122"/>
          </a:xfrm>
        </p:spPr>
        <p:txBody>
          <a:bodyPr vert="horz" lIns="91440" tIns="45720" rIns="91440" bIns="45720" rtlCol="0" anchor="t">
            <a:normAutofit lnSpcReduction="10000"/>
          </a:bodyPr>
          <a:lstStyle/>
          <a:p>
            <a:pPr algn="just"/>
            <a:r>
              <a:rPr lang="fr-FR" sz="1400" dirty="0">
                <a:latin typeface="Segoe UI" panose="020B0502040204020203" pitchFamily="34" charset="0"/>
                <a:cs typeface="Segoe UI" panose="020B0502040204020203" pitchFamily="34" charset="0"/>
              </a:rPr>
              <a:t>Le </a:t>
            </a:r>
            <a:r>
              <a:rPr lang="fr-FR" sz="1400" b="1" dirty="0">
                <a:latin typeface="Segoe UI" panose="020B0502040204020203" pitchFamily="34" charset="0"/>
                <a:cs typeface="Segoe UI" panose="020B0502040204020203" pitchFamily="34" charset="0"/>
              </a:rPr>
              <a:t>Ségur du Numérique en Santé </a:t>
            </a:r>
            <a:r>
              <a:rPr lang="fr-FR" sz="1400" dirty="0">
                <a:latin typeface="Segoe UI" panose="020B0502040204020203" pitchFamily="34" charset="0"/>
                <a:cs typeface="Segoe UI" panose="020B0502040204020203" pitchFamily="34" charset="0"/>
              </a:rPr>
              <a:t>alloue </a:t>
            </a:r>
            <a:r>
              <a:rPr lang="fr-FR" sz="1400" b="1" dirty="0">
                <a:latin typeface="Segoe UI" panose="020B0502040204020203" pitchFamily="34" charset="0"/>
                <a:cs typeface="Segoe UI" panose="020B0502040204020203" pitchFamily="34" charset="0"/>
              </a:rPr>
              <a:t>630 millions d’euros pour le secteur médico-social et social </a:t>
            </a:r>
            <a:r>
              <a:rPr lang="fr-FR" sz="1400" dirty="0">
                <a:latin typeface="Segoe UI" panose="020B0502040204020203" pitchFamily="34" charset="0"/>
                <a:cs typeface="Segoe UI" panose="020B0502040204020203" pitchFamily="34" charset="0"/>
              </a:rPr>
              <a:t>sur la période 2021-2025, pour </a:t>
            </a:r>
            <a:r>
              <a:rPr lang="fr-FR" sz="1400" b="1" dirty="0">
                <a:latin typeface="Segoe UI" panose="020B0502040204020203" pitchFamily="34" charset="0"/>
                <a:cs typeface="Segoe UI" panose="020B0502040204020203" pitchFamily="34" charset="0"/>
              </a:rPr>
              <a:t>accélérer la transformation numérique du secteur</a:t>
            </a:r>
            <a:r>
              <a:rPr lang="fr-FR" sz="1400" dirty="0">
                <a:latin typeface="Segoe UI" panose="020B0502040204020203" pitchFamily="34" charset="0"/>
                <a:cs typeface="Segoe UI" panose="020B0502040204020203" pitchFamily="34" charset="0"/>
              </a:rPr>
              <a:t> et améliorer la qualité des systèmes d’information déployés dans l’ensemble des établissements et services sociaux et médico-sociaux (ESSMS).</a:t>
            </a:r>
          </a:p>
          <a:p>
            <a:pPr algn="just"/>
            <a:r>
              <a:rPr lang="fr-FR" sz="1400" b="1" dirty="0">
                <a:latin typeface="Segoe UI" panose="020B0502040204020203" pitchFamily="34" charset="0"/>
                <a:cs typeface="Segoe UI" panose="020B0502040204020203" pitchFamily="34" charset="0"/>
              </a:rPr>
              <a:t>Deux programmes d’investissements </a:t>
            </a:r>
            <a:r>
              <a:rPr lang="fr-FR" sz="1400" dirty="0">
                <a:latin typeface="Segoe UI" panose="020B0502040204020203" pitchFamily="34" charset="0"/>
                <a:cs typeface="Segoe UI" panose="020B0502040204020203" pitchFamily="34" charset="0"/>
              </a:rPr>
              <a:t>visent ainsi à moderniser les outils numériques des ESSMS : le </a:t>
            </a:r>
            <a:r>
              <a:rPr lang="fr-FR" sz="1400" b="1" dirty="0">
                <a:latin typeface="Segoe UI" panose="020B0502040204020203" pitchFamily="34" charset="0"/>
                <a:cs typeface="Segoe UI" panose="020B0502040204020203" pitchFamily="34" charset="0"/>
              </a:rPr>
              <a:t>Système Ouvert Non Sélectif (SONS) </a:t>
            </a:r>
            <a:r>
              <a:rPr lang="fr-FR" sz="1400" dirty="0">
                <a:latin typeface="Segoe UI" panose="020B0502040204020203" pitchFamily="34" charset="0"/>
                <a:cs typeface="Segoe UI" panose="020B0502040204020203" pitchFamily="34" charset="0"/>
              </a:rPr>
              <a:t>et le programme </a:t>
            </a:r>
            <a:r>
              <a:rPr lang="fr-FR" sz="1400" b="1" dirty="0">
                <a:latin typeface="Segoe UI" panose="020B0502040204020203" pitchFamily="34" charset="0"/>
                <a:cs typeface="Segoe UI" panose="020B0502040204020203" pitchFamily="34" charset="0"/>
              </a:rPr>
              <a:t>ESMS Numérique</a:t>
            </a:r>
            <a:r>
              <a:rPr lang="fr-FR" sz="1400" dirty="0">
                <a:latin typeface="Segoe UI" panose="020B0502040204020203" pitchFamily="34" charset="0"/>
                <a:cs typeface="Segoe UI" panose="020B0502040204020203" pitchFamily="34" charset="0"/>
              </a:rPr>
              <a:t>. </a:t>
            </a:r>
            <a:r>
              <a:rPr lang="fr-FR" sz="1400" b="1" dirty="0">
                <a:latin typeface="Segoe UI" panose="020B0502040204020203" pitchFamily="34" charset="0"/>
                <a:cs typeface="Segoe UI" panose="020B0502040204020203" pitchFamily="34" charset="0"/>
              </a:rPr>
              <a:t>Le recours à l’un ou l’autre de ces 2 programmes dépend de votre situation concernant le DUI </a:t>
            </a:r>
            <a:r>
              <a:rPr lang="fr-FR" sz="1400" i="1" dirty="0">
                <a:latin typeface="Segoe UI" panose="020B0502040204020203" pitchFamily="34" charset="0"/>
                <a:cs typeface="Segoe UI" panose="020B0502040204020203" pitchFamily="34" charset="0"/>
              </a:rPr>
              <a:t>(voir schéma ci-dessous).</a:t>
            </a:r>
          </a:p>
          <a:p>
            <a:pPr algn="just"/>
            <a:r>
              <a:rPr lang="fr-FR" sz="1400" dirty="0">
                <a:latin typeface="Segoe UI" panose="020B0502040204020203" pitchFamily="34" charset="0"/>
                <a:cs typeface="Segoe UI" panose="020B0502040204020203" pitchFamily="34" charset="0"/>
              </a:rPr>
              <a:t>ESMS Numérique permet de financer l’acquisition ou le renouvèlement du Dossier Usager Informatisé (DUI) tandis que le dispositif Système Ouvert et Non Sélectif (SONS) est un financement incitatif permettant de soutenir la </a:t>
            </a:r>
            <a:r>
              <a:rPr lang="fr-FR" sz="1400" b="1" dirty="0">
                <a:latin typeface="Segoe UI" panose="020B0502040204020203" pitchFamily="34" charset="0"/>
                <a:cs typeface="Segoe UI" panose="020B0502040204020203" pitchFamily="34" charset="0"/>
              </a:rPr>
              <a:t>modernisation et la sécurisation </a:t>
            </a:r>
            <a:r>
              <a:rPr lang="fr-FR" sz="1400" dirty="0">
                <a:latin typeface="Segoe UI" panose="020B0502040204020203" pitchFamily="34" charset="0"/>
                <a:cs typeface="Segoe UI" panose="020B0502040204020203" pitchFamily="34" charset="0"/>
              </a:rPr>
              <a:t>de votre logiciel métier (DUI) afin qu’il soit </a:t>
            </a:r>
            <a:r>
              <a:rPr lang="fr-FR" sz="1400" b="1" dirty="0">
                <a:latin typeface="Segoe UI" panose="020B0502040204020203" pitchFamily="34" charset="0"/>
                <a:cs typeface="Segoe UI" panose="020B0502040204020203" pitchFamily="34" charset="0"/>
              </a:rPr>
              <a:t>compatible et intègre les exigences portées par le programme Ségur </a:t>
            </a:r>
            <a:r>
              <a:rPr lang="fr-FR" sz="1400" dirty="0">
                <a:latin typeface="Segoe UI" panose="020B0502040204020203" pitchFamily="34" charset="0"/>
                <a:cs typeface="Segoe UI" panose="020B0502040204020203" pitchFamily="34" charset="0"/>
              </a:rPr>
              <a:t>(interopérabilité, sécurité, intégration des services et référentiels socles, etc.). Ces deux programmes visent à permettre l’équipement en DUI de l’ensemble des ESSMS à fin 2025.</a:t>
            </a:r>
          </a:p>
          <a:p>
            <a:pPr marL="0" indent="0">
              <a:lnSpc>
                <a:spcPct val="100000"/>
              </a:lnSpc>
              <a:spcBef>
                <a:spcPts val="0"/>
              </a:spcBef>
              <a:buNone/>
            </a:pPr>
            <a:endParaRPr lang="fr-FR" dirty="0"/>
          </a:p>
          <a:p>
            <a:pPr marL="0" indent="0">
              <a:buNone/>
            </a:pPr>
            <a:endParaRPr lang="fr-FR" dirty="0"/>
          </a:p>
        </p:txBody>
      </p:sp>
      <p:graphicFrame>
        <p:nvGraphicFramePr>
          <p:cNvPr id="9" name="Diagramme 8">
            <a:extLst>
              <a:ext uri="{FF2B5EF4-FFF2-40B4-BE49-F238E27FC236}">
                <a16:creationId xmlns:a16="http://schemas.microsoft.com/office/drawing/2014/main" id="{B9578485-BB10-0904-3695-873FDCC10791}"/>
              </a:ext>
            </a:extLst>
          </p:cNvPr>
          <p:cNvGraphicFramePr/>
          <p:nvPr>
            <p:extLst>
              <p:ext uri="{D42A27DB-BD31-4B8C-83A1-F6EECF244321}">
                <p14:modId xmlns:p14="http://schemas.microsoft.com/office/powerpoint/2010/main" val="1034319267"/>
              </p:ext>
            </p:extLst>
          </p:nvPr>
        </p:nvGraphicFramePr>
        <p:xfrm>
          <a:off x="1907895" y="4083258"/>
          <a:ext cx="8376209" cy="226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 10">
            <a:extLst>
              <a:ext uri="{FF2B5EF4-FFF2-40B4-BE49-F238E27FC236}">
                <a16:creationId xmlns:a16="http://schemas.microsoft.com/office/drawing/2014/main" id="{F1D716A1-7344-47E4-F3A7-B341A74163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6957" y="5647171"/>
            <a:ext cx="1326484" cy="462561"/>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29AC365-045F-288A-D0F4-34E5D229F77C}"/>
              </a:ext>
            </a:extLst>
          </p:cNvPr>
          <p:cNvSpPr/>
          <p:nvPr/>
        </p:nvSpPr>
        <p:spPr>
          <a:xfrm>
            <a:off x="8237375" y="5918466"/>
            <a:ext cx="1157702" cy="382531"/>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Dispositif SONS</a:t>
            </a:r>
            <a:endParaRPr lang="fr-FR" sz="1400" b="1" i="1">
              <a:solidFill>
                <a:schemeClr val="bg1"/>
              </a:solidFill>
            </a:endParaRPr>
          </a:p>
        </p:txBody>
      </p:sp>
      <p:sp>
        <p:nvSpPr>
          <p:cNvPr id="13" name="ZoneTexte 12">
            <a:extLst>
              <a:ext uri="{FF2B5EF4-FFF2-40B4-BE49-F238E27FC236}">
                <a16:creationId xmlns:a16="http://schemas.microsoft.com/office/drawing/2014/main" id="{189DF038-EEE0-2850-3BC0-11805679A93A}"/>
              </a:ext>
            </a:extLst>
          </p:cNvPr>
          <p:cNvSpPr txBox="1"/>
          <p:nvPr/>
        </p:nvSpPr>
        <p:spPr>
          <a:xfrm>
            <a:off x="7301191" y="6409357"/>
            <a:ext cx="3030071" cy="261610"/>
          </a:xfrm>
          <a:prstGeom prst="rect">
            <a:avLst/>
          </a:prstGeom>
          <a:noFill/>
        </p:spPr>
        <p:txBody>
          <a:bodyPr wrap="square" rtlCol="0">
            <a:spAutoFit/>
          </a:bodyPr>
          <a:lstStyle/>
          <a:p>
            <a:r>
              <a:rPr lang="fr-FR" sz="1100" i="1">
                <a:effectLst/>
              </a:rPr>
              <a:t>*dans un périmètre de prestations définies</a:t>
            </a:r>
            <a:endParaRPr lang="en-US" sz="1100" i="1"/>
          </a:p>
        </p:txBody>
      </p:sp>
    </p:spTree>
    <p:extLst>
      <p:ext uri="{BB962C8B-B14F-4D97-AF65-F5344CB8AC3E}">
        <p14:creationId xmlns:p14="http://schemas.microsoft.com/office/powerpoint/2010/main" val="158009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E9F5B4-109A-DB7D-A6FF-A70AA1BA9F60}"/>
              </a:ext>
            </a:extLst>
          </p:cNvPr>
          <p:cNvSpPr>
            <a:spLocks noGrp="1"/>
          </p:cNvSpPr>
          <p:nvPr>
            <p:ph type="ftr" sz="quarter" idx="3"/>
          </p:nvPr>
        </p:nvSpPr>
        <p:spPr>
          <a:xfrm>
            <a:off x="840937" y="6492875"/>
            <a:ext cx="5257800" cy="365125"/>
          </a:xfrm>
        </p:spPr>
        <p:txBody>
          <a:bodyPr/>
          <a:lstStyle/>
          <a:p>
            <a:r>
              <a:rPr lang="fr-FR"/>
              <a:t>Kit ESMS Numérique│ 29/04/2024 │</a:t>
            </a:r>
            <a:fld id="{9012885B-545A-41D3-AA2B-1BB978438A2F}" type="slidenum">
              <a:rPr lang="fr-FR" smtClean="0"/>
              <a:t>13</a:t>
            </a:fld>
            <a:endParaRPr lang="fr-FR"/>
          </a:p>
        </p:txBody>
      </p:sp>
      <p:sp>
        <p:nvSpPr>
          <p:cNvPr id="3" name="Espace réservé du texte 2">
            <a:extLst>
              <a:ext uri="{FF2B5EF4-FFF2-40B4-BE49-F238E27FC236}">
                <a16:creationId xmlns:a16="http://schemas.microsoft.com/office/drawing/2014/main" id="{8D7C44A3-3C8B-033D-1FCD-B00D2DCB3929}"/>
              </a:ext>
            </a:extLst>
          </p:cNvPr>
          <p:cNvSpPr>
            <a:spLocks noGrp="1"/>
          </p:cNvSpPr>
          <p:nvPr>
            <p:ph type="body" sz="quarter" idx="12"/>
          </p:nvPr>
        </p:nvSpPr>
        <p:spPr>
          <a:xfrm>
            <a:off x="1296648" y="510968"/>
            <a:ext cx="10519375" cy="387798"/>
          </a:xfrm>
        </p:spPr>
        <p:txBody>
          <a:bodyPr vert="horz" wrap="square" lIns="0" tIns="0" rIns="0" bIns="0" rtlCol="0" anchor="t">
            <a:spAutoFit/>
          </a:bodyPr>
          <a:lstStyle/>
          <a:p>
            <a:r>
              <a:rPr lang="fr-FR" dirty="0">
                <a:latin typeface="Segoe UI Semibold"/>
                <a:ea typeface="Segoe UI Black"/>
                <a:cs typeface="Segoe UI Semibold"/>
              </a:rPr>
              <a:t>Les financements possibles</a:t>
            </a:r>
          </a:p>
        </p:txBody>
      </p:sp>
      <p:sp>
        <p:nvSpPr>
          <p:cNvPr id="4" name="Espace réservé du texte 3">
            <a:extLst>
              <a:ext uri="{FF2B5EF4-FFF2-40B4-BE49-F238E27FC236}">
                <a16:creationId xmlns:a16="http://schemas.microsoft.com/office/drawing/2014/main" id="{C1E8C016-F6D5-C97A-456E-4F4AA6D1B8E8}"/>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Obtenir une aide à l’investissement numérique</a:t>
            </a:r>
          </a:p>
        </p:txBody>
      </p:sp>
      <p:sp>
        <p:nvSpPr>
          <p:cNvPr id="5" name="Flèche : droite 4">
            <a:extLst>
              <a:ext uri="{FF2B5EF4-FFF2-40B4-BE49-F238E27FC236}">
                <a16:creationId xmlns:a16="http://schemas.microsoft.com/office/drawing/2014/main" id="{6A22A234-3459-6380-E31D-856A640E9988}"/>
              </a:ext>
            </a:extLst>
          </p:cNvPr>
          <p:cNvSpPr/>
          <p:nvPr/>
        </p:nvSpPr>
        <p:spPr>
          <a:xfrm>
            <a:off x="411170" y="3584552"/>
            <a:ext cx="11375133" cy="80726"/>
          </a:xfrm>
          <a:prstGeom prst="rightArrow">
            <a:avLst/>
          </a:prstGeom>
          <a:solidFill>
            <a:srgbClr val="057EC1"/>
          </a:solidFill>
          <a:ln>
            <a:solidFill>
              <a:srgbClr val="057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10" name="Rectangle : coins arrondis 9">
            <a:extLst>
              <a:ext uri="{FF2B5EF4-FFF2-40B4-BE49-F238E27FC236}">
                <a16:creationId xmlns:a16="http://schemas.microsoft.com/office/drawing/2014/main" id="{1B7C075D-A5F6-F1CF-C284-FF150B562290}"/>
              </a:ext>
            </a:extLst>
          </p:cNvPr>
          <p:cNvSpPr/>
          <p:nvPr/>
        </p:nvSpPr>
        <p:spPr>
          <a:xfrm>
            <a:off x="156385" y="2157212"/>
            <a:ext cx="2286000" cy="88854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1. Souhait d’</a:t>
            </a:r>
            <a:r>
              <a:rPr lang="fr-FR" sz="1400" b="1" dirty="0">
                <a:solidFill>
                  <a:schemeClr val="tx1"/>
                </a:solidFill>
                <a:latin typeface="Segoe UI" panose="020B0502040204020203" pitchFamily="34" charset="0"/>
                <a:cs typeface="Segoe UI" panose="020B0502040204020203" pitchFamily="34" charset="0"/>
              </a:rPr>
              <a:t>acquisition</a:t>
            </a:r>
            <a:r>
              <a:rPr lang="fr-FR" sz="1400" dirty="0">
                <a:solidFill>
                  <a:schemeClr val="tx1"/>
                </a:solidFill>
                <a:latin typeface="Segoe UI" panose="020B0502040204020203" pitchFamily="34" charset="0"/>
                <a:cs typeface="Segoe UI" panose="020B0502040204020203" pitchFamily="34" charset="0"/>
              </a:rPr>
              <a:t> </a:t>
            </a:r>
            <a:r>
              <a:rPr lang="fr-FR" sz="1400" b="1" dirty="0">
                <a:solidFill>
                  <a:schemeClr val="tx1"/>
                </a:solidFill>
                <a:latin typeface="Segoe UI" panose="020B0502040204020203" pitchFamily="34" charset="0"/>
                <a:cs typeface="Segoe UI" panose="020B0502040204020203" pitchFamily="34" charset="0"/>
              </a:rPr>
              <a:t>d’un DUI </a:t>
            </a:r>
            <a:r>
              <a:rPr lang="fr-FR" sz="1400" dirty="0">
                <a:solidFill>
                  <a:schemeClr val="tx1"/>
                </a:solidFill>
                <a:latin typeface="Segoe UI" panose="020B0502040204020203" pitchFamily="34" charset="0"/>
                <a:cs typeface="Segoe UI" panose="020B0502040204020203" pitchFamily="34" charset="0"/>
              </a:rPr>
              <a:t>conforme aux exigences nationales de référencement Ségur</a:t>
            </a:r>
            <a:endParaRPr lang="en-US" sz="1400" dirty="0">
              <a:solidFill>
                <a:schemeClr val="tx1"/>
              </a:solidFill>
              <a:latin typeface="Segoe UI" panose="020B0502040204020203" pitchFamily="34" charset="0"/>
              <a:cs typeface="Segoe UI" panose="020B0502040204020203" pitchFamily="34" charset="0"/>
            </a:endParaRPr>
          </a:p>
        </p:txBody>
      </p:sp>
      <p:cxnSp>
        <p:nvCxnSpPr>
          <p:cNvPr id="16" name="Connecteur droit 15">
            <a:extLst>
              <a:ext uri="{FF2B5EF4-FFF2-40B4-BE49-F238E27FC236}">
                <a16:creationId xmlns:a16="http://schemas.microsoft.com/office/drawing/2014/main" id="{8AEF872C-17C7-6C05-DB2D-7E7B080630EB}"/>
              </a:ext>
            </a:extLst>
          </p:cNvPr>
          <p:cNvCxnSpPr>
            <a:cxnSpLocks/>
            <a:stCxn id="10" idx="2"/>
          </p:cNvCxnSpPr>
          <p:nvPr/>
        </p:nvCxnSpPr>
        <p:spPr>
          <a:xfrm>
            <a:off x="1299385" y="3045752"/>
            <a:ext cx="0" cy="56735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876FAA8D-03BE-16D9-DCD6-B7D47A91369B}"/>
              </a:ext>
            </a:extLst>
          </p:cNvPr>
          <p:cNvSpPr/>
          <p:nvPr/>
        </p:nvSpPr>
        <p:spPr>
          <a:xfrm>
            <a:off x="840937" y="4181147"/>
            <a:ext cx="2286000" cy="88854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2. « Autoévaluation » de la recevabilité de la demande</a:t>
            </a:r>
          </a:p>
        </p:txBody>
      </p:sp>
      <p:sp>
        <p:nvSpPr>
          <p:cNvPr id="19" name="Rectangle : coins arrondis 18">
            <a:extLst>
              <a:ext uri="{FF2B5EF4-FFF2-40B4-BE49-F238E27FC236}">
                <a16:creationId xmlns:a16="http://schemas.microsoft.com/office/drawing/2014/main" id="{9F1D4D1A-7D79-3988-4FC2-4F4EB29BD196}"/>
              </a:ext>
            </a:extLst>
          </p:cNvPr>
          <p:cNvSpPr/>
          <p:nvPr/>
        </p:nvSpPr>
        <p:spPr>
          <a:xfrm>
            <a:off x="2640505" y="2157212"/>
            <a:ext cx="2286000" cy="88854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Segoe UI" panose="020B0502040204020203" pitchFamily="34" charset="0"/>
                <a:cs typeface="Segoe UI" panose="020B0502040204020203" pitchFamily="34" charset="0"/>
              </a:rPr>
              <a:t>3. Constitution et dépôt du dossier de candidature</a:t>
            </a:r>
          </a:p>
        </p:txBody>
      </p:sp>
      <p:cxnSp>
        <p:nvCxnSpPr>
          <p:cNvPr id="20" name="Connecteur droit 19">
            <a:extLst>
              <a:ext uri="{FF2B5EF4-FFF2-40B4-BE49-F238E27FC236}">
                <a16:creationId xmlns:a16="http://schemas.microsoft.com/office/drawing/2014/main" id="{3DBF30BA-5253-5CCC-CBB2-8D8256735CF6}"/>
              </a:ext>
            </a:extLst>
          </p:cNvPr>
          <p:cNvCxnSpPr>
            <a:cxnSpLocks/>
            <a:stCxn id="19" idx="2"/>
          </p:cNvCxnSpPr>
          <p:nvPr/>
        </p:nvCxnSpPr>
        <p:spPr>
          <a:xfrm>
            <a:off x="3783505" y="3045752"/>
            <a:ext cx="0" cy="56735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BEDD32D9-1DD2-8E17-37A3-9C603C742903}"/>
              </a:ext>
            </a:extLst>
          </p:cNvPr>
          <p:cNvSpPr/>
          <p:nvPr/>
        </p:nvSpPr>
        <p:spPr>
          <a:xfrm>
            <a:off x="3703302" y="4205373"/>
            <a:ext cx="2286000" cy="117639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4. Signature avec l’ARS de la convention d’engagement à atteindre les objectifs </a:t>
            </a:r>
          </a:p>
        </p:txBody>
      </p:sp>
      <p:cxnSp>
        <p:nvCxnSpPr>
          <p:cNvPr id="24" name="Connecteur droit 23">
            <a:extLst>
              <a:ext uri="{FF2B5EF4-FFF2-40B4-BE49-F238E27FC236}">
                <a16:creationId xmlns:a16="http://schemas.microsoft.com/office/drawing/2014/main" id="{CE14876C-EAAF-73F2-91EE-7506F8BB5E81}"/>
              </a:ext>
            </a:extLst>
          </p:cNvPr>
          <p:cNvCxnSpPr>
            <a:cxnSpLocks/>
            <a:endCxn id="23" idx="0"/>
          </p:cNvCxnSpPr>
          <p:nvPr/>
        </p:nvCxnSpPr>
        <p:spPr>
          <a:xfrm>
            <a:off x="4846302" y="3640960"/>
            <a:ext cx="0" cy="56441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01ABE274-F223-7852-3CF4-E8070E12B2F1}"/>
              </a:ext>
            </a:extLst>
          </p:cNvPr>
          <p:cNvSpPr/>
          <p:nvPr/>
        </p:nvSpPr>
        <p:spPr>
          <a:xfrm>
            <a:off x="5092590" y="4066588"/>
            <a:ext cx="1220675" cy="25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Segoe UI" panose="020B0502040204020203" pitchFamily="34" charset="0"/>
                <a:cs typeface="Segoe UI" panose="020B0502040204020203" pitchFamily="34" charset="0"/>
              </a:rPr>
              <a:t>Condition </a:t>
            </a:r>
            <a:r>
              <a:rPr lang="fr-FR" sz="900">
                <a:latin typeface="Segoe UI" panose="020B0502040204020203" pitchFamily="34" charset="0"/>
                <a:cs typeface="Segoe UI" panose="020B0502040204020203" pitchFamily="34" charset="0"/>
              </a:rPr>
              <a:t>d’accès</a:t>
            </a:r>
            <a:r>
              <a:rPr lang="en-US" sz="900">
                <a:latin typeface="Segoe UI" panose="020B0502040204020203" pitchFamily="34" charset="0"/>
                <a:cs typeface="Segoe UI" panose="020B0502040204020203" pitchFamily="34" charset="0"/>
              </a:rPr>
              <a:t> au </a:t>
            </a:r>
            <a:r>
              <a:rPr lang="fr-FR" sz="900">
                <a:latin typeface="Segoe UI" panose="020B0502040204020203" pitchFamily="34" charset="0"/>
                <a:cs typeface="Segoe UI" panose="020B0502040204020203" pitchFamily="34" charset="0"/>
              </a:rPr>
              <a:t>financement</a:t>
            </a:r>
          </a:p>
        </p:txBody>
      </p:sp>
      <p:sp>
        <p:nvSpPr>
          <p:cNvPr id="26" name="Ellipse 25">
            <a:extLst>
              <a:ext uri="{FF2B5EF4-FFF2-40B4-BE49-F238E27FC236}">
                <a16:creationId xmlns:a16="http://schemas.microsoft.com/office/drawing/2014/main" id="{5EEC4247-6592-BCAE-8CAC-0F984551CE19}"/>
              </a:ext>
            </a:extLst>
          </p:cNvPr>
          <p:cNvSpPr/>
          <p:nvPr/>
        </p:nvSpPr>
        <p:spPr>
          <a:xfrm>
            <a:off x="6166122" y="4054383"/>
            <a:ext cx="294285" cy="25948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latin typeface="Segoe UI" panose="020B0502040204020203" pitchFamily="34" charset="0"/>
              <a:cs typeface="Segoe UI" panose="020B0502040204020203" pitchFamily="34" charset="0"/>
            </a:endParaRPr>
          </a:p>
        </p:txBody>
      </p:sp>
      <p:sp>
        <p:nvSpPr>
          <p:cNvPr id="27" name="ZoneTexte 26">
            <a:extLst>
              <a:ext uri="{FF2B5EF4-FFF2-40B4-BE49-F238E27FC236}">
                <a16:creationId xmlns:a16="http://schemas.microsoft.com/office/drawing/2014/main" id="{38C98B71-445F-1964-BD20-C50C68629E34}"/>
              </a:ext>
            </a:extLst>
          </p:cNvPr>
          <p:cNvSpPr txBox="1"/>
          <p:nvPr/>
        </p:nvSpPr>
        <p:spPr>
          <a:xfrm>
            <a:off x="6111073" y="4076098"/>
            <a:ext cx="447999" cy="230832"/>
          </a:xfrm>
          <a:prstGeom prst="rect">
            <a:avLst/>
          </a:prstGeom>
          <a:noFill/>
        </p:spPr>
        <p:txBody>
          <a:bodyPr wrap="square" rtlCol="0">
            <a:spAutoFit/>
          </a:bodyPr>
          <a:lstStyle/>
          <a:p>
            <a:r>
              <a:rPr lang="en-US" sz="900">
                <a:latin typeface="Segoe UI" panose="020B0502040204020203" pitchFamily="34" charset="0"/>
                <a:cs typeface="Segoe UI" panose="020B0502040204020203" pitchFamily="34" charset="0"/>
              </a:rPr>
              <a:t>50%</a:t>
            </a:r>
          </a:p>
        </p:txBody>
      </p:sp>
      <p:sp>
        <p:nvSpPr>
          <p:cNvPr id="30" name="Rectangle : coins arrondis 29">
            <a:extLst>
              <a:ext uri="{FF2B5EF4-FFF2-40B4-BE49-F238E27FC236}">
                <a16:creationId xmlns:a16="http://schemas.microsoft.com/office/drawing/2014/main" id="{463198FB-963A-575F-243E-BB5B4D29BE7F}"/>
              </a:ext>
            </a:extLst>
          </p:cNvPr>
          <p:cNvSpPr/>
          <p:nvPr/>
        </p:nvSpPr>
        <p:spPr>
          <a:xfrm>
            <a:off x="5263016" y="2161574"/>
            <a:ext cx="2286000" cy="88854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5. Contractualisation avec un éditeur dont la solution est référencée Ségur</a:t>
            </a:r>
          </a:p>
        </p:txBody>
      </p:sp>
      <p:cxnSp>
        <p:nvCxnSpPr>
          <p:cNvPr id="31" name="Connecteur droit 30">
            <a:extLst>
              <a:ext uri="{FF2B5EF4-FFF2-40B4-BE49-F238E27FC236}">
                <a16:creationId xmlns:a16="http://schemas.microsoft.com/office/drawing/2014/main" id="{4ABF669C-561A-8BF8-EF5F-5342CC5DD68A}"/>
              </a:ext>
            </a:extLst>
          </p:cNvPr>
          <p:cNvCxnSpPr>
            <a:cxnSpLocks/>
            <a:stCxn id="30" idx="2"/>
          </p:cNvCxnSpPr>
          <p:nvPr/>
        </p:nvCxnSpPr>
        <p:spPr>
          <a:xfrm flipH="1">
            <a:off x="6406015" y="3050114"/>
            <a:ext cx="1" cy="58484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32" name="Rectangle : coins arrondis 31">
            <a:extLst>
              <a:ext uri="{FF2B5EF4-FFF2-40B4-BE49-F238E27FC236}">
                <a16:creationId xmlns:a16="http://schemas.microsoft.com/office/drawing/2014/main" id="{9E8533EB-4B14-D587-1E8D-AD621257C6AE}"/>
              </a:ext>
            </a:extLst>
          </p:cNvPr>
          <p:cNvSpPr/>
          <p:nvPr/>
        </p:nvSpPr>
        <p:spPr>
          <a:xfrm>
            <a:off x="6279294" y="4493223"/>
            <a:ext cx="2286000" cy="88854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6. Validation du paramétrage de la solution [VA : vérification d’aptitude]</a:t>
            </a:r>
          </a:p>
        </p:txBody>
      </p:sp>
      <p:cxnSp>
        <p:nvCxnSpPr>
          <p:cNvPr id="33" name="Connecteur droit 32">
            <a:extLst>
              <a:ext uri="{FF2B5EF4-FFF2-40B4-BE49-F238E27FC236}">
                <a16:creationId xmlns:a16="http://schemas.microsoft.com/office/drawing/2014/main" id="{AE366A23-C091-596D-5A37-E009599B6B30}"/>
              </a:ext>
            </a:extLst>
          </p:cNvPr>
          <p:cNvCxnSpPr>
            <a:cxnSpLocks/>
          </p:cNvCxnSpPr>
          <p:nvPr/>
        </p:nvCxnSpPr>
        <p:spPr>
          <a:xfrm>
            <a:off x="7422294" y="3645190"/>
            <a:ext cx="0" cy="854755"/>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19C67F08-8899-E448-3163-3AFD936F0014}"/>
              </a:ext>
            </a:extLst>
          </p:cNvPr>
          <p:cNvSpPr/>
          <p:nvPr/>
        </p:nvSpPr>
        <p:spPr>
          <a:xfrm>
            <a:off x="8710487" y="4491255"/>
            <a:ext cx="2286000" cy="1249855"/>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7. Validation du fonctionnement régulier de la solution</a:t>
            </a:r>
          </a:p>
          <a:p>
            <a:pPr algn="ctr"/>
            <a:r>
              <a:rPr lang="fr-FR" sz="1400" dirty="0">
                <a:solidFill>
                  <a:schemeClr val="tx1"/>
                </a:solidFill>
                <a:latin typeface="Segoe UI" panose="020B0502040204020203" pitchFamily="34" charset="0"/>
                <a:cs typeface="Segoe UI" panose="020B0502040204020203" pitchFamily="34" charset="0"/>
              </a:rPr>
              <a:t>[VSR : vérification de service régulier]</a:t>
            </a:r>
          </a:p>
        </p:txBody>
      </p:sp>
      <p:cxnSp>
        <p:nvCxnSpPr>
          <p:cNvPr id="35" name="Connecteur droit 34">
            <a:extLst>
              <a:ext uri="{FF2B5EF4-FFF2-40B4-BE49-F238E27FC236}">
                <a16:creationId xmlns:a16="http://schemas.microsoft.com/office/drawing/2014/main" id="{59A1A332-E631-83B3-9C21-D07F3BC89F8B}"/>
              </a:ext>
            </a:extLst>
          </p:cNvPr>
          <p:cNvCxnSpPr>
            <a:cxnSpLocks/>
          </p:cNvCxnSpPr>
          <p:nvPr/>
        </p:nvCxnSpPr>
        <p:spPr>
          <a:xfrm>
            <a:off x="9818674" y="3636500"/>
            <a:ext cx="0" cy="854755"/>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40" name="Rectangle : coins arrondis 39">
            <a:extLst>
              <a:ext uri="{FF2B5EF4-FFF2-40B4-BE49-F238E27FC236}">
                <a16:creationId xmlns:a16="http://schemas.microsoft.com/office/drawing/2014/main" id="{A8CE9E5B-167E-D36B-7732-995A422AD202}"/>
              </a:ext>
            </a:extLst>
          </p:cNvPr>
          <p:cNvSpPr/>
          <p:nvPr/>
        </p:nvSpPr>
        <p:spPr>
          <a:xfrm>
            <a:off x="9701550" y="2333696"/>
            <a:ext cx="1903502" cy="719801"/>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8. Atteinte des cibles d’usage</a:t>
            </a:r>
          </a:p>
        </p:txBody>
      </p:sp>
      <p:cxnSp>
        <p:nvCxnSpPr>
          <p:cNvPr id="41" name="Connecteur droit 40">
            <a:extLst>
              <a:ext uri="{FF2B5EF4-FFF2-40B4-BE49-F238E27FC236}">
                <a16:creationId xmlns:a16="http://schemas.microsoft.com/office/drawing/2014/main" id="{56F4DD5F-79DE-910B-18EC-570FF7A9FD55}"/>
              </a:ext>
            </a:extLst>
          </p:cNvPr>
          <p:cNvCxnSpPr>
            <a:cxnSpLocks/>
            <a:stCxn id="40" idx="2"/>
          </p:cNvCxnSpPr>
          <p:nvPr/>
        </p:nvCxnSpPr>
        <p:spPr>
          <a:xfrm>
            <a:off x="10653301" y="3053497"/>
            <a:ext cx="1" cy="559608"/>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44" name="Rectangle : coins arrondis 43">
            <a:extLst>
              <a:ext uri="{FF2B5EF4-FFF2-40B4-BE49-F238E27FC236}">
                <a16:creationId xmlns:a16="http://schemas.microsoft.com/office/drawing/2014/main" id="{A29B577F-F5FC-59E1-98DF-1A81B4421807}"/>
              </a:ext>
            </a:extLst>
          </p:cNvPr>
          <p:cNvSpPr/>
          <p:nvPr/>
        </p:nvSpPr>
        <p:spPr>
          <a:xfrm>
            <a:off x="10711117" y="2204213"/>
            <a:ext cx="1220675" cy="25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Segoe UI" panose="020B0502040204020203" pitchFamily="34" charset="0"/>
                <a:cs typeface="Segoe UI" panose="020B0502040204020203" pitchFamily="34" charset="0"/>
              </a:rPr>
              <a:t>Condition </a:t>
            </a:r>
            <a:r>
              <a:rPr lang="fr-FR" sz="900" dirty="0">
                <a:latin typeface="Segoe UI" panose="020B0502040204020203" pitchFamily="34" charset="0"/>
                <a:cs typeface="Segoe UI" panose="020B0502040204020203" pitchFamily="34" charset="0"/>
              </a:rPr>
              <a:t>d’accès</a:t>
            </a:r>
            <a:r>
              <a:rPr lang="en-US" sz="900" dirty="0">
                <a:latin typeface="Segoe UI" panose="020B0502040204020203" pitchFamily="34" charset="0"/>
                <a:cs typeface="Segoe UI" panose="020B0502040204020203" pitchFamily="34" charset="0"/>
              </a:rPr>
              <a:t> au </a:t>
            </a:r>
            <a:r>
              <a:rPr lang="fr-FR" sz="900" dirty="0">
                <a:latin typeface="Segoe UI" panose="020B0502040204020203" pitchFamily="34" charset="0"/>
                <a:cs typeface="Segoe UI" panose="020B0502040204020203" pitchFamily="34" charset="0"/>
              </a:rPr>
              <a:t>financement</a:t>
            </a:r>
          </a:p>
        </p:txBody>
      </p:sp>
      <p:sp>
        <p:nvSpPr>
          <p:cNvPr id="45" name="Ellipse 44">
            <a:extLst>
              <a:ext uri="{FF2B5EF4-FFF2-40B4-BE49-F238E27FC236}">
                <a16:creationId xmlns:a16="http://schemas.microsoft.com/office/drawing/2014/main" id="{362053D5-0A6F-064A-9EE8-122FC8DF82AE}"/>
              </a:ext>
            </a:extLst>
          </p:cNvPr>
          <p:cNvSpPr/>
          <p:nvPr/>
        </p:nvSpPr>
        <p:spPr>
          <a:xfrm>
            <a:off x="11784649" y="2157212"/>
            <a:ext cx="294285" cy="29428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Segoe UI" panose="020B0502040204020203" pitchFamily="34" charset="0"/>
              <a:cs typeface="Segoe UI" panose="020B0502040204020203" pitchFamily="34" charset="0"/>
            </a:endParaRPr>
          </a:p>
        </p:txBody>
      </p:sp>
      <p:sp>
        <p:nvSpPr>
          <p:cNvPr id="46" name="ZoneTexte 45">
            <a:extLst>
              <a:ext uri="{FF2B5EF4-FFF2-40B4-BE49-F238E27FC236}">
                <a16:creationId xmlns:a16="http://schemas.microsoft.com/office/drawing/2014/main" id="{1FB42662-71F0-78BD-964A-2C6460E44B77}"/>
              </a:ext>
            </a:extLst>
          </p:cNvPr>
          <p:cNvSpPr txBox="1"/>
          <p:nvPr/>
        </p:nvSpPr>
        <p:spPr>
          <a:xfrm>
            <a:off x="11744001" y="2179150"/>
            <a:ext cx="447999" cy="246221"/>
          </a:xfrm>
          <a:prstGeom prst="rect">
            <a:avLst/>
          </a:prstGeom>
          <a:noFill/>
        </p:spPr>
        <p:txBody>
          <a:bodyPr wrap="square" rtlCol="0">
            <a:spAutoFit/>
          </a:bodyPr>
          <a:lstStyle/>
          <a:p>
            <a:r>
              <a:rPr lang="en-US" sz="1000">
                <a:latin typeface="Segoe UI" panose="020B0502040204020203" pitchFamily="34" charset="0"/>
                <a:cs typeface="Segoe UI" panose="020B0502040204020203" pitchFamily="34" charset="0"/>
              </a:rPr>
              <a:t>50%</a:t>
            </a:r>
          </a:p>
        </p:txBody>
      </p:sp>
      <p:sp>
        <p:nvSpPr>
          <p:cNvPr id="47" name="Flèche : droite 46">
            <a:extLst>
              <a:ext uri="{FF2B5EF4-FFF2-40B4-BE49-F238E27FC236}">
                <a16:creationId xmlns:a16="http://schemas.microsoft.com/office/drawing/2014/main" id="{D5684726-A7F7-6587-D5E8-EF3762F2F826}"/>
              </a:ext>
            </a:extLst>
          </p:cNvPr>
          <p:cNvSpPr/>
          <p:nvPr/>
        </p:nvSpPr>
        <p:spPr>
          <a:xfrm>
            <a:off x="7422294" y="3824843"/>
            <a:ext cx="4321707" cy="358783"/>
          </a:xfrm>
          <a:prstGeom prst="rightArrow">
            <a:avLst/>
          </a:prstGeom>
          <a:solidFill>
            <a:srgbClr val="CFD5EA"/>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Phase de développement des usages</a:t>
            </a:r>
          </a:p>
        </p:txBody>
      </p:sp>
      <p:sp>
        <p:nvSpPr>
          <p:cNvPr id="51" name="Rectangle 50">
            <a:extLst>
              <a:ext uri="{FF2B5EF4-FFF2-40B4-BE49-F238E27FC236}">
                <a16:creationId xmlns:a16="http://schemas.microsoft.com/office/drawing/2014/main" id="{DEB09A61-9222-BD6B-B620-B3346F700EEC}"/>
              </a:ext>
            </a:extLst>
          </p:cNvPr>
          <p:cNvSpPr/>
          <p:nvPr/>
        </p:nvSpPr>
        <p:spPr>
          <a:xfrm>
            <a:off x="2934990" y="6011083"/>
            <a:ext cx="6766560" cy="671897"/>
          </a:xfrm>
          <a:prstGeom prst="rect">
            <a:avLst/>
          </a:prstGeom>
          <a:solidFill>
            <a:srgbClr val="CFD5EA"/>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spcBef>
                <a:spcPts val="1000"/>
              </a:spcBef>
              <a:buClr>
                <a:srgbClr val="057EC1"/>
              </a:buClr>
            </a:pPr>
            <a:r>
              <a:rPr lang="fr-FR" sz="1100" dirty="0">
                <a:solidFill>
                  <a:schemeClr val="tx1"/>
                </a:solidFill>
                <a:latin typeface="Segoe UI" panose="020B0502040204020203" pitchFamily="34" charset="0"/>
                <a:ea typeface="Segoe UI Black" panose="020B0A02040204020203" pitchFamily="34" charset="0"/>
                <a:cs typeface="Segoe UI" panose="020B0502040204020203" pitchFamily="34" charset="0"/>
              </a:rPr>
              <a:t>Les projets sont instruits au fil de l’eau et les décisions sont prises en fonction des comités d’instruction dont le calendrier est laissé à l’appréciation de chaque ARS.</a:t>
            </a:r>
          </a:p>
          <a:p>
            <a:pPr algn="ctr"/>
            <a:r>
              <a:rPr lang="fr-FR" sz="1000" dirty="0">
                <a:solidFill>
                  <a:srgbClr val="000000"/>
                </a:solidFill>
                <a:latin typeface="Segoe UI" panose="020B0502040204020203" pitchFamily="34" charset="0"/>
                <a:cs typeface="Segoe UI" panose="020B0502040204020203" pitchFamily="34" charset="0"/>
              </a:rPr>
              <a:t>(</a:t>
            </a:r>
            <a:r>
              <a:rPr lang="fr-FR" sz="1000" i="1" dirty="0">
                <a:solidFill>
                  <a:srgbClr val="000000"/>
                </a:solidFill>
                <a:latin typeface="Segoe UI" panose="020B0502040204020203" pitchFamily="34" charset="0"/>
                <a:cs typeface="Segoe UI" panose="020B0502040204020203" pitchFamily="34" charset="0"/>
              </a:rPr>
              <a:t>cf. </a:t>
            </a:r>
            <a:r>
              <a:rPr lang="fr-FR" sz="1000" i="1" dirty="0">
                <a:solidFill>
                  <a:srgbClr val="000000"/>
                </a:solidFill>
                <a:latin typeface="Segoe UI" panose="020B0502040204020203" pitchFamily="34" charset="0"/>
                <a:cs typeface="Segoe UI" panose="020B0502040204020203" pitchFamily="34" charset="0"/>
                <a:hlinkClick r:id="rId3"/>
              </a:rPr>
              <a:t>https://www.cnsa.fr/grands-chantiers/programme-esms-numerique/reponses-aux-questions-frequentes-sur-esms-numerique#appel-projets-et-instruction-des-projets</a:t>
            </a:r>
            <a:r>
              <a:rPr lang="fr-FR" sz="1000" dirty="0">
                <a:solidFill>
                  <a:srgbClr val="000000"/>
                </a:solidFill>
                <a:latin typeface="Segoe UI" panose="020B0502040204020203" pitchFamily="34" charset="0"/>
                <a:cs typeface="Segoe UI" panose="020B0502040204020203" pitchFamily="34" charset="0"/>
              </a:rPr>
              <a:t>) </a:t>
            </a:r>
            <a:endParaRPr lang="fr-FR" sz="1000" dirty="0">
              <a:latin typeface="Segoe UI" panose="020B0502040204020203" pitchFamily="34" charset="0"/>
              <a:cs typeface="Segoe UI" panose="020B0502040204020203" pitchFamily="34" charset="0"/>
            </a:endParaRPr>
          </a:p>
        </p:txBody>
      </p:sp>
      <p:cxnSp>
        <p:nvCxnSpPr>
          <p:cNvPr id="69" name="Connecteur droit 68">
            <a:extLst>
              <a:ext uri="{FF2B5EF4-FFF2-40B4-BE49-F238E27FC236}">
                <a16:creationId xmlns:a16="http://schemas.microsoft.com/office/drawing/2014/main" id="{EFB9B5F3-8BC3-3F32-A7C9-257DE0C18B2C}"/>
              </a:ext>
            </a:extLst>
          </p:cNvPr>
          <p:cNvCxnSpPr>
            <a:cxnSpLocks/>
          </p:cNvCxnSpPr>
          <p:nvPr/>
        </p:nvCxnSpPr>
        <p:spPr>
          <a:xfrm>
            <a:off x="1991281" y="3634960"/>
            <a:ext cx="0" cy="56735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6" name="Espace réservé du texte 3">
            <a:extLst>
              <a:ext uri="{FF2B5EF4-FFF2-40B4-BE49-F238E27FC236}">
                <a16:creationId xmlns:a16="http://schemas.microsoft.com/office/drawing/2014/main" id="{E88A04B1-013E-A330-3E5C-8307AC2D99F7}"/>
              </a:ext>
            </a:extLst>
          </p:cNvPr>
          <p:cNvSpPr txBox="1">
            <a:spLocks/>
          </p:cNvSpPr>
          <p:nvPr/>
        </p:nvSpPr>
        <p:spPr>
          <a:xfrm>
            <a:off x="1296649" y="1567417"/>
            <a:ext cx="10127488" cy="193899"/>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57EC1"/>
              </a:buClr>
              <a:buFont typeface="Arial" panose="020B0604020202020204" pitchFamily="34" charset="0"/>
              <a:buChar char="•"/>
            </a:pPr>
            <a:r>
              <a:rPr lang="fr-FR" sz="1400" dirty="0">
                <a:solidFill>
                  <a:schemeClr val="tx1"/>
                </a:solidFill>
                <a:latin typeface="Segoe UI Semibold"/>
                <a:ea typeface="Segoe UI Black"/>
                <a:cs typeface="Segoe UI Semibold"/>
              </a:rPr>
              <a:t>Les étapes d’intégration au programme ESMS numérique pour les projets d’acquisition – AAP  :</a:t>
            </a:r>
          </a:p>
        </p:txBody>
      </p:sp>
    </p:spTree>
    <p:extLst>
      <p:ext uri="{BB962C8B-B14F-4D97-AF65-F5344CB8AC3E}">
        <p14:creationId xmlns:p14="http://schemas.microsoft.com/office/powerpoint/2010/main" val="83914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E9F5B4-109A-DB7D-A6FF-A70AA1BA9F60}"/>
              </a:ext>
            </a:extLst>
          </p:cNvPr>
          <p:cNvSpPr>
            <a:spLocks noGrp="1"/>
          </p:cNvSpPr>
          <p:nvPr>
            <p:ph type="ftr" sz="quarter" idx="3"/>
          </p:nvPr>
        </p:nvSpPr>
        <p:spPr/>
        <p:txBody>
          <a:bodyPr/>
          <a:lstStyle/>
          <a:p>
            <a:r>
              <a:rPr lang="fr-FR"/>
              <a:t>Kit ESMS Numérique│ 29/04/2024 │</a:t>
            </a:r>
            <a:fld id="{9012885B-545A-41D3-AA2B-1BB978438A2F}" type="slidenum">
              <a:rPr lang="fr-FR" smtClean="0"/>
              <a:t>14</a:t>
            </a:fld>
            <a:endParaRPr lang="fr-FR"/>
          </a:p>
        </p:txBody>
      </p:sp>
      <p:sp>
        <p:nvSpPr>
          <p:cNvPr id="3" name="Espace réservé du texte 2">
            <a:extLst>
              <a:ext uri="{FF2B5EF4-FFF2-40B4-BE49-F238E27FC236}">
                <a16:creationId xmlns:a16="http://schemas.microsoft.com/office/drawing/2014/main" id="{8D7C44A3-3C8B-033D-1FCD-B00D2DCB3929}"/>
              </a:ext>
            </a:extLst>
          </p:cNvPr>
          <p:cNvSpPr>
            <a:spLocks noGrp="1"/>
          </p:cNvSpPr>
          <p:nvPr>
            <p:ph type="body" sz="quarter" idx="12"/>
          </p:nvPr>
        </p:nvSpPr>
        <p:spPr>
          <a:xfrm>
            <a:off x="1296648" y="510968"/>
            <a:ext cx="10519375" cy="387798"/>
          </a:xfrm>
        </p:spPr>
        <p:txBody>
          <a:bodyPr vert="horz" wrap="square" lIns="0" tIns="0" rIns="0" bIns="0" rtlCol="0" anchor="t">
            <a:spAutoFit/>
          </a:bodyPr>
          <a:lstStyle/>
          <a:p>
            <a:r>
              <a:rPr lang="fr-FR" dirty="0">
                <a:latin typeface="Segoe UI Semibold"/>
                <a:ea typeface="Segoe UI Black"/>
                <a:cs typeface="Segoe UI Semibold"/>
              </a:rPr>
              <a:t>Les financements possibles</a:t>
            </a:r>
          </a:p>
        </p:txBody>
      </p:sp>
      <p:sp>
        <p:nvSpPr>
          <p:cNvPr id="4" name="Espace réservé du texte 3">
            <a:extLst>
              <a:ext uri="{FF2B5EF4-FFF2-40B4-BE49-F238E27FC236}">
                <a16:creationId xmlns:a16="http://schemas.microsoft.com/office/drawing/2014/main" id="{C1E8C016-F6D5-C97A-456E-4F4AA6D1B8E8}"/>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Obtenir une aide à l’investissement numérique</a:t>
            </a:r>
          </a:p>
        </p:txBody>
      </p:sp>
      <p:sp>
        <p:nvSpPr>
          <p:cNvPr id="8" name="Espace réservé du texte 2">
            <a:extLst>
              <a:ext uri="{FF2B5EF4-FFF2-40B4-BE49-F238E27FC236}">
                <a16:creationId xmlns:a16="http://schemas.microsoft.com/office/drawing/2014/main" id="{9D4606B1-2B04-AF23-9DAD-4DF4E1B1AF1D}"/>
              </a:ext>
            </a:extLst>
          </p:cNvPr>
          <p:cNvSpPr>
            <a:spLocks noGrp="1"/>
          </p:cNvSpPr>
          <p:nvPr>
            <p:ph type="body" sz="quarter" idx="10"/>
          </p:nvPr>
        </p:nvSpPr>
        <p:spPr>
          <a:xfrm>
            <a:off x="439967" y="2043817"/>
            <a:ext cx="11343599" cy="2093122"/>
          </a:xfrm>
        </p:spPr>
        <p:txBody>
          <a:bodyPr vert="horz" lIns="91440" tIns="45720" rIns="91440" bIns="45720" rtlCol="0" anchor="t">
            <a:normAutofit lnSpcReduction="10000"/>
          </a:bodyPr>
          <a:lstStyle/>
          <a:p>
            <a:r>
              <a:rPr lang="fr-FR" sz="1400" dirty="0">
                <a:latin typeface="Segoe UI" panose="020B0502040204020203" pitchFamily="34" charset="0"/>
                <a:cs typeface="Segoe UI" panose="020B0502040204020203" pitchFamily="34" charset="0"/>
              </a:rPr>
              <a:t>Pour les ESSMS qui souhaitent conserver leur solution et la faire évoluer vers une </a:t>
            </a:r>
            <a:r>
              <a:rPr lang="fr-FR" sz="1400" b="1" dirty="0">
                <a:latin typeface="Segoe UI" panose="020B0502040204020203" pitchFamily="34" charset="0"/>
                <a:cs typeface="Segoe UI" panose="020B0502040204020203" pitchFamily="34" charset="0"/>
              </a:rPr>
              <a:t>version conforme aux exigences nationales </a:t>
            </a:r>
            <a:r>
              <a:rPr lang="fr-FR" sz="1400" dirty="0">
                <a:latin typeface="Segoe UI" panose="020B0502040204020203" pitchFamily="34" charset="0"/>
                <a:cs typeface="Segoe UI" panose="020B0502040204020203" pitchFamily="34" charset="0"/>
              </a:rPr>
              <a:t>: le financement de la mise à niveau pour passer d’une version du logiciel non référencée Ségur à une version référencée Ségur est pris en charge par la </a:t>
            </a:r>
            <a:r>
              <a:rPr lang="fr-FR" sz="1400" b="1" dirty="0">
                <a:latin typeface="Segoe UI" panose="020B0502040204020203" pitchFamily="34" charset="0"/>
                <a:cs typeface="Segoe UI" panose="020B0502040204020203" pitchFamily="34" charset="0"/>
              </a:rPr>
              <a:t>« Prestation Ségur »</a:t>
            </a:r>
            <a:r>
              <a:rPr lang="fr-FR" sz="1400" dirty="0">
                <a:latin typeface="Segoe UI" panose="020B0502040204020203" pitchFamily="34" charset="0"/>
                <a:cs typeface="Segoe UI" panose="020B0502040204020203" pitchFamily="34" charset="0"/>
              </a:rPr>
              <a:t> dans le cadre du </a:t>
            </a:r>
            <a:r>
              <a:rPr lang="fr-FR" sz="1400" b="1" dirty="0">
                <a:latin typeface="Segoe UI" panose="020B0502040204020203" pitchFamily="34" charset="0"/>
                <a:cs typeface="Segoe UI" panose="020B0502040204020203" pitchFamily="34" charset="0"/>
              </a:rPr>
              <a:t>SONS</a:t>
            </a:r>
            <a:r>
              <a:rPr lang="fr-FR" sz="1400" dirty="0">
                <a:latin typeface="Segoe UI" panose="020B0502040204020203" pitchFamily="34" charset="0"/>
                <a:cs typeface="Segoe UI" panose="020B0502040204020203" pitchFamily="34" charset="0"/>
              </a:rPr>
              <a:t>. Le financement étant conditionné à l’existence d’un numéro </a:t>
            </a:r>
            <a:r>
              <a:rPr lang="fr-FR" sz="1400" b="1" dirty="0">
                <a:latin typeface="Segoe UI" panose="020B0502040204020203" pitchFamily="34" charset="0"/>
                <a:cs typeface="Segoe UI" panose="020B0502040204020203" pitchFamily="34" charset="0"/>
              </a:rPr>
              <a:t>FINESS géographique à jour</a:t>
            </a:r>
            <a:r>
              <a:rPr lang="fr-FR" sz="1400" dirty="0">
                <a:latin typeface="Segoe UI" panose="020B0502040204020203" pitchFamily="34" charset="0"/>
                <a:cs typeface="Segoe UI" panose="020B0502040204020203" pitchFamily="34" charset="0"/>
              </a:rPr>
              <a:t>, les porteurs du projet doivent vérifier que les informations concernant les FINESS des ESSMS parties prenantes sont correctes et à jour.</a:t>
            </a:r>
          </a:p>
          <a:p>
            <a:r>
              <a:rPr lang="fr-FR" sz="1400" dirty="0">
                <a:latin typeface="Segoe UI" panose="020B0502040204020203" pitchFamily="34" charset="0"/>
                <a:cs typeface="Segoe UI" panose="020B0502040204020203" pitchFamily="34" charset="0"/>
              </a:rPr>
              <a:t>Les établissements bénéficiaires du financement SONS peuvent toujours bénéficier du financement « ESMS numérique » mais, dans ce cas, le financement concerne uniquement le développement des usages et l’éventuel financement d’équipement matériel. </a:t>
            </a:r>
          </a:p>
          <a:p>
            <a:r>
              <a:rPr lang="fr-FR" sz="1400" dirty="0">
                <a:latin typeface="Segoe UI" panose="020B0502040204020203" pitchFamily="34" charset="0"/>
                <a:cs typeface="Segoe UI" panose="020B0502040204020203" pitchFamily="34" charset="0"/>
              </a:rPr>
              <a:t>Pour bénéficier de la mise à jour du DUI, il faut passer commande auprès de l’éditeur de DUI qui se charge ensuite des différentes démarches administratives. Une fois la commande validée, l’éditeur s’occupe de l’installation du logiciel. Ce changement de version est </a:t>
            </a:r>
            <a:r>
              <a:rPr lang="fr-FR" sz="1400" b="1" dirty="0">
                <a:latin typeface="Segoe UI" panose="020B0502040204020203" pitchFamily="34" charset="0"/>
                <a:cs typeface="Segoe UI" panose="020B0502040204020203" pitchFamily="34" charset="0"/>
              </a:rPr>
              <a:t>directement pris en charge par l’État</a:t>
            </a:r>
            <a:r>
              <a:rPr lang="fr-FR" sz="1400" dirty="0">
                <a:latin typeface="Segoe UI" panose="020B0502040204020203" pitchFamily="34" charset="0"/>
                <a:cs typeface="Segoe UI" panose="020B0502040204020203" pitchFamily="34" charset="0"/>
              </a:rPr>
              <a:t>.</a:t>
            </a:r>
            <a:endParaRPr lang="fr-FR" dirty="0">
              <a:latin typeface="Segoe UI" panose="020B0502040204020203" pitchFamily="34" charset="0"/>
              <a:cs typeface="Segoe UI" panose="020B0502040204020203" pitchFamily="34" charset="0"/>
            </a:endParaRPr>
          </a:p>
          <a:p>
            <a:pPr marL="0" indent="0">
              <a:buNone/>
            </a:pPr>
            <a:endParaRPr lang="fr-FR" dirty="0">
              <a:latin typeface="Segoe UI" panose="020B0502040204020203" pitchFamily="34" charset="0"/>
              <a:cs typeface="Segoe UI" panose="020B0502040204020203" pitchFamily="34" charset="0"/>
            </a:endParaRPr>
          </a:p>
        </p:txBody>
      </p:sp>
      <p:sp>
        <p:nvSpPr>
          <p:cNvPr id="5" name="Flèche : droite 4">
            <a:extLst>
              <a:ext uri="{FF2B5EF4-FFF2-40B4-BE49-F238E27FC236}">
                <a16:creationId xmlns:a16="http://schemas.microsoft.com/office/drawing/2014/main" id="{A6DCD4B6-83ED-6669-E96D-A82AF03BA3F0}"/>
              </a:ext>
            </a:extLst>
          </p:cNvPr>
          <p:cNvSpPr/>
          <p:nvPr/>
        </p:nvSpPr>
        <p:spPr>
          <a:xfrm>
            <a:off x="408433" y="5383480"/>
            <a:ext cx="11375133" cy="80726"/>
          </a:xfrm>
          <a:prstGeom prst="rightArrow">
            <a:avLst/>
          </a:prstGeom>
          <a:solidFill>
            <a:srgbClr val="057EC1"/>
          </a:solidFill>
          <a:ln>
            <a:solidFill>
              <a:srgbClr val="057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6" name="Rectangle : coins arrondis 5">
            <a:extLst>
              <a:ext uri="{FF2B5EF4-FFF2-40B4-BE49-F238E27FC236}">
                <a16:creationId xmlns:a16="http://schemas.microsoft.com/office/drawing/2014/main" id="{C6223413-BDB1-448D-2363-6C2E97BD947E}"/>
              </a:ext>
            </a:extLst>
          </p:cNvPr>
          <p:cNvSpPr/>
          <p:nvPr/>
        </p:nvSpPr>
        <p:spPr>
          <a:xfrm>
            <a:off x="472424" y="4288064"/>
            <a:ext cx="2286000" cy="74142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Segoe UI" panose="020B0502040204020203" pitchFamily="34" charset="0"/>
                <a:cs typeface="Segoe UI" panose="020B0502040204020203" pitchFamily="34" charset="0"/>
              </a:rPr>
              <a:t>1. Souhait de </a:t>
            </a:r>
            <a:r>
              <a:rPr lang="fr-FR" sz="1100" b="1" dirty="0">
                <a:solidFill>
                  <a:schemeClr val="tx1"/>
                </a:solidFill>
                <a:latin typeface="Segoe UI" panose="020B0502040204020203" pitchFamily="34" charset="0"/>
                <a:cs typeface="Segoe UI" panose="020B0502040204020203" pitchFamily="34" charset="0"/>
              </a:rPr>
              <a:t>montée de version DUI</a:t>
            </a:r>
            <a:r>
              <a:rPr lang="fr-FR" sz="1100" dirty="0">
                <a:solidFill>
                  <a:schemeClr val="tx1"/>
                </a:solidFill>
                <a:latin typeface="Segoe UI" panose="020B0502040204020203" pitchFamily="34" charset="0"/>
                <a:cs typeface="Segoe UI" panose="020B0502040204020203" pitchFamily="34" charset="0"/>
              </a:rPr>
              <a:t> conforme aux exigences nationales de référencement Ségur</a:t>
            </a:r>
          </a:p>
        </p:txBody>
      </p:sp>
      <p:cxnSp>
        <p:nvCxnSpPr>
          <p:cNvPr id="7" name="Connecteur droit 6">
            <a:extLst>
              <a:ext uri="{FF2B5EF4-FFF2-40B4-BE49-F238E27FC236}">
                <a16:creationId xmlns:a16="http://schemas.microsoft.com/office/drawing/2014/main" id="{208ADDA2-C405-AC95-889E-27E723A94D78}"/>
              </a:ext>
            </a:extLst>
          </p:cNvPr>
          <p:cNvCxnSpPr>
            <a:cxnSpLocks/>
          </p:cNvCxnSpPr>
          <p:nvPr/>
        </p:nvCxnSpPr>
        <p:spPr>
          <a:xfrm>
            <a:off x="1615424" y="5042598"/>
            <a:ext cx="0" cy="37575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4701E423-B9DF-A9C7-AE89-88FE2B644C95}"/>
              </a:ext>
            </a:extLst>
          </p:cNvPr>
          <p:cNvSpPr/>
          <p:nvPr/>
        </p:nvSpPr>
        <p:spPr>
          <a:xfrm>
            <a:off x="2947400" y="5839963"/>
            <a:ext cx="2286000" cy="632882"/>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Segoe UI" panose="020B0502040204020203" pitchFamily="34" charset="0"/>
                <a:cs typeface="Segoe UI" panose="020B0502040204020203" pitchFamily="34" charset="0"/>
              </a:rPr>
              <a:t>2. Commande auprès de l’éditeur de DUI déjà déployé</a:t>
            </a:r>
          </a:p>
        </p:txBody>
      </p:sp>
      <p:cxnSp>
        <p:nvCxnSpPr>
          <p:cNvPr id="21" name="Connecteur droit 20">
            <a:extLst>
              <a:ext uri="{FF2B5EF4-FFF2-40B4-BE49-F238E27FC236}">
                <a16:creationId xmlns:a16="http://schemas.microsoft.com/office/drawing/2014/main" id="{C3A9F04A-2B8B-D71C-5797-14BC9064D44B}"/>
              </a:ext>
            </a:extLst>
          </p:cNvPr>
          <p:cNvCxnSpPr>
            <a:cxnSpLocks/>
          </p:cNvCxnSpPr>
          <p:nvPr/>
        </p:nvCxnSpPr>
        <p:spPr>
          <a:xfrm>
            <a:off x="4090400" y="5464206"/>
            <a:ext cx="0" cy="37575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42D14085-E711-BC06-AE8E-CD2A39DFC827}"/>
              </a:ext>
            </a:extLst>
          </p:cNvPr>
          <p:cNvSpPr/>
          <p:nvPr/>
        </p:nvSpPr>
        <p:spPr>
          <a:xfrm>
            <a:off x="5629656" y="4287735"/>
            <a:ext cx="2286000" cy="741420"/>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Segoe UI" panose="020B0502040204020203" pitchFamily="34" charset="0"/>
                <a:cs typeface="Segoe UI" panose="020B0502040204020203" pitchFamily="34" charset="0"/>
              </a:rPr>
              <a:t>3. Installation de la nouvelle version du DUI par l’éditeur</a:t>
            </a:r>
          </a:p>
        </p:txBody>
      </p:sp>
      <p:cxnSp>
        <p:nvCxnSpPr>
          <p:cNvPr id="25" name="Connecteur droit 24">
            <a:extLst>
              <a:ext uri="{FF2B5EF4-FFF2-40B4-BE49-F238E27FC236}">
                <a16:creationId xmlns:a16="http://schemas.microsoft.com/office/drawing/2014/main" id="{3EBD3145-802E-9025-FB64-C1668AAF228B}"/>
              </a:ext>
            </a:extLst>
          </p:cNvPr>
          <p:cNvCxnSpPr>
            <a:cxnSpLocks/>
          </p:cNvCxnSpPr>
          <p:nvPr/>
        </p:nvCxnSpPr>
        <p:spPr>
          <a:xfrm>
            <a:off x="6772656" y="5042269"/>
            <a:ext cx="0" cy="37575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86B7B238-2F0C-C43C-A466-916F7351FAAD}"/>
              </a:ext>
            </a:extLst>
          </p:cNvPr>
          <p:cNvSpPr/>
          <p:nvPr/>
        </p:nvSpPr>
        <p:spPr>
          <a:xfrm>
            <a:off x="7772368" y="5839963"/>
            <a:ext cx="2286000" cy="632882"/>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panose="020B0502040204020203" pitchFamily="34" charset="0"/>
                <a:cs typeface="Segoe UI" panose="020B0502040204020203" pitchFamily="34" charset="0"/>
              </a:rPr>
              <a:t>4. PV de vérification d’aptitude signé par le porteur</a:t>
            </a:r>
          </a:p>
        </p:txBody>
      </p:sp>
      <p:cxnSp>
        <p:nvCxnSpPr>
          <p:cNvPr id="27" name="Connecteur droit 26">
            <a:extLst>
              <a:ext uri="{FF2B5EF4-FFF2-40B4-BE49-F238E27FC236}">
                <a16:creationId xmlns:a16="http://schemas.microsoft.com/office/drawing/2014/main" id="{C8DE1798-4BC1-1CE2-6D14-47808D23EFB3}"/>
              </a:ext>
            </a:extLst>
          </p:cNvPr>
          <p:cNvCxnSpPr>
            <a:cxnSpLocks/>
          </p:cNvCxnSpPr>
          <p:nvPr/>
        </p:nvCxnSpPr>
        <p:spPr>
          <a:xfrm>
            <a:off x="8915368" y="5464206"/>
            <a:ext cx="0" cy="37575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9" name="Espace réservé du texte 3">
            <a:extLst>
              <a:ext uri="{FF2B5EF4-FFF2-40B4-BE49-F238E27FC236}">
                <a16:creationId xmlns:a16="http://schemas.microsoft.com/office/drawing/2014/main" id="{42C011CA-B63B-B155-9C0C-970DD472C6E3}"/>
              </a:ext>
            </a:extLst>
          </p:cNvPr>
          <p:cNvSpPr txBox="1">
            <a:spLocks/>
          </p:cNvSpPr>
          <p:nvPr/>
        </p:nvSpPr>
        <p:spPr>
          <a:xfrm>
            <a:off x="1296648" y="1617480"/>
            <a:ext cx="10127488"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sz="1400" dirty="0">
                <a:solidFill>
                  <a:schemeClr val="tx1"/>
                </a:solidFill>
              </a:rPr>
              <a:t>L’accès au financement de la « Prestation Ségur » (financement SONS) :</a:t>
            </a:r>
          </a:p>
        </p:txBody>
      </p:sp>
    </p:spTree>
    <p:extLst>
      <p:ext uri="{BB962C8B-B14F-4D97-AF65-F5344CB8AC3E}">
        <p14:creationId xmlns:p14="http://schemas.microsoft.com/office/powerpoint/2010/main" val="213974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838200" y="1647324"/>
            <a:ext cx="4483608" cy="997196"/>
          </a:xfrm>
        </p:spPr>
        <p:txBody>
          <a:bodyPr vert="horz" wrap="square" lIns="0" tIns="0" rIns="0" bIns="0" rtlCol="0" anchor="t">
            <a:spAutoFit/>
          </a:bodyPr>
          <a:lstStyle/>
          <a:p>
            <a:r>
              <a:rPr lang="fr-FR" dirty="0">
                <a:cs typeface="Arial"/>
              </a:rPr>
              <a:t>3. Le référencement Ségur</a:t>
            </a:r>
            <a:endParaRPr lang="fr-FR" dirty="0"/>
          </a:p>
        </p:txBody>
      </p:sp>
    </p:spTree>
    <p:extLst>
      <p:ext uri="{BB962C8B-B14F-4D97-AF65-F5344CB8AC3E}">
        <p14:creationId xmlns:p14="http://schemas.microsoft.com/office/powerpoint/2010/main" val="333295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E9F5B4-109A-DB7D-A6FF-A70AA1BA9F60}"/>
              </a:ext>
            </a:extLst>
          </p:cNvPr>
          <p:cNvSpPr>
            <a:spLocks noGrp="1"/>
          </p:cNvSpPr>
          <p:nvPr>
            <p:ph type="ftr" sz="quarter" idx="3"/>
          </p:nvPr>
        </p:nvSpPr>
        <p:spPr/>
        <p:txBody>
          <a:bodyPr/>
          <a:lstStyle/>
          <a:p>
            <a:r>
              <a:rPr lang="fr-FR" dirty="0"/>
              <a:t>Kit ESMS Numérique│ 29/04/2024 │</a:t>
            </a:r>
            <a:fld id="{9012885B-545A-41D3-AA2B-1BB978438A2F}" type="slidenum">
              <a:rPr lang="fr-FR" smtClean="0"/>
              <a:t>16</a:t>
            </a:fld>
            <a:endParaRPr lang="fr-FR" dirty="0"/>
          </a:p>
        </p:txBody>
      </p:sp>
      <p:sp>
        <p:nvSpPr>
          <p:cNvPr id="3" name="Espace réservé du texte 2">
            <a:extLst>
              <a:ext uri="{FF2B5EF4-FFF2-40B4-BE49-F238E27FC236}">
                <a16:creationId xmlns:a16="http://schemas.microsoft.com/office/drawing/2014/main" id="{8D7C44A3-3C8B-033D-1FCD-B00D2DCB3929}"/>
              </a:ext>
            </a:extLst>
          </p:cNvPr>
          <p:cNvSpPr>
            <a:spLocks noGrp="1"/>
          </p:cNvSpPr>
          <p:nvPr>
            <p:ph type="body" sz="quarter" idx="12"/>
          </p:nvPr>
        </p:nvSpPr>
        <p:spPr>
          <a:xfrm>
            <a:off x="1296648" y="510968"/>
            <a:ext cx="10127489" cy="221599"/>
          </a:xfrm>
        </p:spPr>
        <p:txBody>
          <a:bodyPr vert="horz" wrap="square" lIns="0" tIns="0" rIns="0" bIns="0" rtlCol="0" anchor="t">
            <a:spAutoFit/>
          </a:bodyPr>
          <a:lstStyle/>
          <a:p>
            <a:r>
              <a:rPr lang="fr-FR" dirty="0">
                <a:latin typeface="Segoe UI Semibold"/>
                <a:ea typeface="Segoe UI Black"/>
                <a:cs typeface="Segoe UI Semibold"/>
              </a:rPr>
              <a:t>Le référencement Ségur </a:t>
            </a:r>
          </a:p>
        </p:txBody>
      </p:sp>
      <p:sp>
        <p:nvSpPr>
          <p:cNvPr id="4" name="Espace réservé du texte 3">
            <a:extLst>
              <a:ext uri="{FF2B5EF4-FFF2-40B4-BE49-F238E27FC236}">
                <a16:creationId xmlns:a16="http://schemas.microsoft.com/office/drawing/2014/main" id="{C1E8C016-F6D5-C97A-456E-4F4AA6D1B8E8}"/>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dirty="0"/>
              <a:t>Les critères</a:t>
            </a:r>
          </a:p>
        </p:txBody>
      </p:sp>
      <p:sp>
        <p:nvSpPr>
          <p:cNvPr id="8" name="Espace réservé du texte 2">
            <a:extLst>
              <a:ext uri="{FF2B5EF4-FFF2-40B4-BE49-F238E27FC236}">
                <a16:creationId xmlns:a16="http://schemas.microsoft.com/office/drawing/2014/main" id="{9D4606B1-2B04-AF23-9DAD-4DF4E1B1AF1D}"/>
              </a:ext>
            </a:extLst>
          </p:cNvPr>
          <p:cNvSpPr>
            <a:spLocks noGrp="1"/>
          </p:cNvSpPr>
          <p:nvPr>
            <p:ph type="body" sz="quarter" idx="10"/>
          </p:nvPr>
        </p:nvSpPr>
        <p:spPr>
          <a:xfrm>
            <a:off x="472424" y="1864754"/>
            <a:ext cx="11343599" cy="3241455"/>
          </a:xfrm>
        </p:spPr>
        <p:txBody>
          <a:bodyPr vert="horz" lIns="91440" tIns="45720" rIns="91440" bIns="45720" rtlCol="0" anchor="t">
            <a:normAutofit/>
          </a:bodyPr>
          <a:lstStyle/>
          <a:p>
            <a:pPr marL="0" indent="0">
              <a:buNone/>
            </a:pPr>
            <a:r>
              <a:rPr lang="fr-FR" sz="1400" dirty="0">
                <a:latin typeface="Segoe UI"/>
                <a:ea typeface="Segoe UI Black"/>
                <a:cs typeface="Segoe UI"/>
              </a:rPr>
              <a:t>Le référencement SEGUR est conçue pour</a:t>
            </a:r>
            <a:r>
              <a:rPr lang="fr-FR" sz="1400" b="1" dirty="0">
                <a:latin typeface="Segoe UI"/>
                <a:ea typeface="Segoe UI Black"/>
                <a:cs typeface="Segoe UI"/>
              </a:rPr>
              <a:t> répondre aux obligations réglementaires</a:t>
            </a:r>
            <a:r>
              <a:rPr lang="fr-FR" sz="1400" dirty="0">
                <a:latin typeface="Segoe UI"/>
                <a:ea typeface="Segoe UI Black"/>
                <a:cs typeface="Segoe UI"/>
              </a:rPr>
              <a:t> en matière de partage de données de santé dans les établissements de santé.</a:t>
            </a:r>
            <a:endParaRPr lang="fr-FR" dirty="0"/>
          </a:p>
          <a:p>
            <a:pPr marL="0" indent="0">
              <a:buNone/>
            </a:pPr>
            <a:endParaRPr lang="fr-FR" sz="1400" dirty="0">
              <a:solidFill>
                <a:srgbClr val="000000"/>
              </a:solidFill>
              <a:latin typeface="Segoe UI"/>
              <a:ea typeface="Segoe UI Black"/>
              <a:cs typeface="Segoe UI"/>
            </a:endParaRPr>
          </a:p>
          <a:p>
            <a:pPr lvl="1"/>
            <a:r>
              <a:rPr lang="fr-FR" sz="1200" dirty="0">
                <a:solidFill>
                  <a:srgbClr val="0D0D0D"/>
                </a:solidFill>
                <a:latin typeface="Segoe UI"/>
                <a:ea typeface="Segoe UI Black"/>
                <a:cs typeface="Segoe UI Semibold"/>
              </a:rPr>
              <a:t>Elle respecte un </a:t>
            </a:r>
            <a:r>
              <a:rPr lang="fr-FR" sz="1200" dirty="0">
                <a:solidFill>
                  <a:srgbClr val="0D0D0D"/>
                </a:solidFill>
                <a:latin typeface="Segoe UI"/>
                <a:ea typeface="Segoe UI Black"/>
                <a:cs typeface="Segoe UI Semibold"/>
                <a:hlinkClick r:id="rId2"/>
              </a:rPr>
              <a:t>cadre national d'exigences techniques et fonctionnelles.</a:t>
            </a:r>
            <a:endParaRPr lang="fr-FR" sz="1200" dirty="0">
              <a:latin typeface="Segoe UI"/>
              <a:ea typeface="Segoe UI Black"/>
              <a:cs typeface="Segoe UI Semibold"/>
            </a:endParaRPr>
          </a:p>
          <a:p>
            <a:pPr lvl="1"/>
            <a:r>
              <a:rPr lang="fr-FR" sz="1200" dirty="0">
                <a:solidFill>
                  <a:srgbClr val="0D0D0D"/>
                </a:solidFill>
                <a:latin typeface="Segoe UI"/>
                <a:ea typeface="Segoe UI Black"/>
                <a:cs typeface="Segoe UI Semibold"/>
              </a:rPr>
              <a:t>L'intégration de </a:t>
            </a:r>
            <a:r>
              <a:rPr lang="fr-FR" sz="1200" dirty="0">
                <a:solidFill>
                  <a:srgbClr val="0D0D0D"/>
                </a:solidFill>
                <a:latin typeface="Segoe UI"/>
                <a:ea typeface="Segoe UI Black"/>
                <a:cs typeface="Segoe UI Semibold"/>
                <a:hlinkClick r:id="rId3"/>
              </a:rPr>
              <a:t>l'Identité Nationale de Santé (INS) </a:t>
            </a:r>
            <a:r>
              <a:rPr lang="fr-FR" sz="1200" dirty="0">
                <a:solidFill>
                  <a:srgbClr val="0D0D0D"/>
                </a:solidFill>
                <a:latin typeface="Segoe UI"/>
                <a:ea typeface="Segoe UI Black"/>
                <a:cs typeface="Segoe UI Semibold"/>
              </a:rPr>
              <a:t>est assurée.</a:t>
            </a:r>
            <a:endParaRPr lang="fr-FR" sz="1200" dirty="0">
              <a:latin typeface="Segoe UI"/>
              <a:ea typeface="Segoe UI Black"/>
              <a:cs typeface="Segoe UI Semibold"/>
            </a:endParaRPr>
          </a:p>
          <a:p>
            <a:pPr lvl="1"/>
            <a:r>
              <a:rPr lang="fr-FR" sz="1200" dirty="0">
                <a:solidFill>
                  <a:srgbClr val="0D0D0D"/>
                </a:solidFill>
                <a:latin typeface="Segoe UI"/>
                <a:ea typeface="Segoe UI Black"/>
                <a:cs typeface="Segoe UI Semibold"/>
              </a:rPr>
              <a:t>Elle permet l'alimentation du </a:t>
            </a:r>
            <a:r>
              <a:rPr lang="fr-FR" sz="1200" dirty="0">
                <a:solidFill>
                  <a:srgbClr val="0D0D0D"/>
                </a:solidFill>
                <a:latin typeface="Segoe UI"/>
                <a:ea typeface="Segoe UI Black"/>
                <a:cs typeface="Segoe UI Semibold"/>
                <a:hlinkClick r:id="rId4"/>
              </a:rPr>
              <a:t>Dossier Médical Partagé (DMP).</a:t>
            </a:r>
            <a:endParaRPr lang="fr-FR" sz="1200" dirty="0">
              <a:latin typeface="Segoe UI"/>
              <a:ea typeface="Segoe UI Black"/>
              <a:cs typeface="Segoe UI Semibold"/>
            </a:endParaRPr>
          </a:p>
          <a:p>
            <a:pPr lvl="1"/>
            <a:r>
              <a:rPr lang="fr-FR" sz="1200" dirty="0">
                <a:solidFill>
                  <a:srgbClr val="0D0D0D"/>
                </a:solidFill>
                <a:latin typeface="Segoe UI"/>
                <a:ea typeface="Segoe UI Black"/>
                <a:cs typeface="Segoe UI Semibold"/>
              </a:rPr>
              <a:t>Elle inclut l'utilisation de la </a:t>
            </a:r>
            <a:r>
              <a:rPr lang="fr-FR" sz="1200" dirty="0">
                <a:solidFill>
                  <a:srgbClr val="0D0D0D"/>
                </a:solidFill>
                <a:latin typeface="Segoe UI"/>
                <a:ea typeface="Segoe UI Black"/>
                <a:cs typeface="Segoe UI Semibold"/>
                <a:hlinkClick r:id="rId5"/>
              </a:rPr>
              <a:t>Messagerie sécurisée de santé (MSSanté) </a:t>
            </a:r>
            <a:r>
              <a:rPr lang="fr-FR" sz="1200" dirty="0">
                <a:solidFill>
                  <a:srgbClr val="0D0D0D"/>
                </a:solidFill>
                <a:latin typeface="Segoe UI"/>
                <a:ea typeface="Segoe UI Black"/>
                <a:cs typeface="Segoe UI Semibold"/>
              </a:rPr>
              <a:t>pour les professionnels de santé et les citoyens.</a:t>
            </a:r>
            <a:endParaRPr lang="fr-FR" sz="1200" dirty="0">
              <a:latin typeface="Segoe UI"/>
              <a:ea typeface="Segoe UI Black"/>
              <a:cs typeface="Segoe UI Semibold"/>
            </a:endParaRPr>
          </a:p>
          <a:p>
            <a:pPr lvl="1"/>
            <a:r>
              <a:rPr lang="fr-FR" sz="1200" dirty="0">
                <a:solidFill>
                  <a:srgbClr val="0D0D0D"/>
                </a:solidFill>
                <a:latin typeface="Segoe UI"/>
                <a:ea typeface="Segoe UI Black"/>
                <a:cs typeface="Segoe UI Semibold"/>
              </a:rPr>
              <a:t>Les exigences de cette version intègrent des</a:t>
            </a:r>
            <a:r>
              <a:rPr lang="fr-FR" sz="1200" u="sng" dirty="0">
                <a:solidFill>
                  <a:srgbClr val="0D0D0D"/>
                </a:solidFill>
                <a:latin typeface="Segoe UI"/>
                <a:ea typeface="Segoe UI Black"/>
                <a:cs typeface="Segoe UI Semibold"/>
              </a:rPr>
              <a:t> normes de formats d'échange de documents</a:t>
            </a:r>
            <a:r>
              <a:rPr lang="fr-FR" sz="1200" dirty="0">
                <a:solidFill>
                  <a:srgbClr val="0D0D0D"/>
                </a:solidFill>
                <a:latin typeface="Segoe UI"/>
                <a:ea typeface="Segoe UI Black"/>
                <a:cs typeface="Segoe UI Semibold"/>
              </a:rPr>
              <a:t> pour garantir une meilleure interopérabilité des données de santé.</a:t>
            </a:r>
            <a:endParaRPr lang="fr-FR" sz="1200" dirty="0">
              <a:latin typeface="Segoe UI"/>
              <a:ea typeface="Segoe UI Black"/>
              <a:cs typeface="Segoe UI Semibold"/>
            </a:endParaRPr>
          </a:p>
          <a:p>
            <a:pPr marL="0" indent="0">
              <a:lnSpc>
                <a:spcPct val="100000"/>
              </a:lnSpc>
              <a:spcBef>
                <a:spcPts val="0"/>
              </a:spcBef>
              <a:buNone/>
            </a:pPr>
            <a:endParaRPr lang="fr-FR" dirty="0"/>
          </a:p>
          <a:p>
            <a:pPr marL="0" indent="0">
              <a:buNone/>
            </a:pPr>
            <a:r>
              <a:rPr lang="fr-FR" sz="1400" dirty="0">
                <a:latin typeface="Segoe UI" panose="020B0502040204020203" pitchFamily="34" charset="0"/>
                <a:ea typeface="Segoe UI Black"/>
                <a:cs typeface="Segoe UI" panose="020B0502040204020203" pitchFamily="34" charset="0"/>
              </a:rPr>
              <a:t>Suite à publication d'un cahier des charges, les éditeurs doivent répondre sur preuves pour pouvoir obtenir leur référencement Ségur. Le référencement concerne une solution logiciel donnée. </a:t>
            </a:r>
            <a:endParaRPr lang="fr-FR" sz="1400" dirty="0">
              <a:latin typeface="Segoe UI" panose="020B0502040204020203" pitchFamily="34" charset="0"/>
              <a:cs typeface="Segoe UI" panose="020B0502040204020203" pitchFamily="34" charset="0"/>
            </a:endParaRPr>
          </a:p>
          <a:p>
            <a:pPr>
              <a:buFont typeface="Wingdings" panose="020B0604020202020204" pitchFamily="34" charset="0"/>
              <a:buChar char="Ø"/>
            </a:pPr>
            <a:r>
              <a:rPr lang="fr-FR" sz="1400" b="1" dirty="0">
                <a:latin typeface="Segoe UI" panose="020B0502040204020203" pitchFamily="34" charset="0"/>
                <a:ea typeface="Segoe UI Black"/>
                <a:cs typeface="Segoe UI" panose="020B0502040204020203" pitchFamily="34" charset="0"/>
              </a:rPr>
              <a:t>Plus de 59 solutions ont été référencées lors de la vague 1 (</a:t>
            </a:r>
            <a:r>
              <a:rPr lang="fr-FR" sz="1400" b="1" i="1" dirty="0">
                <a:latin typeface="Segoe UI" panose="020B0502040204020203" pitchFamily="34" charset="0"/>
                <a:ea typeface="Segoe UI Black"/>
                <a:cs typeface="Segoe UI" panose="020B0502040204020203" pitchFamily="34" charset="0"/>
              </a:rPr>
              <a:t>lancée en juillet 2021)</a:t>
            </a:r>
            <a:endParaRPr lang="fr-FR" sz="1400" i="1" dirty="0">
              <a:latin typeface="Segoe UI" panose="020B0502040204020203" pitchFamily="34" charset="0"/>
              <a:ea typeface="Segoe UI Black"/>
              <a:cs typeface="Segoe UI" panose="020B0502040204020203" pitchFamily="34" charset="0"/>
            </a:endParaRPr>
          </a:p>
          <a:p>
            <a:pPr marL="0" indent="0">
              <a:buNone/>
            </a:pPr>
            <a:endParaRPr lang="fr-FR" dirty="0"/>
          </a:p>
        </p:txBody>
      </p:sp>
      <p:sp>
        <p:nvSpPr>
          <p:cNvPr id="10" name="ZoneTexte 9">
            <a:extLst>
              <a:ext uri="{FF2B5EF4-FFF2-40B4-BE49-F238E27FC236}">
                <a16:creationId xmlns:a16="http://schemas.microsoft.com/office/drawing/2014/main" id="{0DC0517F-5D60-D106-C1EE-174B3098C5A0}"/>
              </a:ext>
            </a:extLst>
          </p:cNvPr>
          <p:cNvSpPr txBox="1"/>
          <p:nvPr/>
        </p:nvSpPr>
        <p:spPr>
          <a:xfrm>
            <a:off x="472424" y="5362572"/>
            <a:ext cx="993833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latin typeface="Segoe UI" panose="020B0502040204020203" pitchFamily="34" charset="0"/>
                <a:cs typeface="Segoe UI" panose="020B0502040204020203" pitchFamily="34" charset="0"/>
              </a:rPr>
              <a:t>Les travaux concernant la </a:t>
            </a:r>
            <a:r>
              <a:rPr lang="fr-FR" sz="1400" dirty="0">
                <a:solidFill>
                  <a:schemeClr val="tx1">
                    <a:lumMod val="50000"/>
                    <a:lumOff val="50000"/>
                  </a:schemeClr>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Vague 2 </a:t>
            </a:r>
            <a:r>
              <a:rPr lang="fr-FR" sz="1400" dirty="0">
                <a:latin typeface="Segoe UI" panose="020B0502040204020203" pitchFamily="34" charset="0"/>
                <a:cs typeface="Segoe UI" panose="020B0502040204020203" pitchFamily="34" charset="0"/>
              </a:rPr>
              <a:t>sont en cours de construction pour le couloir médico-social.  </a:t>
            </a:r>
            <a:endParaRPr lang="fr-FR" sz="1400" dirty="0">
              <a:latin typeface="Segoe UI" panose="020B0502040204020203" pitchFamily="34" charset="0"/>
              <a:ea typeface="Calibri" panose="020F0502020204030204"/>
              <a:cs typeface="Segoe UI" panose="020B0502040204020203" pitchFamily="34" charset="0"/>
            </a:endParaRPr>
          </a:p>
          <a:p>
            <a:endParaRPr lang="fr-FR" sz="1400" b="1" dirty="0">
              <a:latin typeface="Segoe UI" panose="020B0502040204020203" pitchFamily="34" charset="0"/>
              <a:cs typeface="Segoe UI" panose="020B0502040204020203" pitchFamily="34" charset="0"/>
            </a:endParaRPr>
          </a:p>
          <a:p>
            <a:r>
              <a:rPr lang="fr-FR" sz="1400" b="1" dirty="0">
                <a:latin typeface="Segoe UI" panose="020B0502040204020203" pitchFamily="34" charset="0"/>
                <a:cs typeface="Segoe UI" panose="020B0502040204020203" pitchFamily="34" charset="0"/>
              </a:rPr>
              <a:t>L'ANS met régulièrement à jour la liste des éditeurs référencés.</a:t>
            </a:r>
            <a:r>
              <a:rPr lang="fr-FR" sz="1400" dirty="0">
                <a:latin typeface="Segoe UI" panose="020B0502040204020203" pitchFamily="34" charset="0"/>
                <a:cs typeface="Segoe UI" panose="020B0502040204020203" pitchFamily="34" charset="0"/>
              </a:rPr>
              <a:t> </a:t>
            </a:r>
            <a:endParaRPr lang="fr-FR" sz="1400" dirty="0">
              <a:latin typeface="Segoe UI" panose="020B0502040204020203" pitchFamily="34" charset="0"/>
              <a:ea typeface="Calibri" panose="020F0502020204030204"/>
              <a:cs typeface="Segoe UI" panose="020B0502040204020203" pitchFamily="34" charset="0"/>
            </a:endParaRPr>
          </a:p>
        </p:txBody>
      </p:sp>
    </p:spTree>
    <p:extLst>
      <p:ext uri="{BB962C8B-B14F-4D97-AF65-F5344CB8AC3E}">
        <p14:creationId xmlns:p14="http://schemas.microsoft.com/office/powerpoint/2010/main" val="425456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0A51AC0-D0C8-81C9-3C3A-0B1388358E85}"/>
              </a:ext>
            </a:extLst>
          </p:cNvPr>
          <p:cNvSpPr>
            <a:spLocks noGrp="1"/>
          </p:cNvSpPr>
          <p:nvPr>
            <p:ph type="ftr" sz="quarter" idx="3"/>
          </p:nvPr>
        </p:nvSpPr>
        <p:spPr/>
        <p:txBody>
          <a:bodyPr/>
          <a:lstStyle/>
          <a:p>
            <a:r>
              <a:rPr lang="fr-FR"/>
              <a:t>Kit ESMS Numérique│ 29/04/2024 │</a:t>
            </a:r>
            <a:fld id="{B8817CF0-1796-4F01-9594-26594236FB69}" type="slidenum">
              <a:rPr lang="fr-FR" smtClean="0"/>
              <a:t>17</a:t>
            </a:fld>
            <a:endParaRPr lang="fr-FR"/>
          </a:p>
        </p:txBody>
      </p:sp>
      <p:sp>
        <p:nvSpPr>
          <p:cNvPr id="4" name="Espace réservé du texte 3">
            <a:extLst>
              <a:ext uri="{FF2B5EF4-FFF2-40B4-BE49-F238E27FC236}">
                <a16:creationId xmlns:a16="http://schemas.microsoft.com/office/drawing/2014/main" id="{28B71179-316C-CAAC-8103-0FC96E646727}"/>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référencement Ségur </a:t>
            </a:r>
          </a:p>
          <a:p>
            <a:endParaRPr lang="fr-FR" dirty="0">
              <a:latin typeface="Segoe UI Semibold"/>
              <a:ea typeface="Segoe UI Black"/>
              <a:cs typeface="Segoe UI Semibold"/>
            </a:endParaRPr>
          </a:p>
        </p:txBody>
      </p:sp>
      <p:sp>
        <p:nvSpPr>
          <p:cNvPr id="5" name="Espace réservé du texte 4">
            <a:extLst>
              <a:ext uri="{FF2B5EF4-FFF2-40B4-BE49-F238E27FC236}">
                <a16:creationId xmlns:a16="http://schemas.microsoft.com/office/drawing/2014/main" id="{5A6B13BC-1F30-9B69-0692-C009D2052B8E}"/>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Les DUI référencés</a:t>
            </a:r>
          </a:p>
        </p:txBody>
      </p:sp>
      <p:sp>
        <p:nvSpPr>
          <p:cNvPr id="3" name="Espace réservé du texte 2">
            <a:extLst>
              <a:ext uri="{FF2B5EF4-FFF2-40B4-BE49-F238E27FC236}">
                <a16:creationId xmlns:a16="http://schemas.microsoft.com/office/drawing/2014/main" id="{8B49181A-F2B8-CC0C-6686-9EC4B08D6D2E}"/>
              </a:ext>
            </a:extLst>
          </p:cNvPr>
          <p:cNvSpPr>
            <a:spLocks noGrp="1"/>
          </p:cNvSpPr>
          <p:nvPr>
            <p:ph type="body" sz="quarter" idx="10"/>
          </p:nvPr>
        </p:nvSpPr>
        <p:spPr>
          <a:xfrm>
            <a:off x="417995" y="1679697"/>
            <a:ext cx="11343599" cy="4547740"/>
          </a:xfrm>
        </p:spPr>
        <p:txBody>
          <a:bodyPr vert="horz" lIns="91440" tIns="45720" rIns="91440" bIns="45720" rtlCol="0" anchor="t">
            <a:normAutofit/>
          </a:bodyPr>
          <a:lstStyle/>
          <a:p>
            <a:pPr marL="0" indent="0">
              <a:buNone/>
            </a:pPr>
            <a:r>
              <a:rPr lang="fr-FR" sz="1400" dirty="0">
                <a:latin typeface="Segoe UI"/>
                <a:ea typeface="Segoe UI Black"/>
                <a:cs typeface="Segoe UI"/>
              </a:rPr>
              <a:t>L'ANS, qui est en charge du référencement des éditeurs dans le cadre du Ségur, met à disposition la liste de solutions DUI référencées SEGUR. Il est impératif de s'engager auprès d'un de ces éditeurs référencés pour répondre aux exigences du programme ESMS numérique.</a:t>
            </a:r>
            <a:endParaRPr lang="en-US" sz="1400" dirty="0">
              <a:latin typeface="Segoe UI"/>
              <a:ea typeface="Segoe UI Black"/>
              <a:cs typeface="Segoe UI"/>
            </a:endParaRPr>
          </a:p>
          <a:p>
            <a:r>
              <a:rPr lang="fr-FR" sz="1400" dirty="0">
                <a:latin typeface="Segoe UI"/>
                <a:cs typeface="Segoe UI"/>
              </a:rPr>
              <a:t>Cette liste est accessible sur le site web de l'ANS via ce lien </a:t>
            </a:r>
            <a:r>
              <a:rPr lang="fr-FR" dirty="0">
                <a:latin typeface="Segoe UI Semibold"/>
                <a:ea typeface="Segoe UI Black"/>
                <a:cs typeface="Segoe UI Semibold"/>
              </a:rPr>
              <a:t>: </a:t>
            </a:r>
          </a:p>
          <a:p>
            <a:pPr marL="0" indent="0">
              <a:buNone/>
            </a:pPr>
            <a:r>
              <a:rPr lang="fr-FR" sz="1600" dirty="0">
                <a:latin typeface="Segoe UI Semibold"/>
                <a:ea typeface="Segoe UI Black"/>
                <a:cs typeface="Segoe UI Semibold"/>
                <a:hlinkClick r:id="rId2"/>
              </a:rPr>
              <a:t>https://esante.gouv.fr/segur/solutions-referencees?search_api_fulltext=&amp;field_categorie=851&amp;field_type_logiciel=839</a:t>
            </a:r>
            <a:r>
              <a:rPr lang="fr-FR" sz="1600" dirty="0">
                <a:latin typeface="Segoe UI Semibold"/>
                <a:ea typeface="Segoe UI Black"/>
                <a:cs typeface="Segoe UI Semibold"/>
              </a:rPr>
              <a:t> </a:t>
            </a:r>
            <a:endParaRPr lang="fr-FR" sz="1600" dirty="0"/>
          </a:p>
          <a:p>
            <a:pPr marL="0" indent="0">
              <a:buNone/>
            </a:pPr>
            <a:endParaRPr lang="fr-FR" sz="1600" dirty="0"/>
          </a:p>
          <a:p>
            <a:r>
              <a:rPr lang="fr-FR" sz="1400" dirty="0">
                <a:latin typeface="Segoe UI"/>
                <a:ea typeface="Segoe UI Black"/>
                <a:cs typeface="Segoe UI"/>
              </a:rPr>
              <a:t>Pour retrouver plus facilement l'information concernant votre éditeur, renseignez les filtres "</a:t>
            </a:r>
            <a:r>
              <a:rPr lang="fr-FR" sz="1400" i="1" dirty="0">
                <a:latin typeface="Segoe UI"/>
                <a:ea typeface="Segoe UI Black"/>
                <a:cs typeface="Segoe UI"/>
              </a:rPr>
              <a:t>catégorie</a:t>
            </a:r>
            <a:r>
              <a:rPr lang="fr-FR" sz="1400" dirty="0">
                <a:latin typeface="Segoe UI"/>
                <a:ea typeface="Segoe UI Black"/>
                <a:cs typeface="Segoe UI"/>
              </a:rPr>
              <a:t>" et "</a:t>
            </a:r>
            <a:r>
              <a:rPr lang="fr-FR" sz="1400" i="1" dirty="0">
                <a:latin typeface="Segoe UI"/>
                <a:ea typeface="Segoe UI Black"/>
                <a:cs typeface="Segoe UI"/>
              </a:rPr>
              <a:t>type de logiciel</a:t>
            </a:r>
            <a:r>
              <a:rPr lang="fr-FR" sz="1400" dirty="0">
                <a:latin typeface="Segoe UI"/>
                <a:ea typeface="Segoe UI Black"/>
                <a:cs typeface="Segoe UI"/>
              </a:rPr>
              <a:t>"  : </a:t>
            </a:r>
          </a:p>
          <a:p>
            <a:endParaRPr lang="fr-FR" sz="1600" dirty="0"/>
          </a:p>
          <a:p>
            <a:endParaRPr lang="fr-FR" sz="1600" dirty="0"/>
          </a:p>
          <a:p>
            <a:endParaRPr lang="fr-FR" sz="1600" dirty="0"/>
          </a:p>
          <a:p>
            <a:endParaRPr lang="fr-FR" dirty="0"/>
          </a:p>
        </p:txBody>
      </p:sp>
      <p:pic>
        <p:nvPicPr>
          <p:cNvPr id="6" name="Image 5" descr="Une image contenant texte, capture d’écran, Police, nombre&#10;&#10;Description générée automatiquement">
            <a:extLst>
              <a:ext uri="{FF2B5EF4-FFF2-40B4-BE49-F238E27FC236}">
                <a16:creationId xmlns:a16="http://schemas.microsoft.com/office/drawing/2014/main" id="{913AE774-153B-7F92-00BB-FAF04705DFB6}"/>
              </a:ext>
            </a:extLst>
          </p:cNvPr>
          <p:cNvPicPr>
            <a:picLocks noChangeAspect="1"/>
          </p:cNvPicPr>
          <p:nvPr/>
        </p:nvPicPr>
        <p:blipFill>
          <a:blip r:embed="rId3"/>
          <a:stretch>
            <a:fillRect/>
          </a:stretch>
        </p:blipFill>
        <p:spPr>
          <a:xfrm>
            <a:off x="1513115" y="3955706"/>
            <a:ext cx="9154886" cy="2146987"/>
          </a:xfrm>
          <a:prstGeom prst="rect">
            <a:avLst/>
          </a:prstGeom>
          <a:ln>
            <a:solidFill>
              <a:schemeClr val="accent1"/>
            </a:solidFill>
          </a:ln>
        </p:spPr>
      </p:pic>
      <p:sp>
        <p:nvSpPr>
          <p:cNvPr id="7" name="Rectangle: Rounded Corners 6">
            <a:extLst>
              <a:ext uri="{FF2B5EF4-FFF2-40B4-BE49-F238E27FC236}">
                <a16:creationId xmlns:a16="http://schemas.microsoft.com/office/drawing/2014/main" id="{CE58866D-D350-0C5C-80B4-CA708579DB8A}"/>
              </a:ext>
            </a:extLst>
          </p:cNvPr>
          <p:cNvSpPr/>
          <p:nvPr/>
        </p:nvSpPr>
        <p:spPr>
          <a:xfrm>
            <a:off x="1801504" y="4844955"/>
            <a:ext cx="3855493" cy="682389"/>
          </a:xfrm>
          <a:prstGeom prst="round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
        <p:nvSpPr>
          <p:cNvPr id="8" name="Rectangle: Rounded Corners 7">
            <a:extLst>
              <a:ext uri="{FF2B5EF4-FFF2-40B4-BE49-F238E27FC236}">
                <a16:creationId xmlns:a16="http://schemas.microsoft.com/office/drawing/2014/main" id="{301919B9-F1BE-6587-E985-768BEB9867CA}"/>
              </a:ext>
            </a:extLst>
          </p:cNvPr>
          <p:cNvSpPr/>
          <p:nvPr/>
        </p:nvSpPr>
        <p:spPr>
          <a:xfrm>
            <a:off x="6100548" y="4844954"/>
            <a:ext cx="3855493" cy="682389"/>
          </a:xfrm>
          <a:prstGeom prst="round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a typeface="Calibri"/>
              <a:cs typeface="Calibri"/>
            </a:endParaRPr>
          </a:p>
        </p:txBody>
      </p:sp>
    </p:spTree>
    <p:extLst>
      <p:ext uri="{BB962C8B-B14F-4D97-AF65-F5344CB8AC3E}">
        <p14:creationId xmlns:p14="http://schemas.microsoft.com/office/powerpoint/2010/main" val="338573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t>Kit ESMS Numérique│ 29/04/2024 │</a:t>
            </a:r>
            <a:fld id="{74473BFE-7319-4EE5-AEDD-342DE9CBB550}" type="slidenum">
              <a:rPr lang="fr-FR" smtClean="0"/>
              <a:t>18</a:t>
            </a:fld>
            <a:endParaRPr lang="fr-F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2135189" y="1233488"/>
            <a:ext cx="3960812" cy="1679434"/>
          </a:xfrm>
        </p:spPr>
        <p:txBody>
          <a:bodyPr vert="horz" wrap="square" lIns="0" tIns="0" rIns="0" bIns="0" rtlCol="0" anchor="t">
            <a:spAutoFit/>
          </a:bodyPr>
          <a:lstStyle/>
          <a:p>
            <a:r>
              <a:rPr lang="fr-FR" sz="4000" dirty="0">
                <a:cs typeface="Arial"/>
              </a:rPr>
              <a:t>Partie 2 </a:t>
            </a:r>
          </a:p>
          <a:p>
            <a:r>
              <a:rPr lang="fr-FR" dirty="0">
                <a:cs typeface="Arial"/>
              </a:rPr>
              <a:t>Les étapes pour candidater</a:t>
            </a:r>
            <a:endParaRPr lang="fr-FR" dirty="0"/>
          </a:p>
        </p:txBody>
      </p:sp>
    </p:spTree>
    <p:extLst>
      <p:ext uri="{BB962C8B-B14F-4D97-AF65-F5344CB8AC3E}">
        <p14:creationId xmlns:p14="http://schemas.microsoft.com/office/powerpoint/2010/main" val="73822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B903D2-4343-7BC4-A5F7-A2BF1C4E2F21}"/>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A443F490-9F61-9F9F-C2D9-95DBD9FB6B13}"/>
              </a:ext>
            </a:extLst>
          </p:cNvPr>
          <p:cNvSpPr>
            <a:spLocks noGrp="1"/>
          </p:cNvSpPr>
          <p:nvPr>
            <p:ph type="body" sz="quarter" idx="11"/>
          </p:nvPr>
        </p:nvSpPr>
        <p:spPr>
          <a:xfrm>
            <a:off x="1080112" y="1448810"/>
            <a:ext cx="3960812" cy="498598"/>
          </a:xfrm>
        </p:spPr>
        <p:txBody>
          <a:bodyPr vert="horz" wrap="square" lIns="0" tIns="0" rIns="0" bIns="0" rtlCol="0" anchor="t">
            <a:spAutoFit/>
          </a:bodyPr>
          <a:lstStyle/>
          <a:p>
            <a:r>
              <a:rPr lang="fr-FR" dirty="0">
                <a:latin typeface="Segoe UI Black"/>
                <a:ea typeface="Segoe UI Black"/>
                <a:cs typeface="Arial"/>
              </a:rPr>
              <a:t>1. L'éligibilité  </a:t>
            </a:r>
            <a:endParaRPr lang="fr-FR" dirty="0"/>
          </a:p>
        </p:txBody>
      </p:sp>
    </p:spTree>
    <p:extLst>
      <p:ext uri="{BB962C8B-B14F-4D97-AF65-F5344CB8AC3E}">
        <p14:creationId xmlns:p14="http://schemas.microsoft.com/office/powerpoint/2010/main" val="204168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E9F5B4-109A-DB7D-A6FF-A70AA1BA9F60}"/>
              </a:ext>
            </a:extLst>
          </p:cNvPr>
          <p:cNvSpPr>
            <a:spLocks noGrp="1"/>
          </p:cNvSpPr>
          <p:nvPr>
            <p:ph type="ftr" sz="quarter" idx="3"/>
          </p:nvPr>
        </p:nvSpPr>
        <p:spPr/>
        <p:txBody>
          <a:bodyPr/>
          <a:lstStyle/>
          <a:p>
            <a:r>
              <a:rPr lang="fr-FR"/>
              <a:t>Kit ESMS Numérique│ 29/04/2024 │</a:t>
            </a:r>
            <a:fld id="{9012885B-545A-41D3-AA2B-1BB978438A2F}" type="slidenum">
              <a:rPr lang="fr-FR" smtClean="0"/>
              <a:t>2</a:t>
            </a:fld>
            <a:endParaRPr lang="fr-FR"/>
          </a:p>
        </p:txBody>
      </p:sp>
      <p:sp>
        <p:nvSpPr>
          <p:cNvPr id="3" name="Espace réservé du texte 2">
            <a:extLst>
              <a:ext uri="{FF2B5EF4-FFF2-40B4-BE49-F238E27FC236}">
                <a16:creationId xmlns:a16="http://schemas.microsoft.com/office/drawing/2014/main" id="{8D7C44A3-3C8B-033D-1FCD-B00D2DCB3929}"/>
              </a:ext>
            </a:extLst>
          </p:cNvPr>
          <p:cNvSpPr>
            <a:spLocks noGrp="1"/>
          </p:cNvSpPr>
          <p:nvPr>
            <p:ph type="body" sz="quarter" idx="12"/>
          </p:nvPr>
        </p:nvSpPr>
        <p:spPr>
          <a:xfrm>
            <a:off x="1296648" y="510968"/>
            <a:ext cx="10519375" cy="387798"/>
          </a:xfrm>
        </p:spPr>
        <p:txBody>
          <a:bodyPr vert="horz" wrap="square" lIns="0" tIns="0" rIns="0" bIns="0" rtlCol="0" anchor="t">
            <a:spAutoFit/>
          </a:bodyPr>
          <a:lstStyle/>
          <a:p>
            <a:r>
              <a:rPr lang="fr-FR" dirty="0">
                <a:latin typeface="Segoe UI Semibold"/>
                <a:ea typeface="Segoe UI Black"/>
                <a:cs typeface="Segoe UI Semibold"/>
              </a:rPr>
              <a:t>Kit Ségur médico-social </a:t>
            </a:r>
          </a:p>
        </p:txBody>
      </p:sp>
      <p:sp>
        <p:nvSpPr>
          <p:cNvPr id="4" name="Espace réservé du texte 3">
            <a:extLst>
              <a:ext uri="{FF2B5EF4-FFF2-40B4-BE49-F238E27FC236}">
                <a16:creationId xmlns:a16="http://schemas.microsoft.com/office/drawing/2014/main" id="{C1E8C016-F6D5-C97A-456E-4F4AA6D1B8E8}"/>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dirty="0">
                <a:latin typeface="Segoe UI Semibold"/>
                <a:ea typeface="Segoe UI Black"/>
                <a:cs typeface="Segoe UI Semibold"/>
              </a:rPr>
              <a:t>Présentation et objectifs du kit</a:t>
            </a:r>
          </a:p>
        </p:txBody>
      </p:sp>
      <p:sp>
        <p:nvSpPr>
          <p:cNvPr id="8" name="Espace réservé du texte 2">
            <a:extLst>
              <a:ext uri="{FF2B5EF4-FFF2-40B4-BE49-F238E27FC236}">
                <a16:creationId xmlns:a16="http://schemas.microsoft.com/office/drawing/2014/main" id="{9D4606B1-2B04-AF23-9DAD-4DF4E1B1AF1D}"/>
              </a:ext>
            </a:extLst>
          </p:cNvPr>
          <p:cNvSpPr>
            <a:spLocks noGrp="1"/>
          </p:cNvSpPr>
          <p:nvPr>
            <p:ph type="body" sz="quarter" idx="10"/>
          </p:nvPr>
        </p:nvSpPr>
        <p:spPr>
          <a:xfrm>
            <a:off x="472424" y="1476957"/>
            <a:ext cx="11534099" cy="2815643"/>
          </a:xfrm>
        </p:spPr>
        <p:txBody>
          <a:bodyPr vert="horz" lIns="91440" tIns="45720" rIns="91440" bIns="45720" rtlCol="0" anchor="t">
            <a:normAutofit/>
          </a:bodyPr>
          <a:lstStyle/>
          <a:p>
            <a:pPr marL="0" indent="0">
              <a:buNone/>
            </a:pPr>
            <a:r>
              <a:rPr lang="fr-FR" sz="1400" b="1" dirty="0">
                <a:latin typeface="Segoe UI" panose="020B0502040204020203" pitchFamily="34" charset="0"/>
                <a:ea typeface="Segoe UI Black"/>
                <a:cs typeface="Segoe UI" panose="020B0502040204020203" pitchFamily="34" charset="0"/>
              </a:rPr>
              <a:t>Le présent kit est découpé en 3 parties : </a:t>
            </a:r>
            <a:endParaRPr lang="fr-FR" sz="1400" b="1" dirty="0">
              <a:latin typeface="Segoe UI" panose="020B0502040204020203" pitchFamily="34" charset="0"/>
              <a:cs typeface="Segoe UI" panose="020B0502040204020203" pitchFamily="34" charset="0"/>
            </a:endParaRPr>
          </a:p>
          <a:p>
            <a:pPr lvl="1">
              <a:buAutoNum type="arabicPeriod"/>
            </a:pPr>
            <a:r>
              <a:rPr lang="fr-FR" sz="1400" dirty="0">
                <a:ea typeface="Segoe UI Black"/>
              </a:rPr>
              <a:t>Le programme ESMS Numérique</a:t>
            </a:r>
          </a:p>
          <a:p>
            <a:pPr lvl="1">
              <a:buAutoNum type="arabicPeriod"/>
            </a:pPr>
            <a:r>
              <a:rPr lang="fr-FR" sz="1400" dirty="0">
                <a:ea typeface="Segoe UI Black"/>
              </a:rPr>
              <a:t>Mise en œuvre d’une méthodologie projet</a:t>
            </a:r>
          </a:p>
          <a:p>
            <a:pPr lvl="1">
              <a:buAutoNum type="arabicPeriod"/>
            </a:pPr>
            <a:r>
              <a:rPr lang="fr-FR" sz="1400" dirty="0">
                <a:ea typeface="Segoe UI Black"/>
              </a:rPr>
              <a:t>Les services socles</a:t>
            </a:r>
          </a:p>
          <a:p>
            <a:pPr lvl="1">
              <a:buAutoNum type="arabicPeriod"/>
            </a:pPr>
            <a:endParaRPr lang="fr-FR" sz="1200" dirty="0">
              <a:latin typeface="Segoe UI"/>
              <a:ea typeface="Segoe UI Black"/>
              <a:cs typeface="Segoe UI"/>
            </a:endParaRPr>
          </a:p>
          <a:p>
            <a:pPr marL="0" indent="0">
              <a:buNone/>
            </a:pPr>
            <a:r>
              <a:rPr lang="fr-FR" sz="1600" b="1" dirty="0">
                <a:latin typeface="Segoe UI"/>
                <a:ea typeface="Segoe UI Black"/>
                <a:cs typeface="Segoe UI"/>
              </a:rPr>
              <a:t>Les objectifs :</a:t>
            </a:r>
            <a:r>
              <a:rPr lang="fr-FR" sz="1400" dirty="0">
                <a:latin typeface="Segoe UI"/>
                <a:ea typeface="Segoe UI Black"/>
                <a:cs typeface="Segoe UI"/>
              </a:rPr>
              <a:t> </a:t>
            </a:r>
            <a:endParaRPr lang="fr-FR" dirty="0"/>
          </a:p>
          <a:p>
            <a:r>
              <a:rPr lang="fr-FR" sz="1400" dirty="0">
                <a:latin typeface="Segoe UI"/>
                <a:ea typeface="Segoe UI Black"/>
                <a:cs typeface="Segoe UI"/>
              </a:rPr>
              <a:t>Présenter les informations que les candidats-parties au programme ESMS numérique doivent prendre en compte dans leurs démarches concernant l’acquisition d’un DUI, ainsi que les démarches concernant les projets de montée de version.</a:t>
            </a:r>
            <a:endParaRPr lang="fr-FR" dirty="0"/>
          </a:p>
          <a:p>
            <a:r>
              <a:rPr lang="fr-FR" sz="1400" dirty="0">
                <a:latin typeface="Segoe UI"/>
                <a:ea typeface="Segoe UI Black"/>
                <a:cs typeface="Segoe UI"/>
              </a:rPr>
              <a:t>Les ressources et références à utiliser par les candidats pour mener à bien leur projet sont également indiquées dans le présent kit. </a:t>
            </a:r>
          </a:p>
          <a:p>
            <a:r>
              <a:rPr lang="fr-FR" sz="1400" dirty="0">
                <a:latin typeface="Segoe UI"/>
                <a:ea typeface="Segoe UI Black"/>
                <a:cs typeface="Segoe UI"/>
              </a:rPr>
              <a:t>Un </a:t>
            </a:r>
            <a:r>
              <a:rPr lang="fr-FR" sz="1400" b="1" dirty="0">
                <a:solidFill>
                  <a:srgbClr val="0070C0"/>
                </a:solidFill>
                <a:latin typeface="Segoe UI"/>
                <a:ea typeface="Segoe UI Black"/>
                <a:cs typeface="Segoe UI"/>
              </a:rPr>
              <a:t>dossier des documents </a:t>
            </a:r>
            <a:r>
              <a:rPr lang="fr-FR" sz="1400" dirty="0">
                <a:latin typeface="Segoe UI"/>
                <a:ea typeface="Segoe UI Black"/>
                <a:cs typeface="Segoe UI"/>
              </a:rPr>
              <a:t>à consulter et une</a:t>
            </a:r>
            <a:r>
              <a:rPr lang="fr-FR" sz="1400" b="1" dirty="0">
                <a:latin typeface="Segoe UI"/>
                <a:ea typeface="Segoe UI Black"/>
                <a:cs typeface="Segoe UI"/>
              </a:rPr>
              <a:t> </a:t>
            </a:r>
            <a:r>
              <a:rPr lang="fr-FR" sz="1400" b="1" dirty="0">
                <a:solidFill>
                  <a:srgbClr val="0070C0"/>
                </a:solidFill>
                <a:latin typeface="Segoe UI"/>
                <a:ea typeface="Segoe UI Black"/>
                <a:cs typeface="Segoe UI"/>
              </a:rPr>
              <a:t>checklist</a:t>
            </a:r>
            <a:r>
              <a:rPr lang="fr-FR" sz="1400" b="1" dirty="0">
                <a:latin typeface="Segoe UI"/>
                <a:ea typeface="Segoe UI Black"/>
                <a:cs typeface="Segoe UI"/>
              </a:rPr>
              <a:t> </a:t>
            </a:r>
            <a:r>
              <a:rPr lang="fr-FR" sz="1400" dirty="0">
                <a:latin typeface="Segoe UI"/>
                <a:ea typeface="Segoe UI Black"/>
                <a:cs typeface="Segoe UI"/>
              </a:rPr>
              <a:t>complètent ce kit.  </a:t>
            </a:r>
            <a:endParaRPr lang="fr-FR" sz="1400" dirty="0">
              <a:latin typeface="Segoe UI" panose="020B0502040204020203" pitchFamily="34" charset="0"/>
              <a:cs typeface="Segoe UI" panose="020B0502040204020203" pitchFamily="34" charset="0"/>
            </a:endParaRPr>
          </a:p>
        </p:txBody>
      </p:sp>
      <p:pic>
        <p:nvPicPr>
          <p:cNvPr id="9" name="Image 8" descr="Une image contenant table&#10;&#10;Description générée automatiquement">
            <a:extLst>
              <a:ext uri="{FF2B5EF4-FFF2-40B4-BE49-F238E27FC236}">
                <a16:creationId xmlns:a16="http://schemas.microsoft.com/office/drawing/2014/main" id="{D89792AE-FD98-66CA-8EF7-32470CFF2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32446">
            <a:off x="9092672" y="4567035"/>
            <a:ext cx="1444204" cy="2049062"/>
          </a:xfrm>
          <a:prstGeom prst="rect">
            <a:avLst/>
          </a:prstGeom>
          <a:ln w="3175">
            <a:solidFill>
              <a:schemeClr val="tx1"/>
            </a:solidFill>
          </a:ln>
        </p:spPr>
      </p:pic>
      <p:pic>
        <p:nvPicPr>
          <p:cNvPr id="11" name="Image 10" descr="Une image contenant texte&#10;&#10;Description générée automatiquement">
            <a:extLst>
              <a:ext uri="{FF2B5EF4-FFF2-40B4-BE49-F238E27FC236}">
                <a16:creationId xmlns:a16="http://schemas.microsoft.com/office/drawing/2014/main" id="{24AA4C35-B70B-0265-86DC-DD4E539B9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544" y="4348517"/>
            <a:ext cx="1445300" cy="2071562"/>
          </a:xfrm>
          <a:prstGeom prst="rect">
            <a:avLst/>
          </a:prstGeom>
          <a:ln w="3175">
            <a:solidFill>
              <a:schemeClr val="tx1"/>
            </a:solidFill>
          </a:ln>
        </p:spPr>
      </p:pic>
      <p:pic>
        <p:nvPicPr>
          <p:cNvPr id="12" name="Image 11">
            <a:extLst>
              <a:ext uri="{FF2B5EF4-FFF2-40B4-BE49-F238E27FC236}">
                <a16:creationId xmlns:a16="http://schemas.microsoft.com/office/drawing/2014/main" id="{7A54E907-F5AC-F142-26EE-8973BEBE9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63043">
            <a:off x="6073691" y="4435280"/>
            <a:ext cx="1446882" cy="2071562"/>
          </a:xfrm>
          <a:prstGeom prst="rect">
            <a:avLst/>
          </a:prstGeom>
          <a:ln w="3175">
            <a:solidFill>
              <a:schemeClr val="tx1"/>
            </a:solidFill>
          </a:ln>
        </p:spPr>
      </p:pic>
    </p:spTree>
    <p:extLst>
      <p:ext uri="{BB962C8B-B14F-4D97-AF65-F5344CB8AC3E}">
        <p14:creationId xmlns:p14="http://schemas.microsoft.com/office/powerpoint/2010/main" val="204587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1303650-C2CD-F6E2-F407-4E222F3197AF}"/>
              </a:ext>
            </a:extLst>
          </p:cNvPr>
          <p:cNvSpPr>
            <a:spLocks noGrp="1"/>
          </p:cNvSpPr>
          <p:nvPr>
            <p:ph type="ftr" sz="quarter" idx="3"/>
          </p:nvPr>
        </p:nvSpPr>
        <p:spPr>
          <a:xfrm>
            <a:off x="838200" y="6442496"/>
            <a:ext cx="5257800" cy="365125"/>
          </a:xfrm>
        </p:spPr>
        <p:txBody>
          <a:bodyPr/>
          <a:lstStyle/>
          <a:p>
            <a:r>
              <a:rPr lang="fr-FR"/>
              <a:t>Kit ESMS Numérique│ 29/04/2024 │</a:t>
            </a:r>
            <a:fld id="{09976E92-B10E-4E1B-B59C-0E4FDBC62042}" type="slidenum">
              <a:rPr lang="fr-FR" smtClean="0"/>
              <a:t>20</a:t>
            </a:fld>
            <a:endParaRPr lang="fr-FR"/>
          </a:p>
        </p:txBody>
      </p:sp>
      <p:sp>
        <p:nvSpPr>
          <p:cNvPr id="3" name="Espace réservé du texte 2">
            <a:extLst>
              <a:ext uri="{FF2B5EF4-FFF2-40B4-BE49-F238E27FC236}">
                <a16:creationId xmlns:a16="http://schemas.microsoft.com/office/drawing/2014/main" id="{934B125E-40F0-366C-A197-EE7E9CA0EC27}"/>
              </a:ext>
            </a:extLst>
          </p:cNvPr>
          <p:cNvSpPr>
            <a:spLocks noGrp="1"/>
          </p:cNvSpPr>
          <p:nvPr>
            <p:ph type="body" sz="quarter" idx="12"/>
          </p:nvPr>
        </p:nvSpPr>
        <p:spPr/>
        <p:txBody>
          <a:bodyPr vert="horz" wrap="square" lIns="0" tIns="0" rIns="0" bIns="0" rtlCol="0" anchor="t">
            <a:spAutoFit/>
          </a:bodyPr>
          <a:lstStyle/>
          <a:p>
            <a:r>
              <a:rPr lang="fr-FR" dirty="0">
                <a:solidFill>
                  <a:srgbClr val="A7358C"/>
                </a:solidFill>
                <a:latin typeface="Segoe UI Semibold"/>
                <a:ea typeface="Segoe UI Black"/>
                <a:cs typeface="Segoe UI Semibold"/>
              </a:rPr>
              <a:t>L’éligibilité</a:t>
            </a:r>
            <a:endParaRPr lang="fr-FR" dirty="0">
              <a:solidFill>
                <a:srgbClr val="A7358C"/>
              </a:solidFill>
            </a:endParaRPr>
          </a:p>
        </p:txBody>
      </p:sp>
      <p:sp>
        <p:nvSpPr>
          <p:cNvPr id="4" name="Espace réservé du texte 3">
            <a:extLst>
              <a:ext uri="{FF2B5EF4-FFF2-40B4-BE49-F238E27FC236}">
                <a16:creationId xmlns:a16="http://schemas.microsoft.com/office/drawing/2014/main" id="{D3B17709-80ED-D6D4-9D10-5386EF93FE7A}"/>
              </a:ext>
            </a:extLst>
          </p:cNvPr>
          <p:cNvSpPr>
            <a:spLocks noGrp="1"/>
          </p:cNvSpPr>
          <p:nvPr>
            <p:ph type="body" sz="quarter" idx="13"/>
          </p:nvPr>
        </p:nvSpPr>
        <p:spPr/>
        <p:txBody>
          <a:bodyPr vert="horz" wrap="square" lIns="0" tIns="0" rIns="0" bIns="0" rtlCol="0" anchor="t">
            <a:spAutoFit/>
          </a:bodyPr>
          <a:lstStyle/>
          <a:p>
            <a:r>
              <a:rPr lang="fr-FR" dirty="0">
                <a:solidFill>
                  <a:srgbClr val="A7358C"/>
                </a:solidFill>
                <a:latin typeface="Segoe UI Semibold"/>
                <a:ea typeface="Segoe UI Black"/>
                <a:cs typeface="Segoe UI Semibold"/>
              </a:rPr>
              <a:t>ESMS éligibles</a:t>
            </a:r>
            <a:endParaRPr lang="fr-FR" dirty="0">
              <a:solidFill>
                <a:srgbClr val="A7358C"/>
              </a:solidFill>
            </a:endParaRPr>
          </a:p>
        </p:txBody>
      </p:sp>
      <p:sp>
        <p:nvSpPr>
          <p:cNvPr id="5" name="Espace réservé du texte 4">
            <a:extLst>
              <a:ext uri="{FF2B5EF4-FFF2-40B4-BE49-F238E27FC236}">
                <a16:creationId xmlns:a16="http://schemas.microsoft.com/office/drawing/2014/main" id="{0F910FEB-A666-F750-FFF5-2E23312200DA}"/>
              </a:ext>
            </a:extLst>
          </p:cNvPr>
          <p:cNvSpPr>
            <a:spLocks noGrp="1"/>
          </p:cNvSpPr>
          <p:nvPr>
            <p:ph type="body" sz="quarter" idx="10"/>
          </p:nvPr>
        </p:nvSpPr>
        <p:spPr>
          <a:xfrm>
            <a:off x="548622" y="1679697"/>
            <a:ext cx="11384297" cy="1401769"/>
          </a:xfrm>
        </p:spPr>
        <p:txBody>
          <a:bodyPr vert="horz" lIns="91440" tIns="45720" rIns="91440" bIns="45720" rtlCol="0" anchor="t">
            <a:noAutofit/>
          </a:bodyPr>
          <a:lstStyle/>
          <a:p>
            <a:r>
              <a:rPr lang="fr-FR" sz="1400" dirty="0">
                <a:latin typeface="Segoe UI" panose="020B0502040204020203" pitchFamily="34" charset="0"/>
                <a:cs typeface="Segoe UI" panose="020B0502040204020203" pitchFamily="34" charset="0"/>
              </a:rPr>
              <a:t>Tous les ESSMS mentionnés à l’article </a:t>
            </a:r>
            <a:r>
              <a:rPr lang="fr-FR" sz="1400" b="1" dirty="0">
                <a:latin typeface="Segoe UI" panose="020B0502040204020203" pitchFamily="34" charset="0"/>
                <a:cs typeface="Segoe UI" panose="020B0502040204020203" pitchFamily="34" charset="0"/>
                <a:hlinkClick r:id="rId3"/>
              </a:rPr>
              <a:t>L.312-1 du CASF</a:t>
            </a:r>
            <a:r>
              <a:rPr lang="fr-FR" sz="1400" b="1" dirty="0">
                <a:latin typeface="Segoe UI" panose="020B0502040204020203" pitchFamily="34" charset="0"/>
                <a:cs typeface="Segoe UI" panose="020B0502040204020203" pitchFamily="34" charset="0"/>
              </a:rPr>
              <a:t> </a:t>
            </a:r>
            <a:r>
              <a:rPr lang="fr-FR" sz="1400" dirty="0">
                <a:latin typeface="Segoe UI" panose="020B0502040204020203" pitchFamily="34" charset="0"/>
                <a:cs typeface="Segoe UI" panose="020B0502040204020203" pitchFamily="34" charset="0"/>
              </a:rPr>
              <a:t>sont éligibles à la phase de généralisation à condition d’être dotés d’un numéro </a:t>
            </a:r>
            <a:r>
              <a:rPr lang="fr-FR" sz="1400" b="1" dirty="0">
                <a:latin typeface="Segoe UI" panose="020B0502040204020203" pitchFamily="34" charset="0"/>
                <a:cs typeface="Segoe UI" panose="020B0502040204020203" pitchFamily="34" charset="0"/>
              </a:rPr>
              <a:t>FINESS géographique</a:t>
            </a:r>
            <a:r>
              <a:rPr lang="fr-FR" sz="1400" dirty="0">
                <a:latin typeface="Segoe UI" panose="020B0502040204020203" pitchFamily="34" charset="0"/>
                <a:cs typeface="Segoe UI" panose="020B0502040204020203" pitchFamily="34" charset="0"/>
              </a:rPr>
              <a:t>.</a:t>
            </a:r>
          </a:p>
          <a:p>
            <a:r>
              <a:rPr lang="fr-FR" sz="1400" dirty="0">
                <a:latin typeface="Segoe UI" panose="020B0502040204020203" pitchFamily="34" charset="0"/>
                <a:cs typeface="Segoe UI" panose="020B0502040204020203" pitchFamily="34" charset="0"/>
              </a:rPr>
              <a:t>Les ESSMS doivent, pour que leur candidature à l’AAP soit recevable, </a:t>
            </a:r>
            <a:r>
              <a:rPr lang="fr-FR" sz="1400" b="1" dirty="0">
                <a:latin typeface="Segoe UI" panose="020B0502040204020203" pitchFamily="34" charset="0"/>
                <a:cs typeface="Segoe UI" panose="020B0502040204020203" pitchFamily="34" charset="0"/>
              </a:rPr>
              <a:t>former un groupement de 15 ESSMS minimum. </a:t>
            </a:r>
            <a:r>
              <a:rPr lang="fr-FR" sz="1400" dirty="0">
                <a:latin typeface="Segoe UI" panose="020B0502040204020203" pitchFamily="34" charset="0"/>
                <a:cs typeface="Segoe UI" panose="020B0502040204020203" pitchFamily="34" charset="0"/>
              </a:rPr>
              <a:t>Le porteur du projet doit disposer d’un numéro SIRET.</a:t>
            </a:r>
          </a:p>
          <a:p>
            <a:r>
              <a:rPr lang="fr-FR" sz="1400" dirty="0">
                <a:latin typeface="Segoe UI" panose="020B0502040204020203" pitchFamily="34" charset="0"/>
                <a:cs typeface="Segoe UI" panose="020B0502040204020203" pitchFamily="34" charset="0"/>
              </a:rPr>
              <a:t>Les organismes gestionnaires dont le nombre d’ESSMS n’atteint pas ce minimum sont invités à constituer des </a:t>
            </a:r>
            <a:r>
              <a:rPr lang="fr-FR" sz="1400" b="1" dirty="0">
                <a:latin typeface="Segoe UI" panose="020B0502040204020203" pitchFamily="34" charset="0"/>
                <a:cs typeface="Segoe UI" panose="020B0502040204020203" pitchFamily="34" charset="0"/>
              </a:rPr>
              <a:t>regroupements</a:t>
            </a:r>
            <a:r>
              <a:rPr lang="fr-FR" sz="1400" dirty="0">
                <a:latin typeface="Segoe UI" panose="020B0502040204020203" pitchFamily="34" charset="0"/>
                <a:cs typeface="Segoe UI" panose="020B0502040204020203" pitchFamily="34" charset="0"/>
              </a:rPr>
              <a:t> (dits « </a:t>
            </a:r>
            <a:r>
              <a:rPr lang="fr-FR" sz="1400" b="1" dirty="0">
                <a:latin typeface="Segoe UI" panose="020B0502040204020203" pitchFamily="34" charset="0"/>
                <a:cs typeface="Segoe UI" panose="020B0502040204020203" pitchFamily="34" charset="0"/>
              </a:rPr>
              <a:t>grappes</a:t>
            </a:r>
            <a:r>
              <a:rPr lang="fr-FR" sz="1400" dirty="0">
                <a:latin typeface="Segoe UI" panose="020B0502040204020203" pitchFamily="34" charset="0"/>
                <a:cs typeface="Segoe UI" panose="020B0502040204020203" pitchFamily="34" charset="0"/>
              </a:rPr>
              <a:t> ») pour répondre à l’AAP régional, afin de porter un projet commun et de sécuriser la mise en œuvre des projets. Les ARS apprécieront, au cas par cas, si le regroupement de moins de 15 ESSMS (ou 8 pour les territoires ultra-marins et la Corse) est éligible à l’aide.</a:t>
            </a:r>
          </a:p>
        </p:txBody>
      </p:sp>
      <p:sp>
        <p:nvSpPr>
          <p:cNvPr id="6" name="Rectangle 5">
            <a:extLst>
              <a:ext uri="{FF2B5EF4-FFF2-40B4-BE49-F238E27FC236}">
                <a16:creationId xmlns:a16="http://schemas.microsoft.com/office/drawing/2014/main" id="{F7C91AF1-3FA0-5C4B-BBF4-BD9C505B3890}"/>
              </a:ext>
            </a:extLst>
          </p:cNvPr>
          <p:cNvSpPr/>
          <p:nvPr/>
        </p:nvSpPr>
        <p:spPr>
          <a:xfrm>
            <a:off x="673987" y="3942829"/>
            <a:ext cx="10844023" cy="275389"/>
          </a:xfrm>
          <a:prstGeom prst="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latin typeface="Segoe UI" panose="020B0502040204020203" pitchFamily="34" charset="0"/>
                <a:cs typeface="Segoe UI" panose="020B0502040204020203" pitchFamily="34" charset="0"/>
              </a:rPr>
              <a:t>Champs d’intervention des établissements éligibles</a:t>
            </a:r>
          </a:p>
        </p:txBody>
      </p:sp>
      <p:sp>
        <p:nvSpPr>
          <p:cNvPr id="17" name="Bulle narrative : rectangle à coins arrondis 16">
            <a:extLst>
              <a:ext uri="{FF2B5EF4-FFF2-40B4-BE49-F238E27FC236}">
                <a16:creationId xmlns:a16="http://schemas.microsoft.com/office/drawing/2014/main" id="{89815BDE-C8D7-ACA7-898C-7452D24782F4}"/>
              </a:ext>
            </a:extLst>
          </p:cNvPr>
          <p:cNvSpPr/>
          <p:nvPr/>
        </p:nvSpPr>
        <p:spPr>
          <a:xfrm>
            <a:off x="8480431" y="640080"/>
            <a:ext cx="2044313" cy="723934"/>
          </a:xfrm>
          <a:prstGeom prst="wedgeRoundRectCallout">
            <a:avLst/>
          </a:prstGeom>
          <a:solidFill>
            <a:srgbClr val="CEEDFE"/>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Au sujet des conditions d’éligibilité, </a:t>
            </a:r>
            <a:r>
              <a:rPr lang="en-US" sz="1200" dirty="0">
                <a:solidFill>
                  <a:schemeClr val="tx1"/>
                </a:solidFill>
                <a:latin typeface="Segoe UI" panose="020B0502040204020203" pitchFamily="34" charset="0"/>
                <a:cs typeface="Segoe UI" panose="020B0502040204020203" pitchFamily="34" charset="0"/>
              </a:rPr>
              <a:t>cf. la </a:t>
            </a:r>
            <a:r>
              <a:rPr lang="en-US" sz="1200" dirty="0">
                <a:solidFill>
                  <a:schemeClr val="tx1"/>
                </a:solidFill>
                <a:latin typeface="Segoe UI" panose="020B0502040204020203" pitchFamily="34" charset="0"/>
                <a:cs typeface="Segoe UI" panose="020B0502040204020203" pitchFamily="34" charset="0"/>
                <a:hlinkClick r:id="rId4"/>
              </a:rPr>
              <a:t>FAQ</a:t>
            </a:r>
            <a:r>
              <a:rPr lang="en-US" sz="1200" dirty="0">
                <a:solidFill>
                  <a:schemeClr val="tx1"/>
                </a:solidFill>
                <a:latin typeface="Segoe UI" panose="020B0502040204020203" pitchFamily="34" charset="0"/>
                <a:cs typeface="Segoe UI" panose="020B0502040204020203" pitchFamily="34" charset="0"/>
              </a:rPr>
              <a:t> de la CNSA</a:t>
            </a:r>
            <a:r>
              <a:rPr lang="en-US" sz="1200" dirty="0">
                <a:latin typeface="Segoe UI" panose="020B0502040204020203" pitchFamily="34" charset="0"/>
                <a:cs typeface="Segoe UI" panose="020B0502040204020203" pitchFamily="34" charset="0"/>
              </a:rPr>
              <a:t> </a:t>
            </a:r>
          </a:p>
        </p:txBody>
      </p:sp>
      <p:sp>
        <p:nvSpPr>
          <p:cNvPr id="20" name="Rectangle : coins arrondis 19">
            <a:extLst>
              <a:ext uri="{FF2B5EF4-FFF2-40B4-BE49-F238E27FC236}">
                <a16:creationId xmlns:a16="http://schemas.microsoft.com/office/drawing/2014/main" id="{D4E4857D-2592-E3A9-3C78-27458AA48F2F}"/>
              </a:ext>
            </a:extLst>
          </p:cNvPr>
          <p:cNvSpPr/>
          <p:nvPr/>
        </p:nvSpPr>
        <p:spPr>
          <a:xfrm>
            <a:off x="608838" y="4321071"/>
            <a:ext cx="2584323" cy="984671"/>
          </a:xfrm>
          <a:prstGeom prst="round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Segoe UI" panose="020B0502040204020203" pitchFamily="34" charset="0"/>
                <a:cs typeface="Segoe UI" panose="020B0502040204020203" pitchFamily="34" charset="0"/>
              </a:rPr>
              <a:t>Personnes âgées </a:t>
            </a:r>
          </a:p>
          <a:p>
            <a:pPr algn="ctr"/>
            <a:r>
              <a:rPr lang="fr-FR" sz="1400" dirty="0">
                <a:solidFill>
                  <a:schemeClr val="tx1"/>
                </a:solidFill>
                <a:latin typeface="Segoe UI" panose="020B0502040204020203" pitchFamily="34" charset="0"/>
                <a:cs typeface="Segoe UI" panose="020B0502040204020203" pitchFamily="34" charset="0"/>
              </a:rPr>
              <a:t>(</a:t>
            </a:r>
            <a:r>
              <a:rPr lang="fr-FR" sz="1400" dirty="0" err="1">
                <a:solidFill>
                  <a:schemeClr val="tx1"/>
                </a:solidFill>
                <a:latin typeface="Segoe UI" panose="020B0502040204020203" pitchFamily="34" charset="0"/>
                <a:cs typeface="Segoe UI" panose="020B0502040204020203" pitchFamily="34" charset="0"/>
              </a:rPr>
              <a:t>Ehpad</a:t>
            </a:r>
            <a:r>
              <a:rPr lang="fr-FR" sz="1400" dirty="0">
                <a:solidFill>
                  <a:schemeClr val="tx1"/>
                </a:solidFill>
                <a:latin typeface="Segoe UI" panose="020B0502040204020203" pitchFamily="34" charset="0"/>
                <a:cs typeface="Segoe UI" panose="020B0502040204020203" pitchFamily="34" charset="0"/>
              </a:rPr>
              <a:t>, résidences autonomie…)</a:t>
            </a:r>
            <a:endParaRPr lang="fr-FR" sz="1800" dirty="0">
              <a:solidFill>
                <a:schemeClr val="tx1"/>
              </a:solidFill>
              <a:latin typeface="Segoe UI" panose="020B0502040204020203" pitchFamily="34" charset="0"/>
              <a:cs typeface="Segoe UI" panose="020B0502040204020203" pitchFamily="34" charset="0"/>
            </a:endParaRPr>
          </a:p>
        </p:txBody>
      </p:sp>
      <p:sp>
        <p:nvSpPr>
          <p:cNvPr id="21" name="Rectangle : coins arrondis 20">
            <a:extLst>
              <a:ext uri="{FF2B5EF4-FFF2-40B4-BE49-F238E27FC236}">
                <a16:creationId xmlns:a16="http://schemas.microsoft.com/office/drawing/2014/main" id="{E84918E0-2994-31CC-CD49-6628F2FC345B}"/>
              </a:ext>
            </a:extLst>
          </p:cNvPr>
          <p:cNvSpPr/>
          <p:nvPr/>
        </p:nvSpPr>
        <p:spPr>
          <a:xfrm>
            <a:off x="3388611" y="4321070"/>
            <a:ext cx="2584323" cy="984671"/>
          </a:xfrm>
          <a:prstGeom prst="round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Segoe UI" panose="020B0502040204020203" pitchFamily="34" charset="0"/>
                <a:cs typeface="Segoe UI" panose="020B0502040204020203" pitchFamily="34" charset="0"/>
              </a:rPr>
              <a:t>Personnes handicapées </a:t>
            </a:r>
            <a:r>
              <a:rPr lang="fr-FR" sz="1400" dirty="0">
                <a:solidFill>
                  <a:schemeClr val="tx1"/>
                </a:solidFill>
                <a:latin typeface="Segoe UI" panose="020B0502040204020203" pitchFamily="34" charset="0"/>
                <a:cs typeface="Segoe UI" panose="020B0502040204020203" pitchFamily="34" charset="0"/>
              </a:rPr>
              <a:t>(FAM, </a:t>
            </a:r>
            <a:r>
              <a:rPr lang="fr-FR" sz="1400" dirty="0" err="1">
                <a:solidFill>
                  <a:schemeClr val="tx1"/>
                </a:solidFill>
                <a:latin typeface="Segoe UI" panose="020B0502040204020203" pitchFamily="34" charset="0"/>
                <a:cs typeface="Segoe UI" panose="020B0502040204020203" pitchFamily="34" charset="0"/>
              </a:rPr>
              <a:t>Camsp</a:t>
            </a:r>
            <a:r>
              <a:rPr lang="fr-FR" sz="1400" dirty="0">
                <a:solidFill>
                  <a:schemeClr val="tx1"/>
                </a:solidFill>
                <a:latin typeface="Segoe UI" panose="020B0502040204020203" pitchFamily="34" charset="0"/>
                <a:cs typeface="Segoe UI" panose="020B0502040204020203" pitchFamily="34" charset="0"/>
              </a:rPr>
              <a:t>, </a:t>
            </a:r>
            <a:r>
              <a:rPr lang="fr-FR" sz="1400" dirty="0" err="1">
                <a:solidFill>
                  <a:schemeClr val="tx1"/>
                </a:solidFill>
                <a:latin typeface="Segoe UI" panose="020B0502040204020203" pitchFamily="34" charset="0"/>
                <a:cs typeface="Segoe UI" panose="020B0502040204020203" pitchFamily="34" charset="0"/>
              </a:rPr>
              <a:t>Samsah</a:t>
            </a:r>
            <a:r>
              <a:rPr lang="fr-FR" sz="1400" dirty="0">
                <a:solidFill>
                  <a:schemeClr val="tx1"/>
                </a:solidFill>
                <a:latin typeface="Segoe UI" panose="020B0502040204020203" pitchFamily="34" charset="0"/>
                <a:cs typeface="Segoe UI" panose="020B0502040204020203" pitchFamily="34" charset="0"/>
              </a:rPr>
              <a:t>, Esat…)</a:t>
            </a:r>
            <a:endParaRPr lang="fr-FR" sz="1800" dirty="0">
              <a:solidFill>
                <a:schemeClr val="tx1"/>
              </a:solidFill>
              <a:latin typeface="Segoe UI" panose="020B0502040204020203" pitchFamily="34" charset="0"/>
              <a:cs typeface="Segoe UI" panose="020B0502040204020203" pitchFamily="34" charset="0"/>
            </a:endParaRPr>
          </a:p>
        </p:txBody>
      </p:sp>
      <p:sp>
        <p:nvSpPr>
          <p:cNvPr id="22" name="Rectangle : coins arrondis 21">
            <a:extLst>
              <a:ext uri="{FF2B5EF4-FFF2-40B4-BE49-F238E27FC236}">
                <a16:creationId xmlns:a16="http://schemas.microsoft.com/office/drawing/2014/main" id="{D24A8EBB-A46C-8485-9500-AE9AF6AE0D2F}"/>
              </a:ext>
            </a:extLst>
          </p:cNvPr>
          <p:cNvSpPr/>
          <p:nvPr/>
        </p:nvSpPr>
        <p:spPr>
          <a:xfrm>
            <a:off x="6168384" y="4321071"/>
            <a:ext cx="2584323" cy="984671"/>
          </a:xfrm>
          <a:prstGeom prst="round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solidFill>
                <a:latin typeface="Segoe UI" panose="020B0502040204020203" pitchFamily="34" charset="0"/>
                <a:cs typeface="Segoe UI" panose="020B0502040204020203" pitchFamily="34" charset="0"/>
              </a:rPr>
              <a:t>Protection de l’enfance</a:t>
            </a:r>
          </a:p>
          <a:p>
            <a:pPr algn="ctr"/>
            <a:r>
              <a:rPr lang="fr-FR" sz="1400">
                <a:solidFill>
                  <a:schemeClr val="tx1"/>
                </a:solidFill>
                <a:latin typeface="Segoe UI" panose="020B0502040204020203" pitchFamily="34" charset="0"/>
                <a:cs typeface="Segoe UI" panose="020B0502040204020203" pitchFamily="34" charset="0"/>
              </a:rPr>
              <a:t>(Mecs, CER…)</a:t>
            </a:r>
            <a:endParaRPr lang="fr-FR" sz="1800">
              <a:solidFill>
                <a:schemeClr val="tx1"/>
              </a:solidFill>
              <a:latin typeface="Segoe UI" panose="020B0502040204020203" pitchFamily="34" charset="0"/>
              <a:cs typeface="Segoe UI" panose="020B0502040204020203" pitchFamily="34" charset="0"/>
            </a:endParaRPr>
          </a:p>
        </p:txBody>
      </p:sp>
      <p:sp>
        <p:nvSpPr>
          <p:cNvPr id="23" name="Rectangle : coins arrondis 22">
            <a:extLst>
              <a:ext uri="{FF2B5EF4-FFF2-40B4-BE49-F238E27FC236}">
                <a16:creationId xmlns:a16="http://schemas.microsoft.com/office/drawing/2014/main" id="{ED5E5BDF-0D97-CAD0-648C-BD64BFCE7975}"/>
              </a:ext>
            </a:extLst>
          </p:cNvPr>
          <p:cNvSpPr/>
          <p:nvPr/>
        </p:nvSpPr>
        <p:spPr>
          <a:xfrm>
            <a:off x="8948157" y="4321071"/>
            <a:ext cx="2569853" cy="984671"/>
          </a:xfrm>
          <a:prstGeom prst="round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chemeClr val="tx1"/>
                </a:solidFill>
                <a:latin typeface="Segoe UI" panose="020B0502040204020203" pitchFamily="34" charset="0"/>
                <a:cs typeface="Segoe UI" panose="020B0502040204020203" pitchFamily="34" charset="0"/>
              </a:rPr>
              <a:t>Protection en situation de précarité</a:t>
            </a:r>
          </a:p>
          <a:p>
            <a:pPr algn="ctr"/>
            <a:r>
              <a:rPr lang="fr-FR" sz="1400">
                <a:solidFill>
                  <a:schemeClr val="tx1"/>
                </a:solidFill>
                <a:latin typeface="Segoe UI" panose="020B0502040204020203" pitchFamily="34" charset="0"/>
                <a:cs typeface="Segoe UI" panose="020B0502040204020203" pitchFamily="34" charset="0"/>
              </a:rPr>
              <a:t>(CHRS, </a:t>
            </a:r>
            <a:r>
              <a:rPr lang="fr-FR" sz="1400" err="1">
                <a:solidFill>
                  <a:schemeClr val="tx1"/>
                </a:solidFill>
                <a:latin typeface="Segoe UI" panose="020B0502040204020203" pitchFamily="34" charset="0"/>
                <a:cs typeface="Segoe UI" panose="020B0502040204020203" pitchFamily="34" charset="0"/>
              </a:rPr>
              <a:t>Caarud</a:t>
            </a:r>
            <a:r>
              <a:rPr lang="fr-FR" sz="1400">
                <a:solidFill>
                  <a:schemeClr val="tx1"/>
                </a:solidFill>
                <a:latin typeface="Segoe UI" panose="020B0502040204020203" pitchFamily="34" charset="0"/>
                <a:cs typeface="Segoe UI" panose="020B0502040204020203" pitchFamily="34" charset="0"/>
              </a:rPr>
              <a:t>, LHSS, foyers de jeunes…)</a:t>
            </a:r>
            <a:endParaRPr lang="fr-FR" sz="180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16324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1303650-C2CD-F6E2-F407-4E222F3197AF}"/>
              </a:ext>
            </a:extLst>
          </p:cNvPr>
          <p:cNvSpPr>
            <a:spLocks noGrp="1"/>
          </p:cNvSpPr>
          <p:nvPr>
            <p:ph type="ftr" sz="quarter" idx="3"/>
          </p:nvPr>
        </p:nvSpPr>
        <p:spPr/>
        <p:txBody>
          <a:bodyPr/>
          <a:lstStyle/>
          <a:p>
            <a:r>
              <a:rPr lang="fr-FR"/>
              <a:t>Kit ESMS Numérique│ 29/04/2024 │</a:t>
            </a:r>
            <a:fld id="{09976E92-B10E-4E1B-B59C-0E4FDBC62042}" type="slidenum">
              <a:rPr lang="fr-FR" smtClean="0"/>
              <a:t>21</a:t>
            </a:fld>
            <a:endParaRPr lang="fr-FR"/>
          </a:p>
        </p:txBody>
      </p:sp>
      <p:sp>
        <p:nvSpPr>
          <p:cNvPr id="3" name="Espace réservé du texte 2">
            <a:extLst>
              <a:ext uri="{FF2B5EF4-FFF2-40B4-BE49-F238E27FC236}">
                <a16:creationId xmlns:a16="http://schemas.microsoft.com/office/drawing/2014/main" id="{934B125E-40F0-366C-A197-EE7E9CA0EC27}"/>
              </a:ext>
            </a:extLst>
          </p:cNvPr>
          <p:cNvSpPr>
            <a:spLocks noGrp="1"/>
          </p:cNvSpPr>
          <p:nvPr>
            <p:ph type="body" sz="quarter" idx="12"/>
          </p:nvPr>
        </p:nvSpPr>
        <p:spPr/>
        <p:txBody>
          <a:bodyPr vert="horz" wrap="square" lIns="0" tIns="0" rIns="0" bIns="0" rtlCol="0" anchor="t">
            <a:spAutoFit/>
          </a:bodyPr>
          <a:lstStyle/>
          <a:p>
            <a:r>
              <a:rPr lang="fr-FR" dirty="0">
                <a:solidFill>
                  <a:srgbClr val="A7358C"/>
                </a:solidFill>
                <a:latin typeface="Segoe UI Semibold"/>
                <a:ea typeface="Segoe UI Black"/>
                <a:cs typeface="Segoe UI Semibold"/>
              </a:rPr>
              <a:t>L’éligibilité</a:t>
            </a:r>
            <a:endParaRPr lang="fr-FR" dirty="0">
              <a:solidFill>
                <a:srgbClr val="A7358C"/>
              </a:solidFill>
            </a:endParaRPr>
          </a:p>
        </p:txBody>
      </p:sp>
      <p:sp>
        <p:nvSpPr>
          <p:cNvPr id="4" name="Espace réservé du texte 3">
            <a:extLst>
              <a:ext uri="{FF2B5EF4-FFF2-40B4-BE49-F238E27FC236}">
                <a16:creationId xmlns:a16="http://schemas.microsoft.com/office/drawing/2014/main" id="{D3B17709-80ED-D6D4-9D10-5386EF93FE7A}"/>
              </a:ext>
            </a:extLst>
          </p:cNvPr>
          <p:cNvSpPr>
            <a:spLocks noGrp="1"/>
          </p:cNvSpPr>
          <p:nvPr>
            <p:ph type="body" sz="quarter" idx="13"/>
          </p:nvPr>
        </p:nvSpPr>
        <p:spPr/>
        <p:txBody>
          <a:bodyPr vert="horz" wrap="square" lIns="0" tIns="0" rIns="0" bIns="0" rtlCol="0" anchor="t">
            <a:spAutoFit/>
          </a:bodyPr>
          <a:lstStyle/>
          <a:p>
            <a:r>
              <a:rPr lang="fr-FR" dirty="0">
                <a:solidFill>
                  <a:srgbClr val="A7358C"/>
                </a:solidFill>
                <a:latin typeface="Segoe UI Semibold"/>
                <a:ea typeface="Segoe UI Black"/>
                <a:cs typeface="Segoe UI Semibold"/>
              </a:rPr>
              <a:t>Conditions d’accès au financement</a:t>
            </a:r>
            <a:endParaRPr lang="fr-FR" dirty="0">
              <a:solidFill>
                <a:srgbClr val="A7358C"/>
              </a:solidFill>
            </a:endParaRPr>
          </a:p>
        </p:txBody>
      </p:sp>
      <p:sp>
        <p:nvSpPr>
          <p:cNvPr id="5" name="Espace réservé du texte 4">
            <a:extLst>
              <a:ext uri="{FF2B5EF4-FFF2-40B4-BE49-F238E27FC236}">
                <a16:creationId xmlns:a16="http://schemas.microsoft.com/office/drawing/2014/main" id="{0F910FEB-A666-F750-FFF5-2E23312200DA}"/>
              </a:ext>
            </a:extLst>
          </p:cNvPr>
          <p:cNvSpPr>
            <a:spLocks noGrp="1"/>
          </p:cNvSpPr>
          <p:nvPr>
            <p:ph type="body" sz="quarter" idx="10"/>
          </p:nvPr>
        </p:nvSpPr>
        <p:spPr>
          <a:xfrm>
            <a:off x="725027" y="1679696"/>
            <a:ext cx="10741945" cy="706887"/>
          </a:xfrm>
        </p:spPr>
        <p:txBody>
          <a:bodyPr vert="horz" lIns="91440" tIns="45720" rIns="91440" bIns="45720" rtlCol="0" anchor="t">
            <a:noAutofit/>
          </a:bodyPr>
          <a:lstStyle/>
          <a:p>
            <a:r>
              <a:rPr lang="fr-FR" sz="1400" dirty="0">
                <a:latin typeface="Segoe UI" panose="020B0502040204020203" pitchFamily="34" charset="0"/>
                <a:cs typeface="Segoe UI" panose="020B0502040204020203" pitchFamily="34" charset="0"/>
              </a:rPr>
              <a:t>Outre la nature et le nombre d’ESSMS parties au projet, des </a:t>
            </a:r>
            <a:r>
              <a:rPr lang="fr-FR" sz="1400" b="1" dirty="0">
                <a:latin typeface="Segoe UI" panose="020B0502040204020203" pitchFamily="34" charset="0"/>
                <a:cs typeface="Segoe UI" panose="020B0502040204020203" pitchFamily="34" charset="0"/>
              </a:rPr>
              <a:t>critères de recevabilité</a:t>
            </a:r>
            <a:r>
              <a:rPr lang="fr-FR" sz="1400" dirty="0">
                <a:latin typeface="Segoe UI" panose="020B0502040204020203" pitchFamily="34" charset="0"/>
                <a:cs typeface="Segoe UI" panose="020B0502040204020203" pitchFamily="34" charset="0"/>
              </a:rPr>
              <a:t> d’une demande de financement sont posés par </a:t>
            </a:r>
            <a:r>
              <a:rPr lang="fr-FR" sz="1400" b="1" dirty="0">
                <a:latin typeface="Segoe UI" panose="020B0502040204020203" pitchFamily="34" charset="0"/>
                <a:cs typeface="Segoe UI" panose="020B0502040204020203" pitchFamily="34" charset="0"/>
                <a:hlinkClick r:id="rId2"/>
              </a:rPr>
              <a:t>l’instruction 2024</a:t>
            </a:r>
            <a:r>
              <a:rPr lang="fr-FR" sz="1400" dirty="0">
                <a:latin typeface="Segoe UI" panose="020B0502040204020203" pitchFamily="34" charset="0"/>
                <a:cs typeface="Segoe UI" panose="020B0502040204020203" pitchFamily="34" charset="0"/>
                <a:hlinkClick r:id="rId2"/>
              </a:rPr>
              <a:t>.</a:t>
            </a:r>
            <a:endParaRPr lang="fr-FR" sz="1400" dirty="0">
              <a:latin typeface="Segoe UI" panose="020B0502040204020203" pitchFamily="34" charset="0"/>
              <a:cs typeface="Segoe UI" panose="020B0502040204020203" pitchFamily="34" charset="0"/>
            </a:endParaRPr>
          </a:p>
        </p:txBody>
      </p:sp>
      <p:sp>
        <p:nvSpPr>
          <p:cNvPr id="7" name="ZoneTexte 6">
            <a:extLst>
              <a:ext uri="{FF2B5EF4-FFF2-40B4-BE49-F238E27FC236}">
                <a16:creationId xmlns:a16="http://schemas.microsoft.com/office/drawing/2014/main" id="{A4E64D80-2F36-1D50-0EE9-B1C3DCE2DA2C}"/>
              </a:ext>
            </a:extLst>
          </p:cNvPr>
          <p:cNvSpPr txBox="1"/>
          <p:nvPr/>
        </p:nvSpPr>
        <p:spPr>
          <a:xfrm>
            <a:off x="4332081" y="3429001"/>
            <a:ext cx="3165477" cy="2246769"/>
          </a:xfrm>
          <a:prstGeom prst="rect">
            <a:avLst/>
          </a:prstGeom>
          <a:noFill/>
        </p:spPr>
        <p:txBody>
          <a:bodyPr wrap="square">
            <a:spAutoFit/>
          </a:bodyPr>
          <a:lstStyle/>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Aucun des ESSMS parties au projet : </a:t>
            </a:r>
          </a:p>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n’a bénéficié d’un financement européen pour cette opération </a:t>
            </a:r>
          </a:p>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n’a bénéficié d’un précédent financement ESMS Numérique</a:t>
            </a:r>
          </a:p>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n’a bénéficié d’un financement SONS pour une autre solution que celle retenue ou envisagée pour cette opération.</a:t>
            </a:r>
            <a:endParaRPr lang="en-US" sz="1400" dirty="0">
              <a:latin typeface="Segoe UI" panose="020B0502040204020203" pitchFamily="34" charset="0"/>
              <a:cs typeface="Segoe UI" panose="020B0502040204020203" pitchFamily="34" charset="0"/>
            </a:endParaRPr>
          </a:p>
        </p:txBody>
      </p:sp>
      <p:sp>
        <p:nvSpPr>
          <p:cNvPr id="16" name="Google Shape;633;p4">
            <a:extLst>
              <a:ext uri="{FF2B5EF4-FFF2-40B4-BE49-F238E27FC236}">
                <a16:creationId xmlns:a16="http://schemas.microsoft.com/office/drawing/2014/main" id="{3E3BCF86-E99B-7B7D-510B-23E2ADFC6D67}"/>
              </a:ext>
            </a:extLst>
          </p:cNvPr>
          <p:cNvSpPr txBox="1">
            <a:spLocks/>
          </p:cNvSpPr>
          <p:nvPr/>
        </p:nvSpPr>
        <p:spPr>
          <a:xfrm>
            <a:off x="4251555" y="2593071"/>
            <a:ext cx="3328405" cy="586356"/>
          </a:xfrm>
          <a:prstGeom prst="rect">
            <a:avLst/>
          </a:prstGeom>
          <a:solidFill>
            <a:srgbClr val="EFEFEF"/>
          </a:solidFill>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fr-FR" sz="1600" b="1">
                <a:solidFill>
                  <a:srgbClr val="A7358C"/>
                </a:solidFill>
                <a:latin typeface="Segoe UI" panose="020B0502040204020203" pitchFamily="34" charset="0"/>
                <a:cs typeface="Segoe UI" panose="020B0502040204020203" pitchFamily="34" charset="0"/>
              </a:rPr>
              <a:t>Non redondance de financement </a:t>
            </a:r>
          </a:p>
        </p:txBody>
      </p:sp>
      <p:sp>
        <p:nvSpPr>
          <p:cNvPr id="18" name="Google Shape;627;p4">
            <a:extLst>
              <a:ext uri="{FF2B5EF4-FFF2-40B4-BE49-F238E27FC236}">
                <a16:creationId xmlns:a16="http://schemas.microsoft.com/office/drawing/2014/main" id="{37D526D0-27EC-232D-5F7E-B8CBF4ABF379}"/>
              </a:ext>
            </a:extLst>
          </p:cNvPr>
          <p:cNvSpPr txBox="1">
            <a:spLocks/>
          </p:cNvSpPr>
          <p:nvPr/>
        </p:nvSpPr>
        <p:spPr>
          <a:xfrm>
            <a:off x="4251554" y="3370138"/>
            <a:ext cx="3328406" cy="2862321"/>
          </a:xfrm>
          <a:prstGeom prst="rect">
            <a:avLst/>
          </a:prstGeom>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fr-FR">
                <a:solidFill>
                  <a:srgbClr val="000000"/>
                </a:solidFill>
                <a:latin typeface="Segoe UI" panose="020B0502040204020203" pitchFamily="34" charset="0"/>
                <a:cs typeface="Segoe UI" panose="020B0502040204020203" pitchFamily="34" charset="0"/>
              </a:rPr>
              <a:t> </a:t>
            </a:r>
          </a:p>
        </p:txBody>
      </p:sp>
      <p:sp>
        <p:nvSpPr>
          <p:cNvPr id="19" name="ZoneTexte 18">
            <a:extLst>
              <a:ext uri="{FF2B5EF4-FFF2-40B4-BE49-F238E27FC236}">
                <a16:creationId xmlns:a16="http://schemas.microsoft.com/office/drawing/2014/main" id="{579C703A-AE41-5893-C60E-C97CFB691D4E}"/>
              </a:ext>
            </a:extLst>
          </p:cNvPr>
          <p:cNvSpPr txBox="1"/>
          <p:nvPr/>
        </p:nvSpPr>
        <p:spPr>
          <a:xfrm>
            <a:off x="8133697" y="3429000"/>
            <a:ext cx="3129094" cy="2677656"/>
          </a:xfrm>
          <a:prstGeom prst="rect">
            <a:avLst/>
          </a:prstGeom>
          <a:noFill/>
        </p:spPr>
        <p:txBody>
          <a:bodyPr wrap="square">
            <a:spAutoFit/>
          </a:bodyPr>
          <a:lstStyle/>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Tous les ESSMS parties au projet seront équipés de la même solution logicielle référencée Ségur ou en cours de référencement.</a:t>
            </a:r>
          </a:p>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Dans le cas où le logiciel serait en cours de référencement au moment du dépôt de la demande de financement, le référencement Ségur devra intervenir avant le démarrage de la phase de paramétrage du logiciel.</a:t>
            </a:r>
            <a:endParaRPr lang="en-US" sz="1400" dirty="0">
              <a:latin typeface="Segoe UI" panose="020B0502040204020203" pitchFamily="34" charset="0"/>
              <a:cs typeface="Segoe UI" panose="020B0502040204020203" pitchFamily="34" charset="0"/>
            </a:endParaRPr>
          </a:p>
        </p:txBody>
      </p:sp>
      <p:sp>
        <p:nvSpPr>
          <p:cNvPr id="20" name="Google Shape;633;p4">
            <a:extLst>
              <a:ext uri="{FF2B5EF4-FFF2-40B4-BE49-F238E27FC236}">
                <a16:creationId xmlns:a16="http://schemas.microsoft.com/office/drawing/2014/main" id="{790AB362-4088-6DB5-08A0-D2DDD169F58C}"/>
              </a:ext>
            </a:extLst>
          </p:cNvPr>
          <p:cNvSpPr txBox="1">
            <a:spLocks/>
          </p:cNvSpPr>
          <p:nvPr/>
        </p:nvSpPr>
        <p:spPr>
          <a:xfrm>
            <a:off x="8053169" y="2584157"/>
            <a:ext cx="3290149" cy="621967"/>
          </a:xfrm>
          <a:prstGeom prst="rect">
            <a:avLst/>
          </a:prstGeom>
          <a:solidFill>
            <a:srgbClr val="EFEFEF"/>
          </a:solidFill>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fr-FR" sz="1600" b="1" dirty="0">
                <a:solidFill>
                  <a:srgbClr val="A7358C"/>
                </a:solidFill>
                <a:latin typeface="Segoe UI" panose="020B0502040204020203" pitchFamily="34" charset="0"/>
                <a:cs typeface="Segoe UI" panose="020B0502040204020203" pitchFamily="34" charset="0"/>
              </a:rPr>
              <a:t>Conformité aux exigences nationales</a:t>
            </a:r>
          </a:p>
        </p:txBody>
      </p:sp>
      <p:sp>
        <p:nvSpPr>
          <p:cNvPr id="21" name="Google Shape;627;p4">
            <a:extLst>
              <a:ext uri="{FF2B5EF4-FFF2-40B4-BE49-F238E27FC236}">
                <a16:creationId xmlns:a16="http://schemas.microsoft.com/office/drawing/2014/main" id="{4A007275-33B3-F911-F880-2F84F7A9AADA}"/>
              </a:ext>
            </a:extLst>
          </p:cNvPr>
          <p:cNvSpPr txBox="1">
            <a:spLocks/>
          </p:cNvSpPr>
          <p:nvPr/>
        </p:nvSpPr>
        <p:spPr>
          <a:xfrm>
            <a:off x="8053169" y="3371805"/>
            <a:ext cx="3290150" cy="2862322"/>
          </a:xfrm>
          <a:prstGeom prst="rect">
            <a:avLst/>
          </a:prstGeom>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fr-FR">
                <a:solidFill>
                  <a:srgbClr val="000000"/>
                </a:solidFill>
                <a:latin typeface="Segoe UI" panose="020B0502040204020203" pitchFamily="34" charset="0"/>
                <a:cs typeface="Segoe UI" panose="020B0502040204020203" pitchFamily="34" charset="0"/>
              </a:rPr>
              <a:t> </a:t>
            </a:r>
          </a:p>
        </p:txBody>
      </p:sp>
      <p:sp>
        <p:nvSpPr>
          <p:cNvPr id="22" name="Google Shape;633;p4">
            <a:extLst>
              <a:ext uri="{FF2B5EF4-FFF2-40B4-BE49-F238E27FC236}">
                <a16:creationId xmlns:a16="http://schemas.microsoft.com/office/drawing/2014/main" id="{9DEF0FFB-394C-C1D0-FD03-D1986D33BFB7}"/>
              </a:ext>
            </a:extLst>
          </p:cNvPr>
          <p:cNvSpPr txBox="1">
            <a:spLocks/>
          </p:cNvSpPr>
          <p:nvPr/>
        </p:nvSpPr>
        <p:spPr>
          <a:xfrm>
            <a:off x="519848" y="2586080"/>
            <a:ext cx="3328405" cy="586356"/>
          </a:xfrm>
          <a:prstGeom prst="rect">
            <a:avLst/>
          </a:prstGeom>
          <a:solidFill>
            <a:srgbClr val="EFEFEF"/>
          </a:solidFill>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Font typeface="Arial" panose="020B0604020202020204" pitchFamily="34" charset="0"/>
              <a:buNone/>
            </a:pPr>
            <a:r>
              <a:rPr lang="fr-FR" sz="1600" b="1" dirty="0">
                <a:solidFill>
                  <a:srgbClr val="A7358C"/>
                </a:solidFill>
                <a:latin typeface="Segoe UI" panose="020B0502040204020203" pitchFamily="34" charset="0"/>
                <a:cs typeface="Segoe UI" panose="020B0502040204020203" pitchFamily="34" charset="0"/>
              </a:rPr>
              <a:t>Le projet doit concerner une nouvelle opération</a:t>
            </a:r>
          </a:p>
        </p:txBody>
      </p:sp>
      <p:sp>
        <p:nvSpPr>
          <p:cNvPr id="23" name="Google Shape;627;p4">
            <a:extLst>
              <a:ext uri="{FF2B5EF4-FFF2-40B4-BE49-F238E27FC236}">
                <a16:creationId xmlns:a16="http://schemas.microsoft.com/office/drawing/2014/main" id="{48FAF797-7CCF-486E-4277-ABDB00F7E915}"/>
              </a:ext>
            </a:extLst>
          </p:cNvPr>
          <p:cNvSpPr txBox="1">
            <a:spLocks/>
          </p:cNvSpPr>
          <p:nvPr/>
        </p:nvSpPr>
        <p:spPr>
          <a:xfrm>
            <a:off x="519847" y="3363147"/>
            <a:ext cx="3328406" cy="2869311"/>
          </a:xfrm>
          <a:prstGeom prst="rect">
            <a:avLst/>
          </a:prstGeom>
          <a:ln w="114300" cap="flat" cmpd="sng">
            <a:solidFill>
              <a:srgbClr val="EFEFEF"/>
            </a:solidFill>
            <a:prstDash val="solid"/>
            <a:round/>
            <a:headEnd type="none" w="sm" len="sm"/>
            <a:tailEnd type="none" w="sm" len="sm"/>
          </a:ln>
        </p:spPr>
        <p:txBody>
          <a:bodyPr spcFirstLastPara="1" wrap="square" lIns="0" tIns="0" rIns="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fr-FR">
                <a:solidFill>
                  <a:srgbClr val="000000"/>
                </a:solidFill>
                <a:latin typeface="Segoe UI" panose="020B0502040204020203" pitchFamily="34" charset="0"/>
                <a:cs typeface="Segoe UI" panose="020B0502040204020203" pitchFamily="34" charset="0"/>
              </a:rPr>
              <a:t> </a:t>
            </a:r>
          </a:p>
        </p:txBody>
      </p:sp>
      <p:sp>
        <p:nvSpPr>
          <p:cNvPr id="24" name="ZoneTexte 23">
            <a:extLst>
              <a:ext uri="{FF2B5EF4-FFF2-40B4-BE49-F238E27FC236}">
                <a16:creationId xmlns:a16="http://schemas.microsoft.com/office/drawing/2014/main" id="{67EB4E7C-B84E-6D0E-90BD-49632AD41C12}"/>
              </a:ext>
            </a:extLst>
          </p:cNvPr>
          <p:cNvSpPr txBox="1"/>
          <p:nvPr/>
        </p:nvSpPr>
        <p:spPr>
          <a:xfrm>
            <a:off x="610994" y="3429000"/>
            <a:ext cx="3165477" cy="2246769"/>
          </a:xfrm>
          <a:prstGeom prst="rect">
            <a:avLst/>
          </a:prstGeom>
          <a:noFill/>
        </p:spPr>
        <p:txBody>
          <a:bodyPr wrap="square">
            <a:spAutoFit/>
          </a:bodyPr>
          <a:lstStyle/>
          <a:p>
            <a:pPr marL="285750" indent="-285750">
              <a:buClr>
                <a:srgbClr val="A7358C"/>
              </a:buClr>
              <a:buFont typeface="Wingdings" panose="05000000000000000000" pitchFamily="2" charset="2"/>
              <a:buChar char="ü"/>
            </a:pPr>
            <a:r>
              <a:rPr lang="fr-FR" sz="1400" dirty="0">
                <a:latin typeface="Segoe UI" panose="020B0502040204020203" pitchFamily="34" charset="0"/>
                <a:cs typeface="Segoe UI" panose="020B0502040204020203" pitchFamily="34" charset="0"/>
              </a:rPr>
              <a:t>Dans le cas d’un financement à l’équipement logiciel (situation d’acquisition), aucune mise en ordre de marche relative aux composants matériels et logiciels ne peut pas avoir lieu dans le cadre d’une contractualisation avec un éditeur avant le 16 janvier 2023 (date de parution de l’instruction 2023).</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156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22</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510968"/>
            <a:ext cx="10127489" cy="387798"/>
          </a:xfrm>
        </p:spPr>
        <p:txBody>
          <a:bodyPr/>
          <a:lstStyle/>
          <a:p>
            <a:r>
              <a:rPr lang="fr-FR" dirty="0">
                <a:solidFill>
                  <a:srgbClr val="A7358C"/>
                </a:solidFill>
                <a:latin typeface="Segoe UI Semibold"/>
                <a:ea typeface="Segoe UI Black"/>
                <a:cs typeface="Segoe UI Semibold"/>
              </a:rPr>
              <a:t>L’éligibilité</a:t>
            </a:r>
            <a:endParaRPr lang="fr-FR" dirty="0">
              <a:solidFill>
                <a:srgbClr val="A7358C"/>
              </a:solidFill>
            </a:endParaRPr>
          </a:p>
        </p:txBody>
      </p:sp>
      <p:sp>
        <p:nvSpPr>
          <p:cNvPr id="5" name="Espace réservé du texte 4">
            <a:extLst>
              <a:ext uri="{FF2B5EF4-FFF2-40B4-BE49-F238E27FC236}">
                <a16:creationId xmlns:a16="http://schemas.microsoft.com/office/drawing/2014/main" id="{DF16AE8A-6445-C5D6-52AB-995060DFF68E}"/>
              </a:ext>
            </a:extLst>
          </p:cNvPr>
          <p:cNvSpPr>
            <a:spLocks noGrp="1"/>
          </p:cNvSpPr>
          <p:nvPr>
            <p:ph type="body" sz="quarter" idx="10"/>
          </p:nvPr>
        </p:nvSpPr>
        <p:spPr>
          <a:xfrm>
            <a:off x="1273032" y="1544378"/>
            <a:ext cx="5866152" cy="4547740"/>
          </a:xfrm>
        </p:spPr>
        <p:txBody>
          <a:bodyPr vert="horz" lIns="91440" tIns="45720" rIns="91440" bIns="45720" rtlCol="0" anchor="t">
            <a:noAutofit/>
          </a:bodyPr>
          <a:lstStyle/>
          <a:p>
            <a:r>
              <a:rPr lang="fr-FR" sz="1400" dirty="0">
                <a:latin typeface="Segoe UI" panose="020B0502040204020203" pitchFamily="34" charset="0"/>
                <a:cs typeface="Segoe UI" panose="020B0502040204020203" pitchFamily="34" charset="0"/>
              </a:rPr>
              <a:t>Envoyer un mail au SESAN et au collectif SI en précisant :</a:t>
            </a:r>
          </a:p>
          <a:p>
            <a:pPr lvl="1"/>
            <a:r>
              <a:rPr lang="fr-FR" sz="1400" dirty="0"/>
              <a:t>Le nom de ma structure et/ou de l’OG</a:t>
            </a:r>
          </a:p>
          <a:p>
            <a:pPr lvl="1"/>
            <a:r>
              <a:rPr lang="fr-FR" sz="1400" dirty="0"/>
              <a:t>Mon couloir - Si Domicile, préciser le nombre d’heure de dépendance déclaré</a:t>
            </a:r>
          </a:p>
          <a:p>
            <a:pPr lvl="1"/>
            <a:r>
              <a:rPr lang="fr-FR" sz="1400" dirty="0"/>
              <a:t>Les coordonnées d’un interlocuteur afin d’être recontacté</a:t>
            </a:r>
          </a:p>
          <a:p>
            <a:pPr lvl="1"/>
            <a:r>
              <a:rPr lang="fr-FR" sz="1400" dirty="0"/>
              <a:t>Le nombre d’ESMS et leur FINESS</a:t>
            </a:r>
          </a:p>
          <a:p>
            <a:pPr lvl="1"/>
            <a:r>
              <a:rPr lang="fr-FR" sz="1400" dirty="0"/>
              <a:t>Si  ma structure possède déjà un Dossier Usager Informatisé (DUI)</a:t>
            </a:r>
          </a:p>
          <a:p>
            <a:pPr lvl="1"/>
            <a:r>
              <a:rPr lang="fr-FR" sz="1400" dirty="0"/>
              <a:t>Editeur pressenti et point de contact si il y en a un</a:t>
            </a:r>
          </a:p>
          <a:p>
            <a:pPr lvl="1"/>
            <a:r>
              <a:rPr lang="fr-FR" sz="1400" dirty="0"/>
              <a:t>Si une grappe est déjà formée / si des contacts sont déjà identifiés </a:t>
            </a:r>
          </a:p>
          <a:p>
            <a:endParaRPr lang="fr-FR" sz="1400" dirty="0">
              <a:latin typeface="Segoe UI" panose="020B0502040204020203" pitchFamily="34" charset="0"/>
              <a:cs typeface="Segoe UI" panose="020B0502040204020203" pitchFamily="34" charset="0"/>
            </a:endParaRPr>
          </a:p>
          <a:p>
            <a:r>
              <a:rPr lang="fr-FR" sz="1400" dirty="0">
                <a:latin typeface="Segoe UI" panose="020B0502040204020203" pitchFamily="34" charset="0"/>
                <a:cs typeface="Segoe UI" panose="020B0502040204020203" pitchFamily="34" charset="0"/>
              </a:rPr>
              <a:t>L’échange avec le Collectif SI vise à :</a:t>
            </a:r>
          </a:p>
          <a:p>
            <a:pPr lvl="1"/>
            <a:r>
              <a:rPr lang="fr-FR" sz="1400" dirty="0"/>
              <a:t>Echanger sur votre situation actuelle et votre projet</a:t>
            </a:r>
          </a:p>
          <a:p>
            <a:pPr lvl="1"/>
            <a:r>
              <a:rPr lang="fr-FR" sz="1400" dirty="0"/>
              <a:t>Déterminer s' il faut créer une nouvelle grappe ou vous rattacher à une grappe déjà existante ou qui s'est déjà manifestée.</a:t>
            </a:r>
          </a:p>
          <a:p>
            <a:pPr lvl="1"/>
            <a:r>
              <a:rPr lang="fr-FR" sz="1400" dirty="0"/>
              <a:t>Expliquer les étapes et travaux dans le cadre de la mise en grappe </a:t>
            </a:r>
          </a:p>
          <a:p>
            <a:pPr lvl="1"/>
            <a:endParaRPr lang="fr-FR" sz="1400" dirty="0"/>
          </a:p>
          <a:p>
            <a:pPr lvl="1"/>
            <a:endParaRPr lang="fr-FR" sz="1400" dirty="0"/>
          </a:p>
          <a:p>
            <a:endParaRPr lang="fr-FR" sz="1400" dirty="0">
              <a:latin typeface="Segoe UI" panose="020B0502040204020203" pitchFamily="34" charset="0"/>
              <a:cs typeface="Segoe UI" panose="020B0502040204020203" pitchFamily="34" charset="0"/>
            </a:endParaRPr>
          </a:p>
        </p:txBody>
      </p:sp>
      <p:sp>
        <p:nvSpPr>
          <p:cNvPr id="4" name="Espace réservé du texte 5">
            <a:extLst>
              <a:ext uri="{FF2B5EF4-FFF2-40B4-BE49-F238E27FC236}">
                <a16:creationId xmlns:a16="http://schemas.microsoft.com/office/drawing/2014/main" id="{3AE5F657-42E5-4BB2-5354-409E102FD1F2}"/>
              </a:ext>
            </a:extLst>
          </p:cNvPr>
          <p:cNvSpPr txBox="1">
            <a:spLocks/>
          </p:cNvSpPr>
          <p:nvPr/>
        </p:nvSpPr>
        <p:spPr>
          <a:xfrm>
            <a:off x="7737885" y="1810685"/>
            <a:ext cx="3812092" cy="2142882"/>
          </a:xfrm>
          <a:prstGeom prst="foldedCorner">
            <a:avLst/>
          </a:prstGeom>
          <a:solidFill>
            <a:srgbClr val="F7E5F3"/>
          </a:solidFill>
          <a:ln>
            <a:solidFill>
              <a:srgbClr val="A4368C"/>
            </a:solidFill>
          </a:ln>
        </p:spPr>
        <p:txBody>
          <a:bodyPr vert="horz" lIns="91440" tIns="45720" rIns="91440" bIns="45720" rtlCol="0" anchor="t">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endParaRPr lang="fr-FR" sz="1600" dirty="0">
              <a:solidFill>
                <a:srgbClr val="A4368C"/>
              </a:solidFill>
            </a:endParaRPr>
          </a:p>
          <a:p>
            <a:pPr marL="0" indent="0" algn="ctr" fontAlgn="base">
              <a:buNone/>
            </a:pPr>
            <a:r>
              <a:rPr lang="fr-FR" sz="1600" dirty="0">
                <a:solidFill>
                  <a:srgbClr val="A4368C"/>
                </a:solidFill>
                <a:latin typeface="Segoe UI Semibold"/>
                <a:ea typeface="Segoe UI Black"/>
                <a:cs typeface="Segoe UI Semibold"/>
              </a:rPr>
              <a:t>Les points de contact </a:t>
            </a:r>
            <a:endParaRPr lang="fr-FR" sz="1600" dirty="0">
              <a:solidFill>
                <a:srgbClr val="A4368C"/>
              </a:solidFill>
            </a:endParaRPr>
          </a:p>
          <a:p>
            <a:pPr fontAlgn="base"/>
            <a:endParaRPr lang="fr-FR" sz="1200" dirty="0">
              <a:solidFill>
                <a:srgbClr val="3F3F3F"/>
              </a:solidFill>
            </a:endParaRPr>
          </a:p>
          <a:p>
            <a:pPr marL="342900" indent="-342900">
              <a:buFont typeface="Wingdings" panose="05000000000000000000" pitchFamily="2" charset="2"/>
              <a:buChar char="§"/>
            </a:pPr>
            <a:r>
              <a:rPr lang="fr-FR" sz="1300" dirty="0">
                <a:solidFill>
                  <a:srgbClr val="3F3F3F"/>
                </a:solidFill>
                <a:latin typeface="Segoe UI Semibold"/>
                <a:ea typeface="Segoe UI Black"/>
                <a:cs typeface="Segoe UI Semibold"/>
              </a:rPr>
              <a:t>SESAN : </a:t>
            </a:r>
            <a:r>
              <a:rPr lang="fr-FR" sz="1400" dirty="0">
                <a:solidFill>
                  <a:srgbClr val="000000"/>
                </a:solidFill>
                <a:latin typeface="Blogger Sans"/>
                <a:cs typeface="Times New Roman"/>
              </a:rPr>
              <a:t> </a:t>
            </a:r>
            <a:r>
              <a:rPr lang="fr-FR" sz="1400" u="sng" dirty="0">
                <a:solidFill>
                  <a:srgbClr val="0000FF"/>
                </a:solidFill>
                <a:latin typeface="Blogger Sans"/>
                <a:cs typeface="Times New Roman"/>
                <a:hlinkClick r:id="rId2"/>
              </a:rPr>
              <a:t>siesms</a:t>
            </a:r>
            <a:r>
              <a:rPr lang="fr-FR" sz="1400" u="sng" dirty="0">
                <a:solidFill>
                  <a:srgbClr val="0000FF"/>
                </a:solidFill>
                <a:effectLst/>
                <a:latin typeface="Blogger Sans"/>
                <a:ea typeface="Times New Roman" panose="02020603050405020304" pitchFamily="18" charset="0"/>
                <a:cs typeface="Times New Roman"/>
                <a:hlinkClick r:id="rId2"/>
              </a:rPr>
              <a:t>@sesan.fr</a:t>
            </a:r>
            <a:r>
              <a:rPr lang="fr-FR" sz="1400" dirty="0">
                <a:latin typeface="Blogger Sans"/>
                <a:ea typeface="Times New Roman" panose="02020603050405020304" pitchFamily="18" charset="0"/>
                <a:cs typeface="Times New Roman"/>
              </a:rPr>
              <a:t> </a:t>
            </a:r>
            <a:endParaRPr lang="fr-FR" sz="1400" dirty="0">
              <a:effectLst/>
              <a:latin typeface="Times New Roman"/>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fr-FR" sz="1300" dirty="0">
                <a:solidFill>
                  <a:srgbClr val="3F3F3F"/>
                </a:solidFill>
                <a:latin typeface="Segoe UI Semibold"/>
                <a:ea typeface="Segoe UI Black"/>
                <a:cs typeface="Segoe UI Semibold"/>
              </a:rPr>
              <a:t>Collectif SI </a:t>
            </a:r>
            <a:r>
              <a:rPr lang="fr-FR" sz="1400" dirty="0">
                <a:effectLst/>
                <a:latin typeface="Blogger Sans"/>
                <a:ea typeface="Times New Roman" panose="02020603050405020304" pitchFamily="18" charset="0"/>
                <a:cs typeface="Times New Roman"/>
              </a:rPr>
              <a:t>: </a:t>
            </a:r>
            <a:r>
              <a:rPr lang="fr-FR" sz="1400" u="sng" dirty="0">
                <a:solidFill>
                  <a:srgbClr val="0000FF"/>
                </a:solidFill>
                <a:effectLst/>
                <a:latin typeface="Blogger Sans"/>
                <a:ea typeface="Times New Roman" panose="02020603050405020304" pitchFamily="18" charset="0"/>
                <a:cs typeface="Times New Roman"/>
                <a:hlinkClick r:id="rId3"/>
              </a:rPr>
              <a:t>idf-collectif-si@uriopss-idf.fr</a:t>
            </a:r>
            <a:r>
              <a:rPr lang="fr-FR" sz="1400" dirty="0">
                <a:effectLst/>
                <a:latin typeface="Blogger Sans"/>
                <a:ea typeface="Times New Roman" panose="02020603050405020304" pitchFamily="18" charset="0"/>
                <a:cs typeface="Times New Roman"/>
              </a:rPr>
              <a:t> </a:t>
            </a:r>
            <a:r>
              <a:rPr lang="fr-FR" sz="1400" i="1" dirty="0">
                <a:latin typeface="Blogger Sans"/>
                <a:ea typeface="Times New Roman" panose="02020603050405020304" pitchFamily="18" charset="0"/>
                <a:cs typeface="Times New Roman"/>
              </a:rPr>
              <a:t> </a:t>
            </a:r>
            <a:endParaRPr lang="fr-FR" sz="1400" dirty="0">
              <a:effectLst/>
              <a:latin typeface="Times New Roman"/>
              <a:ea typeface="Calibri" panose="020F0502020204030204" pitchFamily="34" charset="0"/>
              <a:cs typeface="Times New Roman" panose="02020603050405020304" pitchFamily="18" charset="0"/>
            </a:endParaRPr>
          </a:p>
          <a:p>
            <a:pPr fontAlgn="base"/>
            <a:endParaRPr lang="fr-FR" sz="1300" dirty="0">
              <a:solidFill>
                <a:srgbClr val="A4368C"/>
              </a:solidFill>
            </a:endParaRPr>
          </a:p>
        </p:txBody>
      </p:sp>
      <p:sp>
        <p:nvSpPr>
          <p:cNvPr id="6" name="Espace réservé du texte 3">
            <a:extLst>
              <a:ext uri="{FF2B5EF4-FFF2-40B4-BE49-F238E27FC236}">
                <a16:creationId xmlns:a16="http://schemas.microsoft.com/office/drawing/2014/main" id="{20867836-7A94-9700-8355-4A334E1D5899}"/>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dirty="0"/>
              <a:t>Constitution de grappe</a:t>
            </a:r>
          </a:p>
        </p:txBody>
      </p:sp>
    </p:spTree>
    <p:extLst>
      <p:ext uri="{BB962C8B-B14F-4D97-AF65-F5344CB8AC3E}">
        <p14:creationId xmlns:p14="http://schemas.microsoft.com/office/powerpoint/2010/main" val="35232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9CA3D-4367-F102-A302-55258A79B0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61AE44E-5320-6440-34E8-B6873FF155B9}"/>
              </a:ext>
            </a:extLst>
          </p:cNvPr>
          <p:cNvSpPr/>
          <p:nvPr/>
        </p:nvSpPr>
        <p:spPr>
          <a:xfrm>
            <a:off x="6095999" y="1874931"/>
            <a:ext cx="1192284" cy="332250"/>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Oui</a:t>
            </a:r>
          </a:p>
        </p:txBody>
      </p:sp>
      <p:sp>
        <p:nvSpPr>
          <p:cNvPr id="10" name="Rectangle 9">
            <a:extLst>
              <a:ext uri="{FF2B5EF4-FFF2-40B4-BE49-F238E27FC236}">
                <a16:creationId xmlns:a16="http://schemas.microsoft.com/office/drawing/2014/main" id="{BE53876D-AAA6-D348-B191-39B3BBD49CCB}"/>
              </a:ext>
            </a:extLst>
          </p:cNvPr>
          <p:cNvSpPr/>
          <p:nvPr/>
        </p:nvSpPr>
        <p:spPr>
          <a:xfrm>
            <a:off x="5453373" y="2696711"/>
            <a:ext cx="2477536" cy="346792"/>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dirty="0">
                <a:solidFill>
                  <a:schemeClr val="tx1"/>
                </a:solidFill>
                <a:latin typeface="Segoe UI Semibold"/>
                <a:cs typeface="Segoe UI Semibold"/>
              </a:rPr>
              <a:t>Nous sommes un OG ou une grappe déjà constituée</a:t>
            </a:r>
          </a:p>
        </p:txBody>
      </p:sp>
      <p:sp>
        <p:nvSpPr>
          <p:cNvPr id="11" name="Rectangle 10">
            <a:extLst>
              <a:ext uri="{FF2B5EF4-FFF2-40B4-BE49-F238E27FC236}">
                <a16:creationId xmlns:a16="http://schemas.microsoft.com/office/drawing/2014/main" id="{135B2F2F-60D3-1FF4-3C2C-464E0E178375}"/>
              </a:ext>
            </a:extLst>
          </p:cNvPr>
          <p:cNvSpPr/>
          <p:nvPr/>
        </p:nvSpPr>
        <p:spPr>
          <a:xfrm>
            <a:off x="5384581" y="3375385"/>
            <a:ext cx="2615120" cy="573887"/>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a:solidFill>
                  <a:schemeClr val="tx1"/>
                </a:solidFill>
                <a:latin typeface="Segoe UI Semibold"/>
                <a:cs typeface="Segoe UI Semibold"/>
              </a:rPr>
              <a:t>Les ESMS appartiennent à une des catégories citées dans l’article </a:t>
            </a:r>
            <a:r>
              <a:rPr lang="fr-FR" sz="1100" b="1">
                <a:solidFill>
                  <a:schemeClr val="tx1"/>
                </a:solidFill>
                <a:latin typeface="Segoe UI Semibold"/>
                <a:cs typeface="Segoe UI Semibold"/>
                <a:hlinkClick r:id="rId2">
                  <a:extLst>
                    <a:ext uri="{A12FA001-AC4F-418D-AE19-62706E023703}">
                      <ahyp:hlinkClr xmlns:ahyp="http://schemas.microsoft.com/office/drawing/2018/hyperlinkcolor" val="tx"/>
                    </a:ext>
                  </a:extLst>
                </a:hlinkClick>
              </a:rPr>
              <a:t>L.312-1 du CASF</a:t>
            </a:r>
            <a:r>
              <a:rPr lang="fr-FR" sz="1100" b="1">
                <a:solidFill>
                  <a:schemeClr val="tx1"/>
                </a:solidFill>
                <a:latin typeface="Segoe UI Semibold"/>
                <a:cs typeface="Segoe UI Semibold"/>
              </a:rPr>
              <a:t> </a:t>
            </a:r>
            <a:endParaRPr lang="fr-FR" sz="1100">
              <a:solidFill>
                <a:schemeClr val="tx1"/>
              </a:solidFill>
              <a:latin typeface="Segoe UI Semibold" panose="020B0702040204020203" pitchFamily="34" charset="0"/>
              <a:cs typeface="Segoe UI Semibold" panose="020B0702040204020203" pitchFamily="34" charset="0"/>
            </a:endParaRPr>
          </a:p>
        </p:txBody>
      </p:sp>
      <p:sp>
        <p:nvSpPr>
          <p:cNvPr id="2" name="Espace réservé du pied de page 1">
            <a:extLst>
              <a:ext uri="{FF2B5EF4-FFF2-40B4-BE49-F238E27FC236}">
                <a16:creationId xmlns:a16="http://schemas.microsoft.com/office/drawing/2014/main" id="{D1697069-C31D-F814-6838-7094B440CAB6}"/>
              </a:ext>
            </a:extLst>
          </p:cNvPr>
          <p:cNvSpPr>
            <a:spLocks noGrp="1"/>
          </p:cNvSpPr>
          <p:nvPr>
            <p:ph type="ftr" sz="quarter" idx="3"/>
          </p:nvPr>
        </p:nvSpPr>
        <p:spPr/>
        <p:txBody>
          <a:bodyPr/>
          <a:lstStyle/>
          <a:p>
            <a:r>
              <a:rPr lang="fr-FR"/>
              <a:t>Kit ESMS Numérique│ 29/04/2024 │</a:t>
            </a:r>
            <a:fld id="{4B4D0429-3950-4143-B3FE-FC2669CD703B}" type="slidenum">
              <a:rPr lang="fr-FR" smtClean="0"/>
              <a:t>23</a:t>
            </a:fld>
            <a:endParaRPr lang="fr-FR"/>
          </a:p>
        </p:txBody>
      </p:sp>
      <p:sp>
        <p:nvSpPr>
          <p:cNvPr id="4" name="Rectangle 3">
            <a:extLst>
              <a:ext uri="{FF2B5EF4-FFF2-40B4-BE49-F238E27FC236}">
                <a16:creationId xmlns:a16="http://schemas.microsoft.com/office/drawing/2014/main" id="{7D6A7EBE-F5DD-4039-6745-082A87F73DAF}"/>
              </a:ext>
            </a:extLst>
          </p:cNvPr>
          <p:cNvSpPr/>
          <p:nvPr/>
        </p:nvSpPr>
        <p:spPr>
          <a:xfrm>
            <a:off x="6697913" y="1001021"/>
            <a:ext cx="2664513" cy="324201"/>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rgbClr val="A4368C"/>
                </a:solidFill>
                <a:latin typeface="Segoe UI Semibold" panose="020B0702040204020203" pitchFamily="34" charset="0"/>
                <a:cs typeface="Segoe UI Semibold" panose="020B0702040204020203" pitchFamily="34" charset="0"/>
              </a:rPr>
              <a:t>15 ESMS ou plus ont été identifiés pour participer au projet</a:t>
            </a:r>
          </a:p>
        </p:txBody>
      </p:sp>
      <p:cxnSp>
        <p:nvCxnSpPr>
          <p:cNvPr id="24" name="Connecteur droit avec flèche 23">
            <a:extLst>
              <a:ext uri="{FF2B5EF4-FFF2-40B4-BE49-F238E27FC236}">
                <a16:creationId xmlns:a16="http://schemas.microsoft.com/office/drawing/2014/main" id="{A7513E70-910E-6649-DBE2-A630C0A74F32}"/>
              </a:ext>
            </a:extLst>
          </p:cNvPr>
          <p:cNvCxnSpPr>
            <a:cxnSpLocks/>
            <a:stCxn id="10" idx="2"/>
            <a:endCxn id="11" idx="0"/>
          </p:cNvCxnSpPr>
          <p:nvPr/>
        </p:nvCxnSpPr>
        <p:spPr>
          <a:xfrm>
            <a:off x="6692141" y="3043503"/>
            <a:ext cx="0" cy="331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D5D5B0F8-8E1F-CF2B-880C-694DC4E7BF52}"/>
              </a:ext>
            </a:extLst>
          </p:cNvPr>
          <p:cNvSpPr/>
          <p:nvPr/>
        </p:nvSpPr>
        <p:spPr>
          <a:xfrm>
            <a:off x="8766284" y="1854536"/>
            <a:ext cx="1192284" cy="324202"/>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Non</a:t>
            </a:r>
          </a:p>
        </p:txBody>
      </p:sp>
      <p:cxnSp>
        <p:nvCxnSpPr>
          <p:cNvPr id="41" name="Connecteur droit avec flèche 16">
            <a:extLst>
              <a:ext uri="{FF2B5EF4-FFF2-40B4-BE49-F238E27FC236}">
                <a16:creationId xmlns:a16="http://schemas.microsoft.com/office/drawing/2014/main" id="{D7CCDFAD-5E2F-6905-1916-AB5E1AAF4CCB}"/>
              </a:ext>
            </a:extLst>
          </p:cNvPr>
          <p:cNvCxnSpPr>
            <a:cxnSpLocks/>
            <a:stCxn id="4" idx="2"/>
            <a:endCxn id="9" idx="0"/>
          </p:cNvCxnSpPr>
          <p:nvPr/>
        </p:nvCxnSpPr>
        <p:spPr>
          <a:xfrm rot="5400000">
            <a:off x="7086302" y="931062"/>
            <a:ext cx="549709" cy="133802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16">
            <a:extLst>
              <a:ext uri="{FF2B5EF4-FFF2-40B4-BE49-F238E27FC236}">
                <a16:creationId xmlns:a16="http://schemas.microsoft.com/office/drawing/2014/main" id="{10B86305-B917-F8AB-5048-53C08CAB7631}"/>
              </a:ext>
            </a:extLst>
          </p:cNvPr>
          <p:cNvCxnSpPr>
            <a:cxnSpLocks/>
            <a:stCxn id="4" idx="2"/>
            <a:endCxn id="37" idx="0"/>
          </p:cNvCxnSpPr>
          <p:nvPr/>
        </p:nvCxnSpPr>
        <p:spPr>
          <a:xfrm rot="16200000" flipH="1">
            <a:off x="8431641" y="923751"/>
            <a:ext cx="529314" cy="1332256"/>
          </a:xfrm>
          <a:prstGeom prst="bentConnector3">
            <a:avLst>
              <a:gd name="adj1" fmla="val 51799"/>
            </a:avLst>
          </a:prstGeom>
          <a:ln>
            <a:tailEnd type="triangle"/>
          </a:ln>
        </p:spPr>
        <p:style>
          <a:lnRef idx="1">
            <a:schemeClr val="dk1"/>
          </a:lnRef>
          <a:fillRef idx="0">
            <a:schemeClr val="dk1"/>
          </a:fillRef>
          <a:effectRef idx="0">
            <a:schemeClr val="dk1"/>
          </a:effectRef>
          <a:fontRef idx="minor">
            <a:schemeClr val="tx1"/>
          </a:fontRef>
        </p:style>
      </p:cxnSp>
      <p:cxnSp>
        <p:nvCxnSpPr>
          <p:cNvPr id="47" name="Connecteur droit avec flèche 16">
            <a:extLst>
              <a:ext uri="{FF2B5EF4-FFF2-40B4-BE49-F238E27FC236}">
                <a16:creationId xmlns:a16="http://schemas.microsoft.com/office/drawing/2014/main" id="{A4344B1C-9F1F-52D1-C649-1F362B7029C8}"/>
              </a:ext>
            </a:extLst>
          </p:cNvPr>
          <p:cNvCxnSpPr>
            <a:cxnSpLocks/>
            <a:stCxn id="37" idx="3"/>
            <a:endCxn id="30" idx="0"/>
          </p:cNvCxnSpPr>
          <p:nvPr/>
        </p:nvCxnSpPr>
        <p:spPr>
          <a:xfrm>
            <a:off x="9958568" y="2016637"/>
            <a:ext cx="492731" cy="3589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8BD63AA5-62D7-5534-DFFB-23AF23EFCA6B}"/>
              </a:ext>
            </a:extLst>
          </p:cNvPr>
          <p:cNvSpPr/>
          <p:nvPr/>
        </p:nvSpPr>
        <p:spPr>
          <a:xfrm>
            <a:off x="9471810" y="3040356"/>
            <a:ext cx="1969549" cy="777288"/>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Je prends contact auprès du Collectif SI pour identifier de nouveaux ESMS à ajouter à la grappe</a:t>
            </a:r>
          </a:p>
        </p:txBody>
      </p:sp>
      <p:sp>
        <p:nvSpPr>
          <p:cNvPr id="48" name="Rectangle 47">
            <a:extLst>
              <a:ext uri="{FF2B5EF4-FFF2-40B4-BE49-F238E27FC236}">
                <a16:creationId xmlns:a16="http://schemas.microsoft.com/office/drawing/2014/main" id="{8DAE2EBF-5D6D-8445-CDF4-B3CF72A98CCF}"/>
              </a:ext>
            </a:extLst>
          </p:cNvPr>
          <p:cNvSpPr/>
          <p:nvPr/>
        </p:nvSpPr>
        <p:spPr>
          <a:xfrm>
            <a:off x="8743253" y="5310932"/>
            <a:ext cx="1980120" cy="365125"/>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rgbClr val="FF0000"/>
                </a:solidFill>
                <a:latin typeface="Segoe UI Semibold" panose="020B0702040204020203" pitchFamily="34" charset="0"/>
                <a:cs typeface="Segoe UI Semibold" panose="020B0702040204020203" pitchFamily="34" charset="0"/>
              </a:rPr>
              <a:t>Je suis non éligible à ESMS Numérique </a:t>
            </a:r>
          </a:p>
        </p:txBody>
      </p:sp>
      <p:sp>
        <p:nvSpPr>
          <p:cNvPr id="30" name="Rectangle 29">
            <a:extLst>
              <a:ext uri="{FF2B5EF4-FFF2-40B4-BE49-F238E27FC236}">
                <a16:creationId xmlns:a16="http://schemas.microsoft.com/office/drawing/2014/main" id="{5BE75574-D4A9-F52A-A54D-DAF962E9478E}"/>
              </a:ext>
            </a:extLst>
          </p:cNvPr>
          <p:cNvSpPr/>
          <p:nvPr/>
        </p:nvSpPr>
        <p:spPr>
          <a:xfrm>
            <a:off x="9461239" y="2375582"/>
            <a:ext cx="1980120" cy="357375"/>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Je dois constituer ou rejoindre une grappe</a:t>
            </a:r>
          </a:p>
        </p:txBody>
      </p:sp>
      <p:sp>
        <p:nvSpPr>
          <p:cNvPr id="43" name="Rectangle 42">
            <a:extLst>
              <a:ext uri="{FF2B5EF4-FFF2-40B4-BE49-F238E27FC236}">
                <a16:creationId xmlns:a16="http://schemas.microsoft.com/office/drawing/2014/main" id="{3EAF4246-F004-4827-5909-14F5004B9330}"/>
              </a:ext>
            </a:extLst>
          </p:cNvPr>
          <p:cNvSpPr/>
          <p:nvPr/>
        </p:nvSpPr>
        <p:spPr>
          <a:xfrm>
            <a:off x="1538478" y="1972980"/>
            <a:ext cx="1192284" cy="332250"/>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Oui</a:t>
            </a:r>
          </a:p>
        </p:txBody>
      </p:sp>
      <p:sp>
        <p:nvSpPr>
          <p:cNvPr id="52" name="Rectangle 51">
            <a:extLst>
              <a:ext uri="{FF2B5EF4-FFF2-40B4-BE49-F238E27FC236}">
                <a16:creationId xmlns:a16="http://schemas.microsoft.com/office/drawing/2014/main" id="{568D1C9E-25E3-904D-5687-669A7C8F3727}"/>
              </a:ext>
            </a:extLst>
          </p:cNvPr>
          <p:cNvSpPr/>
          <p:nvPr/>
        </p:nvSpPr>
        <p:spPr>
          <a:xfrm>
            <a:off x="9137171" y="4122435"/>
            <a:ext cx="1192284" cy="324202"/>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Non</a:t>
            </a:r>
          </a:p>
        </p:txBody>
      </p:sp>
      <p:cxnSp>
        <p:nvCxnSpPr>
          <p:cNvPr id="54" name="Connecteur droit avec flèche 16">
            <a:extLst>
              <a:ext uri="{FF2B5EF4-FFF2-40B4-BE49-F238E27FC236}">
                <a16:creationId xmlns:a16="http://schemas.microsoft.com/office/drawing/2014/main" id="{4DB9B36C-3A89-202C-1A85-10BC2BB9B94A}"/>
              </a:ext>
            </a:extLst>
          </p:cNvPr>
          <p:cNvCxnSpPr>
            <a:cxnSpLocks/>
            <a:stCxn id="11" idx="1"/>
            <a:endCxn id="43" idx="3"/>
          </p:cNvCxnSpPr>
          <p:nvPr/>
        </p:nvCxnSpPr>
        <p:spPr>
          <a:xfrm rot="10800000">
            <a:off x="2730763" y="2139105"/>
            <a:ext cx="2653819" cy="1523224"/>
          </a:xfrm>
          <a:prstGeom prst="bentConnector3">
            <a:avLst>
              <a:gd name="adj1" fmla="val 21645"/>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necteur droit avec flèche 16">
            <a:extLst>
              <a:ext uri="{FF2B5EF4-FFF2-40B4-BE49-F238E27FC236}">
                <a16:creationId xmlns:a16="http://schemas.microsoft.com/office/drawing/2014/main" id="{8A9FA87A-8867-440C-CAD2-EA63A7564982}"/>
              </a:ext>
            </a:extLst>
          </p:cNvPr>
          <p:cNvCxnSpPr>
            <a:cxnSpLocks/>
            <a:stCxn id="11" idx="2"/>
            <a:endCxn id="52" idx="1"/>
          </p:cNvCxnSpPr>
          <p:nvPr/>
        </p:nvCxnSpPr>
        <p:spPr>
          <a:xfrm rot="16200000" flipH="1">
            <a:off x="7747024" y="2894389"/>
            <a:ext cx="335264" cy="244503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2505734B-7D68-7784-5306-921828CC6A85}"/>
              </a:ext>
            </a:extLst>
          </p:cNvPr>
          <p:cNvSpPr/>
          <p:nvPr/>
        </p:nvSpPr>
        <p:spPr>
          <a:xfrm>
            <a:off x="1141737" y="2715378"/>
            <a:ext cx="1980120" cy="357375"/>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a:solidFill>
                  <a:schemeClr val="tx1"/>
                </a:solidFill>
                <a:latin typeface="Segoe UI Semibold"/>
                <a:cs typeface="Segoe UI Semibold"/>
              </a:rPr>
              <a:t>Nous avons un porteur, qui détient un FINESS à jour</a:t>
            </a:r>
            <a:endParaRPr lang="fr-FR" sz="1100">
              <a:solidFill>
                <a:schemeClr val="tx1"/>
              </a:solidFill>
              <a:latin typeface="Segoe UI Semibold" panose="020B0702040204020203" pitchFamily="34" charset="0"/>
              <a:cs typeface="Segoe UI Semibold" panose="020B0702040204020203" pitchFamily="34" charset="0"/>
            </a:endParaRPr>
          </a:p>
        </p:txBody>
      </p:sp>
      <p:cxnSp>
        <p:nvCxnSpPr>
          <p:cNvPr id="64" name="Connecteur droit avec flèche 63">
            <a:extLst>
              <a:ext uri="{FF2B5EF4-FFF2-40B4-BE49-F238E27FC236}">
                <a16:creationId xmlns:a16="http://schemas.microsoft.com/office/drawing/2014/main" id="{57FAB077-B31F-430C-C6BA-4F6E2E3E51BC}"/>
              </a:ext>
            </a:extLst>
          </p:cNvPr>
          <p:cNvCxnSpPr>
            <a:cxnSpLocks/>
            <a:stCxn id="43" idx="2"/>
            <a:endCxn id="62" idx="0"/>
          </p:cNvCxnSpPr>
          <p:nvPr/>
        </p:nvCxnSpPr>
        <p:spPr>
          <a:xfrm flipH="1">
            <a:off x="2131797" y="2305230"/>
            <a:ext cx="2823" cy="410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Connecteur droit avec flèche 69">
            <a:extLst>
              <a:ext uri="{FF2B5EF4-FFF2-40B4-BE49-F238E27FC236}">
                <a16:creationId xmlns:a16="http://schemas.microsoft.com/office/drawing/2014/main" id="{7DF993DA-87C8-F5C3-468D-174AE2888F9A}"/>
              </a:ext>
            </a:extLst>
          </p:cNvPr>
          <p:cNvCxnSpPr>
            <a:cxnSpLocks/>
            <a:stCxn id="30" idx="2"/>
            <a:endCxn id="38" idx="0"/>
          </p:cNvCxnSpPr>
          <p:nvPr/>
        </p:nvCxnSpPr>
        <p:spPr>
          <a:xfrm>
            <a:off x="10451299" y="2732957"/>
            <a:ext cx="5286" cy="307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Rectangle 76">
            <a:extLst>
              <a:ext uri="{FF2B5EF4-FFF2-40B4-BE49-F238E27FC236}">
                <a16:creationId xmlns:a16="http://schemas.microsoft.com/office/drawing/2014/main" id="{BE19F367-D8C4-F046-95E6-E051BB5B5ED4}"/>
              </a:ext>
            </a:extLst>
          </p:cNvPr>
          <p:cNvSpPr/>
          <p:nvPr/>
        </p:nvSpPr>
        <p:spPr>
          <a:xfrm>
            <a:off x="151677" y="5310932"/>
            <a:ext cx="1980120" cy="35737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rgbClr val="00B050"/>
                </a:solidFill>
                <a:latin typeface="Segoe UI Semibold" panose="020B0702040204020203" pitchFamily="34" charset="0"/>
                <a:cs typeface="Segoe UI Semibold" panose="020B0702040204020203" pitchFamily="34" charset="0"/>
              </a:rPr>
              <a:t>Je suis éligible à ESMS Numérique </a:t>
            </a:r>
          </a:p>
        </p:txBody>
      </p:sp>
      <p:sp>
        <p:nvSpPr>
          <p:cNvPr id="78" name="Rectangle 77">
            <a:extLst>
              <a:ext uri="{FF2B5EF4-FFF2-40B4-BE49-F238E27FC236}">
                <a16:creationId xmlns:a16="http://schemas.microsoft.com/office/drawing/2014/main" id="{44F5B919-4B20-DCD3-32F2-F78EE15F205D}"/>
              </a:ext>
            </a:extLst>
          </p:cNvPr>
          <p:cNvSpPr/>
          <p:nvPr/>
        </p:nvSpPr>
        <p:spPr>
          <a:xfrm>
            <a:off x="536205" y="3951009"/>
            <a:ext cx="1192284" cy="332250"/>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Oui</a:t>
            </a:r>
          </a:p>
        </p:txBody>
      </p:sp>
      <p:sp>
        <p:nvSpPr>
          <p:cNvPr id="79" name="Rectangle 78">
            <a:extLst>
              <a:ext uri="{FF2B5EF4-FFF2-40B4-BE49-F238E27FC236}">
                <a16:creationId xmlns:a16="http://schemas.microsoft.com/office/drawing/2014/main" id="{2AD78788-DE86-A431-9591-A42750C26710}"/>
              </a:ext>
            </a:extLst>
          </p:cNvPr>
          <p:cNvSpPr/>
          <p:nvPr/>
        </p:nvSpPr>
        <p:spPr>
          <a:xfrm>
            <a:off x="1862545" y="3954802"/>
            <a:ext cx="1192284" cy="324202"/>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Segoe UI Semibold" panose="020B0702040204020203" pitchFamily="34" charset="0"/>
                <a:cs typeface="Segoe UI Semibold" panose="020B0702040204020203" pitchFamily="34" charset="0"/>
              </a:rPr>
              <a:t>Non</a:t>
            </a:r>
          </a:p>
        </p:txBody>
      </p:sp>
      <p:cxnSp>
        <p:nvCxnSpPr>
          <p:cNvPr id="89" name="Connecteur droit avec flèche 16">
            <a:extLst>
              <a:ext uri="{FF2B5EF4-FFF2-40B4-BE49-F238E27FC236}">
                <a16:creationId xmlns:a16="http://schemas.microsoft.com/office/drawing/2014/main" id="{52D88140-5DA4-EEE2-F968-174EAFB527D9}"/>
              </a:ext>
            </a:extLst>
          </p:cNvPr>
          <p:cNvCxnSpPr>
            <a:cxnSpLocks/>
            <a:stCxn id="62" idx="2"/>
            <a:endCxn id="78" idx="0"/>
          </p:cNvCxnSpPr>
          <p:nvPr/>
        </p:nvCxnSpPr>
        <p:spPr>
          <a:xfrm rot="5400000">
            <a:off x="1192944" y="3012156"/>
            <a:ext cx="878256" cy="99945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0" name="Connecteur droit avec flèche 16">
            <a:extLst>
              <a:ext uri="{FF2B5EF4-FFF2-40B4-BE49-F238E27FC236}">
                <a16:creationId xmlns:a16="http://schemas.microsoft.com/office/drawing/2014/main" id="{1A2DE3C2-CBF4-0143-D872-25C3D401EA9D}"/>
              </a:ext>
            </a:extLst>
          </p:cNvPr>
          <p:cNvCxnSpPr>
            <a:cxnSpLocks/>
            <a:stCxn id="62" idx="2"/>
            <a:endCxn id="79" idx="0"/>
          </p:cNvCxnSpPr>
          <p:nvPr/>
        </p:nvCxnSpPr>
        <p:spPr>
          <a:xfrm rot="16200000" flipH="1">
            <a:off x="1854218" y="3350332"/>
            <a:ext cx="882049" cy="32689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3475B459-9182-88AA-BA93-699246B976B7}"/>
              </a:ext>
            </a:extLst>
          </p:cNvPr>
          <p:cNvSpPr/>
          <p:nvPr/>
        </p:nvSpPr>
        <p:spPr>
          <a:xfrm>
            <a:off x="3054829" y="5372888"/>
            <a:ext cx="1980119" cy="324202"/>
          </a:xfrm>
          <a:prstGeom prst="rect">
            <a:avLst/>
          </a:prstGeom>
          <a:noFill/>
          <a:ln>
            <a:solidFill>
              <a:srgbClr val="A4368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100" dirty="0">
                <a:solidFill>
                  <a:schemeClr val="tx1"/>
                </a:solidFill>
                <a:latin typeface="Segoe UI Semibold"/>
                <a:cs typeface="Segoe UI Semibold"/>
              </a:rPr>
              <a:t>Je mets à jour les données FINESS</a:t>
            </a:r>
            <a:endParaRPr lang="fr-FR" sz="1100" dirty="0">
              <a:solidFill>
                <a:schemeClr val="tx1"/>
              </a:solidFill>
              <a:latin typeface="Segoe UI Semibold" panose="020B0702040204020203" pitchFamily="34" charset="0"/>
              <a:cs typeface="Segoe UI Semibold" panose="020B0702040204020203" pitchFamily="34" charset="0"/>
            </a:endParaRPr>
          </a:p>
        </p:txBody>
      </p:sp>
      <p:cxnSp>
        <p:nvCxnSpPr>
          <p:cNvPr id="65" name="Connecteur droit avec flèche 106">
            <a:extLst>
              <a:ext uri="{FF2B5EF4-FFF2-40B4-BE49-F238E27FC236}">
                <a16:creationId xmlns:a16="http://schemas.microsoft.com/office/drawing/2014/main" id="{4C7B4986-CD16-248C-7005-68E2AC3CFE80}"/>
              </a:ext>
            </a:extLst>
          </p:cNvPr>
          <p:cNvCxnSpPr>
            <a:cxnSpLocks/>
            <a:stCxn id="57" idx="0"/>
            <a:endCxn id="62" idx="3"/>
          </p:cNvCxnSpPr>
          <p:nvPr/>
        </p:nvCxnSpPr>
        <p:spPr>
          <a:xfrm rot="16200000" flipV="1">
            <a:off x="2343962" y="3671961"/>
            <a:ext cx="2478822" cy="9230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6" name="Connecteur droit avec flèche 106">
            <a:extLst>
              <a:ext uri="{FF2B5EF4-FFF2-40B4-BE49-F238E27FC236}">
                <a16:creationId xmlns:a16="http://schemas.microsoft.com/office/drawing/2014/main" id="{365D3292-D492-4891-26BA-E5988D007ACB}"/>
              </a:ext>
            </a:extLst>
          </p:cNvPr>
          <p:cNvCxnSpPr>
            <a:cxnSpLocks/>
            <a:stCxn id="38" idx="1"/>
            <a:endCxn id="10" idx="3"/>
          </p:cNvCxnSpPr>
          <p:nvPr/>
        </p:nvCxnSpPr>
        <p:spPr>
          <a:xfrm rot="10800000">
            <a:off x="7930910" y="2870108"/>
            <a:ext cx="1540901" cy="5588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15" name="Connecteur droit avec flèche 114">
            <a:extLst>
              <a:ext uri="{FF2B5EF4-FFF2-40B4-BE49-F238E27FC236}">
                <a16:creationId xmlns:a16="http://schemas.microsoft.com/office/drawing/2014/main" id="{B22E836B-6A52-1874-CC77-DC00F7681D48}"/>
              </a:ext>
            </a:extLst>
          </p:cNvPr>
          <p:cNvCxnSpPr>
            <a:cxnSpLocks/>
            <a:stCxn id="52" idx="2"/>
            <a:endCxn id="48" idx="0"/>
          </p:cNvCxnSpPr>
          <p:nvPr/>
        </p:nvCxnSpPr>
        <p:spPr>
          <a:xfrm>
            <a:off x="9733313" y="4446637"/>
            <a:ext cx="0" cy="864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a16="http://schemas.microsoft.com/office/drawing/2014/main" id="{180BC1EE-3E05-E944-21F9-ED1907909B34}"/>
              </a:ext>
            </a:extLst>
          </p:cNvPr>
          <p:cNvCxnSpPr>
            <a:cxnSpLocks/>
            <a:stCxn id="9" idx="2"/>
            <a:endCxn id="10" idx="0"/>
          </p:cNvCxnSpPr>
          <p:nvPr/>
        </p:nvCxnSpPr>
        <p:spPr>
          <a:xfrm>
            <a:off x="6692141" y="2207181"/>
            <a:ext cx="0" cy="489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9" name="Connecteur droit avec flèche 106">
            <a:extLst>
              <a:ext uri="{FF2B5EF4-FFF2-40B4-BE49-F238E27FC236}">
                <a16:creationId xmlns:a16="http://schemas.microsoft.com/office/drawing/2014/main" id="{57BF4135-48E5-81E8-BC55-93F745412394}"/>
              </a:ext>
            </a:extLst>
          </p:cNvPr>
          <p:cNvCxnSpPr>
            <a:cxnSpLocks/>
            <a:stCxn id="79" idx="2"/>
            <a:endCxn id="57" idx="1"/>
          </p:cNvCxnSpPr>
          <p:nvPr/>
        </p:nvCxnSpPr>
        <p:spPr>
          <a:xfrm rot="16200000" flipH="1">
            <a:off x="2128766" y="4608925"/>
            <a:ext cx="1255985" cy="59614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5" name="Connecteur droit avec flèche 154">
            <a:extLst>
              <a:ext uri="{FF2B5EF4-FFF2-40B4-BE49-F238E27FC236}">
                <a16:creationId xmlns:a16="http://schemas.microsoft.com/office/drawing/2014/main" id="{8618A8E3-53D6-B215-8372-E1B3FE06997C}"/>
              </a:ext>
            </a:extLst>
          </p:cNvPr>
          <p:cNvCxnSpPr>
            <a:cxnSpLocks/>
            <a:stCxn id="78" idx="2"/>
            <a:endCxn id="77" idx="0"/>
          </p:cNvCxnSpPr>
          <p:nvPr/>
        </p:nvCxnSpPr>
        <p:spPr>
          <a:xfrm>
            <a:off x="1132347" y="4283259"/>
            <a:ext cx="9390" cy="1027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Espace réservé du texte 2">
            <a:extLst>
              <a:ext uri="{FF2B5EF4-FFF2-40B4-BE49-F238E27FC236}">
                <a16:creationId xmlns:a16="http://schemas.microsoft.com/office/drawing/2014/main" id="{F06DD6B4-D371-B823-D893-E9BC9425353C}"/>
              </a:ext>
            </a:extLst>
          </p:cNvPr>
          <p:cNvSpPr>
            <a:spLocks noGrp="1"/>
          </p:cNvSpPr>
          <p:nvPr>
            <p:ph type="body" sz="quarter" idx="12"/>
          </p:nvPr>
        </p:nvSpPr>
        <p:spPr>
          <a:xfrm>
            <a:off x="1296648" y="510968"/>
            <a:ext cx="10127489" cy="387798"/>
          </a:xfrm>
        </p:spPr>
        <p:txBody>
          <a:bodyPr/>
          <a:lstStyle/>
          <a:p>
            <a:r>
              <a:rPr lang="fr-FR" dirty="0">
                <a:solidFill>
                  <a:srgbClr val="A7358C"/>
                </a:solidFill>
                <a:latin typeface="Segoe UI Semibold"/>
                <a:ea typeface="Segoe UI Black"/>
                <a:cs typeface="Segoe UI Semibold"/>
              </a:rPr>
              <a:t>L’éligibilité</a:t>
            </a:r>
            <a:endParaRPr lang="fr-FR" dirty="0">
              <a:solidFill>
                <a:srgbClr val="A7358C"/>
              </a:solidFill>
            </a:endParaRPr>
          </a:p>
        </p:txBody>
      </p:sp>
      <p:sp>
        <p:nvSpPr>
          <p:cNvPr id="5" name="Espace réservé du texte 3">
            <a:extLst>
              <a:ext uri="{FF2B5EF4-FFF2-40B4-BE49-F238E27FC236}">
                <a16:creationId xmlns:a16="http://schemas.microsoft.com/office/drawing/2014/main" id="{B91350E5-F882-5465-2436-9496AFA4695C}"/>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sz="1600" b="1" dirty="0"/>
              <a:t>Comment savoir si je suis éligible ?</a:t>
            </a:r>
            <a:r>
              <a:rPr lang="fr-FR" sz="1600" dirty="0">
                <a:solidFill>
                  <a:srgbClr val="000000"/>
                </a:solidFill>
              </a:rPr>
              <a:t>​</a:t>
            </a:r>
            <a:endParaRPr lang="fr-FR" dirty="0">
              <a:solidFill>
                <a:srgbClr val="A7358C"/>
              </a:solidFill>
            </a:endParaRPr>
          </a:p>
        </p:txBody>
      </p:sp>
    </p:spTree>
    <p:extLst>
      <p:ext uri="{BB962C8B-B14F-4D97-AF65-F5344CB8AC3E}">
        <p14:creationId xmlns:p14="http://schemas.microsoft.com/office/powerpoint/2010/main" val="2496130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24</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510968"/>
            <a:ext cx="10127489" cy="387798"/>
          </a:xfrm>
        </p:spPr>
        <p:txBody>
          <a:bodyPr/>
          <a:lstStyle/>
          <a:p>
            <a:r>
              <a:rPr lang="fr-FR" dirty="0">
                <a:solidFill>
                  <a:srgbClr val="A7358C"/>
                </a:solidFill>
                <a:latin typeface="Segoe UI Semibold"/>
                <a:ea typeface="Segoe UI Black"/>
                <a:cs typeface="Segoe UI Semibold"/>
              </a:rPr>
              <a:t>L’éligibilité</a:t>
            </a:r>
            <a:endParaRPr lang="fr-FR" dirty="0">
              <a:solidFill>
                <a:srgbClr val="A7358C"/>
              </a:solidFill>
            </a:endParaRPr>
          </a:p>
        </p:txBody>
      </p:sp>
      <p:sp>
        <p:nvSpPr>
          <p:cNvPr id="6" name="Espace réservé du texte 3">
            <a:extLst>
              <a:ext uri="{FF2B5EF4-FFF2-40B4-BE49-F238E27FC236}">
                <a16:creationId xmlns:a16="http://schemas.microsoft.com/office/drawing/2014/main" id="{20867836-7A94-9700-8355-4A334E1D5899}"/>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dirty="0">
                <a:latin typeface="Segoe UI Semibold"/>
                <a:ea typeface="Segoe UI Black"/>
                <a:cs typeface="Segoe UI Semibold"/>
              </a:rPr>
              <a:t>Checklist du candidat</a:t>
            </a:r>
            <a:endParaRPr lang="fr-FR" dirty="0"/>
          </a:p>
        </p:txBody>
      </p:sp>
      <p:graphicFrame>
        <p:nvGraphicFramePr>
          <p:cNvPr id="10" name="Tableau 9">
            <a:extLst>
              <a:ext uri="{FF2B5EF4-FFF2-40B4-BE49-F238E27FC236}">
                <a16:creationId xmlns:a16="http://schemas.microsoft.com/office/drawing/2014/main" id="{A8B09C54-3687-88E7-1E85-7362E77C8587}"/>
              </a:ext>
            </a:extLst>
          </p:cNvPr>
          <p:cNvGraphicFramePr>
            <a:graphicFrameLocks noGrp="1"/>
          </p:cNvGraphicFramePr>
          <p:nvPr>
            <p:extLst>
              <p:ext uri="{D42A27DB-BD31-4B8C-83A1-F6EECF244321}">
                <p14:modId xmlns:p14="http://schemas.microsoft.com/office/powerpoint/2010/main" val="4051134034"/>
              </p:ext>
            </p:extLst>
          </p:nvPr>
        </p:nvGraphicFramePr>
        <p:xfrm>
          <a:off x="1296648" y="1579223"/>
          <a:ext cx="9218540" cy="4221480"/>
        </p:xfrm>
        <a:graphic>
          <a:graphicData uri="http://schemas.openxmlformats.org/drawingml/2006/table">
            <a:tbl>
              <a:tblPr firstRow="1" bandRow="1">
                <a:tableStyleId>{5C22544A-7EE6-4342-B048-85BDC9FD1C3A}</a:tableStyleId>
              </a:tblPr>
              <a:tblGrid>
                <a:gridCol w="8208890">
                  <a:extLst>
                    <a:ext uri="{9D8B030D-6E8A-4147-A177-3AD203B41FA5}">
                      <a16:colId xmlns:a16="http://schemas.microsoft.com/office/drawing/2014/main" val="2458118718"/>
                    </a:ext>
                  </a:extLst>
                </a:gridCol>
                <a:gridCol w="1009650">
                  <a:extLst>
                    <a:ext uri="{9D8B030D-6E8A-4147-A177-3AD203B41FA5}">
                      <a16:colId xmlns:a16="http://schemas.microsoft.com/office/drawing/2014/main" val="2974147071"/>
                    </a:ext>
                  </a:extLst>
                </a:gridCol>
              </a:tblGrid>
              <a:tr h="349644">
                <a:tc>
                  <a:txBody>
                    <a:bodyPr/>
                    <a:lstStyle/>
                    <a:p>
                      <a:r>
                        <a:rPr lang="fr-FR" noProof="0">
                          <a:latin typeface="Segoe UI" panose="020B0502040204020203" pitchFamily="34" charset="0"/>
                          <a:cs typeface="Segoe UI" panose="020B0502040204020203" pitchFamily="34" charset="0"/>
                        </a:rPr>
                        <a:t>Vérification de la recevabilité du projet</a:t>
                      </a:r>
                    </a:p>
                  </a:txBody>
                  <a:tcPr/>
                </a:tc>
                <a:tc>
                  <a:txBody>
                    <a:bodyPr/>
                    <a:lstStyle/>
                    <a:p>
                      <a:pPr algn="ctr"/>
                      <a:r>
                        <a:rPr lang="fr-FR" noProof="0">
                          <a:latin typeface="Segoe UI" panose="020B0502040204020203" pitchFamily="34" charset="0"/>
                          <a:cs typeface="Segoe UI" panose="020B0502040204020203" pitchFamily="34" charset="0"/>
                        </a:rPr>
                        <a:t>OK</a:t>
                      </a:r>
                    </a:p>
                  </a:txBody>
                  <a:tcPr anchor="ctr"/>
                </a:tc>
                <a:extLst>
                  <a:ext uri="{0D108BD9-81ED-4DB2-BD59-A6C34878D82A}">
                    <a16:rowId xmlns:a16="http://schemas.microsoft.com/office/drawing/2014/main" val="794634229"/>
                  </a:ext>
                </a:extLst>
              </a:tr>
              <a:tr h="370840">
                <a:tc>
                  <a:txBody>
                    <a:bodyPr/>
                    <a:lstStyle/>
                    <a:p>
                      <a:r>
                        <a:rPr lang="fr-FR" sz="1400" noProof="0">
                          <a:latin typeface="Segoe UI" panose="020B0502040204020203" pitchFamily="34" charset="0"/>
                          <a:cs typeface="Segoe UI" panose="020B0502040204020203" pitchFamily="34" charset="0"/>
                        </a:rPr>
                        <a:t>1. Tous les ESSMS parties au projet sont éligibles.</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51573792"/>
                  </a:ext>
                </a:extLst>
              </a:tr>
              <a:tr h="370840">
                <a:tc>
                  <a:txBody>
                    <a:bodyPr/>
                    <a:lstStyle/>
                    <a:p>
                      <a:r>
                        <a:rPr lang="fr-FR" sz="1400" noProof="0">
                          <a:latin typeface="Segoe UI" panose="020B0502040204020203" pitchFamily="34" charset="0"/>
                          <a:cs typeface="Segoe UI" panose="020B0502040204020203" pitchFamily="34" charset="0"/>
                        </a:rPr>
                        <a:t>2. Le nombre minimum d’ESSMS par projet est respecté.</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370840">
                <a:tc>
                  <a:txBody>
                    <a:bodyPr/>
                    <a:lstStyle/>
                    <a:p>
                      <a:r>
                        <a:rPr lang="fr-FR" sz="1400" noProof="0">
                          <a:latin typeface="Segoe UI" panose="020B0502040204020203" pitchFamily="34" charset="0"/>
                          <a:cs typeface="Segoe UI" panose="020B0502040204020203" pitchFamily="34" charset="0"/>
                        </a:rPr>
                        <a:t>3. Tous les ESSMS parties au projet ont un numéro FINESS géographique.</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370840">
                <a:tc>
                  <a:txBody>
                    <a:bodyPr/>
                    <a:lstStyle/>
                    <a:p>
                      <a:r>
                        <a:rPr lang="fr-FR" sz="1400" noProof="0" dirty="0">
                          <a:latin typeface="Segoe UI" panose="020B0502040204020203" pitchFamily="34" charset="0"/>
                          <a:cs typeface="Segoe UI" panose="020B0502040204020203" pitchFamily="34" charset="0"/>
                        </a:rPr>
                        <a:t>4. Le porteur du projet a un numéro SIRET.</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r h="370840">
                <a:tc>
                  <a:txBody>
                    <a:bodyPr/>
                    <a:lstStyle/>
                    <a:p>
                      <a:r>
                        <a:rPr lang="fr-FR" sz="1400" noProof="0" dirty="0">
                          <a:latin typeface="Segoe UI" panose="020B0502040204020203" pitchFamily="34" charset="0"/>
                          <a:cs typeface="Segoe UI" panose="020B0502040204020203" pitchFamily="34" charset="0"/>
                        </a:rPr>
                        <a:t>5. Le projet concerne une nouvelle opération.</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552544"/>
                  </a:ext>
                </a:extLst>
              </a:tr>
              <a:tr h="370840">
                <a:tc>
                  <a:txBody>
                    <a:bodyPr/>
                    <a:lstStyle/>
                    <a:p>
                      <a:r>
                        <a:rPr lang="fr-FR" sz="1400">
                          <a:latin typeface="Segoe UI" panose="020B0502040204020203" pitchFamily="34" charset="0"/>
                          <a:cs typeface="Segoe UI" panose="020B0502040204020203" pitchFamily="34" charset="0"/>
                        </a:rPr>
                        <a:t>6. Aucun des ESSMS parties au projet n’a bénéficié d’un financement européen pour cette opération.</a:t>
                      </a:r>
                      <a:endParaRPr lang="en-US" sz="1400">
                        <a:latin typeface="Segoe UI" panose="020B0502040204020203" pitchFamily="34" charset="0"/>
                        <a:cs typeface="Segoe UI" panose="020B0502040204020203" pitchFamily="34" charset="0"/>
                      </a:endParaRPr>
                    </a:p>
                  </a:txBody>
                  <a:tcPr/>
                </a:tc>
                <a:tc>
                  <a:txBody>
                    <a:bodyPr/>
                    <a:lstStyle/>
                    <a:p>
                      <a:endParaRPr lang="en-US" sz="1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76995171"/>
                  </a:ext>
                </a:extLst>
              </a:tr>
              <a:tr h="370840">
                <a:tc>
                  <a:txBody>
                    <a:bodyPr/>
                    <a:lstStyle/>
                    <a:p>
                      <a:r>
                        <a:rPr lang="fr-FR" sz="1400">
                          <a:latin typeface="Segoe UI" panose="020B0502040204020203" pitchFamily="34" charset="0"/>
                          <a:cs typeface="Segoe UI" panose="020B0502040204020203" pitchFamily="34" charset="0"/>
                        </a:rPr>
                        <a:t>7. Aucun des ESSMS parties au projet n’a bénéficié d’un précédent financement ESMS Numérique.</a:t>
                      </a:r>
                      <a:endParaRPr lang="en-US" sz="1400">
                        <a:latin typeface="Segoe UI" panose="020B0502040204020203" pitchFamily="34" charset="0"/>
                        <a:cs typeface="Segoe UI" panose="020B0502040204020203" pitchFamily="34" charset="0"/>
                      </a:endParaRPr>
                    </a:p>
                  </a:txBody>
                  <a:tcPr/>
                </a:tc>
                <a:tc>
                  <a:txBody>
                    <a:bodyPr/>
                    <a:lstStyle/>
                    <a:p>
                      <a:endParaRPr lang="en-US" sz="1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758999893"/>
                  </a:ext>
                </a:extLst>
              </a:tr>
              <a:tr h="370840">
                <a:tc>
                  <a:txBody>
                    <a:bodyPr/>
                    <a:lstStyle/>
                    <a:p>
                      <a:r>
                        <a:rPr lang="fr-FR" sz="1400">
                          <a:latin typeface="Segoe UI" panose="020B0502040204020203" pitchFamily="34" charset="0"/>
                          <a:cs typeface="Segoe UI" panose="020B0502040204020203" pitchFamily="34" charset="0"/>
                        </a:rPr>
                        <a:t>8. Aucun des ESSMS partie au projet n’a bénéficié d’un financement SONS pour une autre solution que celle retenue ou envisagée pour cette opération.</a:t>
                      </a:r>
                    </a:p>
                  </a:txBody>
                  <a:tcPr/>
                </a:tc>
                <a:tc>
                  <a:txBody>
                    <a:bodyPr/>
                    <a:lstStyle/>
                    <a:p>
                      <a:endParaRPr lang="fr-FR" sz="1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78092085"/>
                  </a:ext>
                </a:extLst>
              </a:tr>
              <a:tr h="370840">
                <a:tc>
                  <a:txBody>
                    <a:bodyPr/>
                    <a:lstStyle/>
                    <a:p>
                      <a:r>
                        <a:rPr lang="fr-FR" sz="1400">
                          <a:latin typeface="Segoe UI" panose="020B0502040204020203" pitchFamily="34" charset="0"/>
                          <a:cs typeface="Segoe UI" panose="020B0502040204020203" pitchFamily="34" charset="0"/>
                        </a:rPr>
                        <a:t>9. Tous les ESSMS parties au projet seront équipés de la même solution logicielle.</a:t>
                      </a:r>
                      <a:endParaRPr lang="en-US" sz="1400">
                        <a:latin typeface="Segoe UI" panose="020B0502040204020203" pitchFamily="34" charset="0"/>
                        <a:cs typeface="Segoe UI" panose="020B0502040204020203" pitchFamily="34" charset="0"/>
                      </a:endParaRPr>
                    </a:p>
                  </a:txBody>
                  <a:tcPr/>
                </a:tc>
                <a:tc>
                  <a:txBody>
                    <a:bodyPr/>
                    <a:lstStyle/>
                    <a:p>
                      <a:endParaRPr lang="en-US" sz="1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89956950"/>
                  </a:ext>
                </a:extLst>
              </a:tr>
              <a:tr h="370840">
                <a:tc>
                  <a:txBody>
                    <a:bodyPr/>
                    <a:lstStyle/>
                    <a:p>
                      <a:r>
                        <a:rPr lang="fr-FR" sz="1400" dirty="0">
                          <a:latin typeface="Segoe UI" panose="020B0502040204020203" pitchFamily="34" charset="0"/>
                          <a:cs typeface="Segoe UI" panose="020B0502040204020203" pitchFamily="34" charset="0"/>
                        </a:rPr>
                        <a:t>10. La solution logicielle est référencée Ségur ou en cours de référencement</a:t>
                      </a:r>
                      <a:endParaRPr lang="en-US" sz="1400" dirty="0">
                        <a:latin typeface="Segoe UI" panose="020B0502040204020203" pitchFamily="34" charset="0"/>
                        <a:cs typeface="Segoe UI" panose="020B0502040204020203" pitchFamily="34" charset="0"/>
                      </a:endParaRPr>
                    </a:p>
                  </a:txBody>
                  <a:tcPr/>
                </a:tc>
                <a:tc>
                  <a:txBody>
                    <a:bodyPr/>
                    <a:lstStyle/>
                    <a:p>
                      <a:endParaRPr lang="en-US"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85026654"/>
                  </a:ext>
                </a:extLst>
              </a:tr>
            </a:tbl>
          </a:graphicData>
        </a:graphic>
      </p:graphicFrame>
      <p:sp>
        <p:nvSpPr>
          <p:cNvPr id="11" name="Rectangle 10">
            <a:extLst>
              <a:ext uri="{FF2B5EF4-FFF2-40B4-BE49-F238E27FC236}">
                <a16:creationId xmlns:a16="http://schemas.microsoft.com/office/drawing/2014/main" id="{6F5BF674-0729-8806-6C0E-4D7A62FE37B3}"/>
              </a:ext>
            </a:extLst>
          </p:cNvPr>
          <p:cNvSpPr/>
          <p:nvPr/>
        </p:nvSpPr>
        <p:spPr>
          <a:xfrm>
            <a:off x="9915113" y="2048829"/>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06B3B7D-D730-C5A5-BED0-CEB229828E08}"/>
              </a:ext>
            </a:extLst>
          </p:cNvPr>
          <p:cNvSpPr/>
          <p:nvPr/>
        </p:nvSpPr>
        <p:spPr>
          <a:xfrm>
            <a:off x="9915113" y="2407898"/>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6B2D166-D112-6A1D-9BC2-71ED83295110}"/>
              </a:ext>
            </a:extLst>
          </p:cNvPr>
          <p:cNvSpPr/>
          <p:nvPr/>
        </p:nvSpPr>
        <p:spPr>
          <a:xfrm>
            <a:off x="9915113" y="2766967"/>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93E82A-3F39-BDF2-3C2E-9F4CA564B150}"/>
              </a:ext>
            </a:extLst>
          </p:cNvPr>
          <p:cNvSpPr/>
          <p:nvPr/>
        </p:nvSpPr>
        <p:spPr>
          <a:xfrm>
            <a:off x="9915112" y="312603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B7602DD-0633-7FAF-854F-3152BE1B739B}"/>
              </a:ext>
            </a:extLst>
          </p:cNvPr>
          <p:cNvSpPr/>
          <p:nvPr/>
        </p:nvSpPr>
        <p:spPr>
          <a:xfrm>
            <a:off x="9915112" y="350973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FCAA794-C315-7EA2-6A61-05CA3221564C}"/>
              </a:ext>
            </a:extLst>
          </p:cNvPr>
          <p:cNvSpPr/>
          <p:nvPr/>
        </p:nvSpPr>
        <p:spPr>
          <a:xfrm>
            <a:off x="9915112" y="3879191"/>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D4921E4-1204-CD03-ACE5-B94A545F3336}"/>
              </a:ext>
            </a:extLst>
          </p:cNvPr>
          <p:cNvSpPr/>
          <p:nvPr/>
        </p:nvSpPr>
        <p:spPr>
          <a:xfrm>
            <a:off x="9915112" y="4277552"/>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28F7D698-DAF9-8E15-645C-ADAF759A70BF}"/>
              </a:ext>
            </a:extLst>
          </p:cNvPr>
          <p:cNvSpPr/>
          <p:nvPr/>
        </p:nvSpPr>
        <p:spPr>
          <a:xfrm>
            <a:off x="9915112" y="4726734"/>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62D3BB0-A418-6A62-1707-C90D5E7A70FC}"/>
              </a:ext>
            </a:extLst>
          </p:cNvPr>
          <p:cNvSpPr/>
          <p:nvPr/>
        </p:nvSpPr>
        <p:spPr>
          <a:xfrm>
            <a:off x="9915112" y="5152035"/>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EDC1421-29A1-751E-D006-35A2C458BAB3}"/>
              </a:ext>
            </a:extLst>
          </p:cNvPr>
          <p:cNvSpPr/>
          <p:nvPr/>
        </p:nvSpPr>
        <p:spPr>
          <a:xfrm>
            <a:off x="9915112" y="5509009"/>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3848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B903D2-4343-7BC4-A5F7-A2BF1C4E2F21}"/>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A443F490-9F61-9F9F-C2D9-95DBD9FB6B13}"/>
              </a:ext>
            </a:extLst>
          </p:cNvPr>
          <p:cNvSpPr>
            <a:spLocks noGrp="1"/>
          </p:cNvSpPr>
          <p:nvPr>
            <p:ph type="body" sz="quarter" idx="11"/>
          </p:nvPr>
        </p:nvSpPr>
        <p:spPr>
          <a:xfrm>
            <a:off x="1080112" y="1448810"/>
            <a:ext cx="3960812" cy="997196"/>
          </a:xfrm>
        </p:spPr>
        <p:txBody>
          <a:bodyPr vert="horz" wrap="square" lIns="0" tIns="0" rIns="0" bIns="0" rtlCol="0" anchor="t">
            <a:spAutoFit/>
          </a:bodyPr>
          <a:lstStyle/>
          <a:p>
            <a:r>
              <a:rPr lang="fr-FR" dirty="0">
                <a:latin typeface="Segoe UI Black"/>
                <a:ea typeface="Segoe UI Black"/>
                <a:cs typeface="Arial"/>
              </a:rPr>
              <a:t>2. Constitution du dossier</a:t>
            </a:r>
            <a:endParaRPr lang="fr-FR" dirty="0"/>
          </a:p>
        </p:txBody>
      </p:sp>
    </p:spTree>
    <p:extLst>
      <p:ext uri="{BB962C8B-B14F-4D97-AF65-F5344CB8AC3E}">
        <p14:creationId xmlns:p14="http://schemas.microsoft.com/office/powerpoint/2010/main" val="276561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26</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467786"/>
            <a:ext cx="10127489" cy="387798"/>
          </a:xfrm>
        </p:spPr>
        <p:txBody>
          <a:bodyPr/>
          <a:lstStyle/>
          <a:p>
            <a:r>
              <a:rPr lang="fr-FR" dirty="0"/>
              <a:t>Constitution du dossier</a:t>
            </a:r>
          </a:p>
        </p:txBody>
      </p:sp>
      <p:sp>
        <p:nvSpPr>
          <p:cNvPr id="18" name="Espace réservé du texte 17">
            <a:extLst>
              <a:ext uri="{FF2B5EF4-FFF2-40B4-BE49-F238E27FC236}">
                <a16:creationId xmlns:a16="http://schemas.microsoft.com/office/drawing/2014/main" id="{46BEC4C1-8556-E1DF-50F4-01289FD8F989}"/>
              </a:ext>
            </a:extLst>
          </p:cNvPr>
          <p:cNvSpPr>
            <a:spLocks noGrp="1"/>
          </p:cNvSpPr>
          <p:nvPr>
            <p:ph type="body" sz="quarter" idx="13"/>
          </p:nvPr>
        </p:nvSpPr>
        <p:spPr>
          <a:xfrm>
            <a:off x="1296649" y="965713"/>
            <a:ext cx="10127488" cy="221599"/>
          </a:xfrm>
        </p:spPr>
        <p:txBody>
          <a:bodyPr/>
          <a:lstStyle/>
          <a:p>
            <a:r>
              <a:rPr lang="fr-FR" dirty="0"/>
              <a:t>Pièces à fournir</a:t>
            </a:r>
          </a:p>
        </p:txBody>
      </p:sp>
      <p:graphicFrame>
        <p:nvGraphicFramePr>
          <p:cNvPr id="4" name="Tableau 12">
            <a:extLst>
              <a:ext uri="{FF2B5EF4-FFF2-40B4-BE49-F238E27FC236}">
                <a16:creationId xmlns:a16="http://schemas.microsoft.com/office/drawing/2014/main" id="{0684F60B-7242-82D3-C126-7C8DEA133969}"/>
              </a:ext>
            </a:extLst>
          </p:cNvPr>
          <p:cNvGraphicFramePr>
            <a:graphicFrameLocks noGrp="1"/>
          </p:cNvGraphicFramePr>
          <p:nvPr>
            <p:extLst>
              <p:ext uri="{D42A27DB-BD31-4B8C-83A1-F6EECF244321}">
                <p14:modId xmlns:p14="http://schemas.microsoft.com/office/powerpoint/2010/main" val="621360616"/>
              </p:ext>
            </p:extLst>
          </p:nvPr>
        </p:nvGraphicFramePr>
        <p:xfrm>
          <a:off x="371474" y="2276080"/>
          <a:ext cx="11649075" cy="4130848"/>
        </p:xfrm>
        <a:graphic>
          <a:graphicData uri="http://schemas.openxmlformats.org/drawingml/2006/table">
            <a:tbl>
              <a:tblPr firstRow="1" bandRow="1">
                <a:tableStyleId>{5C22544A-7EE6-4342-B048-85BDC9FD1C3A}</a:tableStyleId>
              </a:tblPr>
              <a:tblGrid>
                <a:gridCol w="9068236">
                  <a:extLst>
                    <a:ext uri="{9D8B030D-6E8A-4147-A177-3AD203B41FA5}">
                      <a16:colId xmlns:a16="http://schemas.microsoft.com/office/drawing/2014/main" val="3143838828"/>
                    </a:ext>
                  </a:extLst>
                </a:gridCol>
                <a:gridCol w="1239905">
                  <a:extLst>
                    <a:ext uri="{9D8B030D-6E8A-4147-A177-3AD203B41FA5}">
                      <a16:colId xmlns:a16="http://schemas.microsoft.com/office/drawing/2014/main" val="798068222"/>
                    </a:ext>
                  </a:extLst>
                </a:gridCol>
                <a:gridCol w="1340934">
                  <a:extLst>
                    <a:ext uri="{9D8B030D-6E8A-4147-A177-3AD203B41FA5}">
                      <a16:colId xmlns:a16="http://schemas.microsoft.com/office/drawing/2014/main" val="3014986368"/>
                    </a:ext>
                  </a:extLst>
                </a:gridCol>
              </a:tblGrid>
              <a:tr h="153644">
                <a:tc>
                  <a:txBody>
                    <a:bodyPr/>
                    <a:lstStyle/>
                    <a:p>
                      <a:pPr algn="ctr"/>
                      <a:r>
                        <a:rPr lang="en-US" sz="1200">
                          <a:latin typeface="Segoe UI" panose="020B0502040204020203" pitchFamily="34" charset="0"/>
                          <a:cs typeface="Segoe UI" panose="020B0502040204020203" pitchFamily="34" charset="0"/>
                        </a:rPr>
                        <a:t>Pièce </a:t>
                      </a:r>
                      <a:r>
                        <a:rPr lang="fr-FR" sz="1200" noProof="0">
                          <a:latin typeface="Segoe UI" panose="020B0502040204020203" pitchFamily="34" charset="0"/>
                          <a:cs typeface="Segoe UI" panose="020B0502040204020203" pitchFamily="34" charset="0"/>
                        </a:rPr>
                        <a:t>justificative</a:t>
                      </a:r>
                    </a:p>
                  </a:txBody>
                  <a:tcPr/>
                </a:tc>
                <a:tc>
                  <a:txBody>
                    <a:bodyPr/>
                    <a:lstStyle/>
                    <a:p>
                      <a:pPr algn="ctr"/>
                      <a:r>
                        <a:rPr lang="fr-FR" sz="1200" noProof="0">
                          <a:latin typeface="Segoe UI" panose="020B0502040204020203" pitchFamily="34" charset="0"/>
                          <a:cs typeface="Segoe UI" panose="020B0502040204020203" pitchFamily="34" charset="0"/>
                        </a:rPr>
                        <a:t>Obligatoire</a:t>
                      </a:r>
                    </a:p>
                  </a:txBody>
                  <a:tcPr/>
                </a:tc>
                <a:tc>
                  <a:txBody>
                    <a:bodyPr/>
                    <a:lstStyle/>
                    <a:p>
                      <a:pPr algn="ctr"/>
                      <a:r>
                        <a:rPr lang="en-US" sz="1200">
                          <a:latin typeface="Segoe UI" panose="020B0502040204020203" pitchFamily="34" charset="0"/>
                          <a:cs typeface="Segoe UI" panose="020B0502040204020203" pitchFamily="34" charset="0"/>
                        </a:rPr>
                        <a:t>Template CNSA</a:t>
                      </a:r>
                    </a:p>
                  </a:txBody>
                  <a:tcPr/>
                </a:tc>
                <a:extLst>
                  <a:ext uri="{0D108BD9-81ED-4DB2-BD59-A6C34878D82A}">
                    <a16:rowId xmlns:a16="http://schemas.microsoft.com/office/drawing/2014/main" val="3703376021"/>
                  </a:ext>
                </a:extLst>
              </a:tr>
              <a:tr h="271722">
                <a:tc>
                  <a:txBody>
                    <a:bodyPr/>
                    <a:lstStyle/>
                    <a:p>
                      <a:r>
                        <a:rPr lang="fr-FR" sz="1100" dirty="0">
                          <a:latin typeface="Segoe UI" panose="020B0502040204020203" pitchFamily="34" charset="0"/>
                          <a:cs typeface="Segoe UI" panose="020B0502040204020203" pitchFamily="34" charset="0"/>
                        </a:rPr>
                        <a:t>Note de présentation générale du projet (compréhension des enjeux du programme, ambition et objectifs du projet, points d’attentions, etc.), y compris la liste exacte des ESSMS parties prenantes avec un numéro FINESS géographique pour chaque établissement.</a:t>
                      </a: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54439482"/>
                  </a:ext>
                </a:extLst>
              </a:tr>
              <a:tr h="266438">
                <a:tc>
                  <a:txBody>
                    <a:bodyPr/>
                    <a:lstStyle/>
                    <a:p>
                      <a:r>
                        <a:rPr lang="fr-FR" sz="1100" dirty="0">
                          <a:latin typeface="Segoe UI" panose="020B0502040204020203" pitchFamily="34" charset="0"/>
                          <a:cs typeface="Segoe UI" panose="020B0502040204020203" pitchFamily="34" charset="0"/>
                        </a:rPr>
                        <a:t>La présentation de la gouvernance du projet, en particulier comment est intégrée la mutualisation dans la gouvernance du projet.</a:t>
                      </a:r>
                      <a:endParaRPr lang="en-US" sz="1100" dirty="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414080588"/>
                  </a:ext>
                </a:extLst>
              </a:tr>
              <a:tr h="220601">
                <a:tc>
                  <a:txBody>
                    <a:bodyPr/>
                    <a:lstStyle/>
                    <a:p>
                      <a:pPr marL="0" algn="l" defTabSz="914400" rtl="0" eaLnBrk="1" latinLnBrk="0" hangingPunct="1"/>
                      <a:r>
                        <a:rPr lang="fr-FR" sz="1100" kern="1200">
                          <a:solidFill>
                            <a:schemeClr val="tx1"/>
                          </a:solidFill>
                          <a:latin typeface="Segoe UI" panose="020B0502040204020203" pitchFamily="34" charset="0"/>
                          <a:cs typeface="Segoe UI" panose="020B0502040204020203" pitchFamily="34" charset="0"/>
                        </a:rPr>
                        <a:t>La convention signée entre les structures - parties au projet.</a:t>
                      </a:r>
                      <a:endParaRPr lang="en-US" sz="1100" kern="1200">
                        <a:solidFill>
                          <a:schemeClr val="tx1"/>
                        </a:solidFill>
                        <a:latin typeface="Segoe UI" panose="020B0502040204020203" pitchFamily="34" charset="0"/>
                        <a:ea typeface="+mn-ea"/>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33661405"/>
                  </a:ext>
                </a:extLst>
              </a:tr>
              <a:tr h="276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Segoe UI" panose="020B0502040204020203" pitchFamily="34" charset="0"/>
                          <a:cs typeface="Segoe UI" panose="020B0502040204020203" pitchFamily="34" charset="0"/>
                        </a:rPr>
                        <a:t>Une lettre d’engagement permettant de s’assurer de la participation et de la bonne coordination des différents organismes parties au projet.</a:t>
                      </a:r>
                      <a:endParaRPr lang="fr-FR" sz="1100" kern="1200">
                        <a:solidFill>
                          <a:schemeClr val="tx1"/>
                        </a:solidFill>
                        <a:latin typeface="Segoe UI" panose="020B0502040204020203" pitchFamily="34" charset="0"/>
                        <a:ea typeface="+mn-ea"/>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25240892"/>
                  </a:ext>
                </a:extLst>
              </a:tr>
              <a:tr h="248565">
                <a:tc>
                  <a:txBody>
                    <a:bodyPr/>
                    <a:lstStyle/>
                    <a:p>
                      <a:r>
                        <a:rPr lang="fr-FR" sz="1100">
                          <a:latin typeface="Segoe UI" panose="020B0502040204020203" pitchFamily="34" charset="0"/>
                          <a:cs typeface="Segoe UI" panose="020B0502040204020203" pitchFamily="34" charset="0"/>
                        </a:rPr>
                        <a:t>Le planning du projet (plannings Gantt : projet, conduite du changement, déploiement). Des jalons projet sont indiqués dans le </a:t>
                      </a:r>
                      <a:r>
                        <a:rPr lang="fr-FR" sz="1100" err="1">
                          <a:latin typeface="Segoe UI" panose="020B0502040204020203" pitchFamily="34" charset="0"/>
                          <a:cs typeface="Segoe UI" panose="020B0502040204020203" pitchFamily="34" charset="0"/>
                        </a:rPr>
                        <a:t>template</a:t>
                      </a:r>
                      <a:r>
                        <a:rPr lang="fr-FR" sz="1100">
                          <a:latin typeface="Segoe UI" panose="020B0502040204020203" pitchFamily="34" charset="0"/>
                          <a:cs typeface="Segoe UI" panose="020B0502040204020203" pitchFamily="34" charset="0"/>
                        </a:rPr>
                        <a:t> CNSA.</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649389885"/>
                  </a:ext>
                </a:extLst>
              </a:tr>
              <a:tr h="228621">
                <a:tc>
                  <a:txBody>
                    <a:bodyPr/>
                    <a:lstStyle/>
                    <a:p>
                      <a:r>
                        <a:rPr lang="fr-FR" sz="1100">
                          <a:latin typeface="Segoe UI" panose="020B0502040204020203" pitchFamily="34" charset="0"/>
                          <a:cs typeface="Segoe UI" panose="020B0502040204020203" pitchFamily="34" charset="0"/>
                        </a:rPr>
                        <a:t>Plan de financement pluriannuel (3 documents à fournir : coûts du projet, coûts RH et plan de financement pluriannuel).</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867702646"/>
                  </a:ext>
                </a:extLst>
              </a:tr>
              <a:tr h="225825">
                <a:tc>
                  <a:txBody>
                    <a:bodyPr/>
                    <a:lstStyle/>
                    <a:p>
                      <a:r>
                        <a:rPr lang="fr-FR" sz="1100">
                          <a:latin typeface="Segoe UI" panose="020B0502040204020203" pitchFamily="34" charset="0"/>
                          <a:cs typeface="Segoe UI" panose="020B0502040204020203" pitchFamily="34" charset="0"/>
                        </a:rPr>
                        <a:t>La stratégie de déploiement envisagée.</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49078631"/>
                  </a:ext>
                </a:extLst>
              </a:tr>
              <a:tr h="214640">
                <a:tc>
                  <a:txBody>
                    <a:bodyPr/>
                    <a:lstStyle/>
                    <a:p>
                      <a:r>
                        <a:rPr lang="fr-FR" sz="1100">
                          <a:latin typeface="Segoe UI" panose="020B0502040204020203" pitchFamily="34" charset="0"/>
                          <a:cs typeface="Segoe UI" panose="020B0502040204020203" pitchFamily="34" charset="0"/>
                        </a:rPr>
                        <a:t>Le plan de conduite du changement.</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918766928"/>
                  </a:ext>
                </a:extLst>
              </a:tr>
              <a:tr h="296042">
                <a:tc>
                  <a:txBody>
                    <a:bodyPr/>
                    <a:lstStyle/>
                    <a:p>
                      <a:r>
                        <a:rPr lang="fr-FR" sz="1100">
                          <a:latin typeface="Segoe UI" panose="020B0502040204020203" pitchFamily="34" charset="0"/>
                          <a:cs typeface="Segoe UI" panose="020B0502040204020203" pitchFamily="34" charset="0"/>
                        </a:rPr>
                        <a:t>Résultats de l’autodiagnostique de maturité du SI  de chaque organisme gestionnaire de </a:t>
                      </a:r>
                      <a:r>
                        <a:rPr lang="fr-FR" sz="1100">
                          <a:latin typeface="Segoe UI" panose="020B0502040204020203" pitchFamily="34" charset="0"/>
                          <a:cs typeface="Segoe UI" panose="020B0502040204020203" pitchFamily="34" charset="0"/>
                          <a:hlinkClick r:id="rId2"/>
                        </a:rPr>
                        <a:t>l’ANAP</a:t>
                      </a:r>
                      <a:r>
                        <a:rPr lang="en-US" sz="1100">
                          <a:latin typeface="Segoe UI" panose="020B0502040204020203" pitchFamily="34" charset="0"/>
                          <a:cs typeface="Segoe UI" panose="020B0502040204020203" pitchFamily="34" charset="0"/>
                        </a:rPr>
                        <a:t>.</a:t>
                      </a:r>
                      <a:endParaRPr lang="fr-FR"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76816971"/>
                  </a:ext>
                </a:extLst>
              </a:tr>
              <a:tr h="231745">
                <a:tc>
                  <a:txBody>
                    <a:bodyPr/>
                    <a:lstStyle/>
                    <a:p>
                      <a:r>
                        <a:rPr lang="fr-FR" sz="1100">
                          <a:latin typeface="Segoe UI" panose="020B0502040204020203" pitchFamily="34" charset="0"/>
                          <a:cs typeface="Segoe UI" panose="020B0502040204020203" pitchFamily="34" charset="0"/>
                        </a:rPr>
                        <a:t>Liste chiffrée (quantité et prix) des matériels à faire financer (si éligible).</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973868378"/>
                  </a:ext>
                </a:extLst>
              </a:tr>
              <a:tr h="231745">
                <a:tc>
                  <a:txBody>
                    <a:bodyPr/>
                    <a:lstStyle/>
                    <a:p>
                      <a:r>
                        <a:rPr lang="fr-FR" sz="1100" noProof="0">
                          <a:latin typeface="Segoe UI" panose="020B0502040204020203" pitchFamily="34" charset="0"/>
                          <a:cs typeface="Segoe UI" panose="020B0502040204020203" pitchFamily="34" charset="0"/>
                        </a:rPr>
                        <a:t>Autorisation de l’entité nationale : dans le cas où la structure est affiliée ou rattachée à une entité nationale.</a:t>
                      </a: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609245892"/>
                  </a:ext>
                </a:extLst>
              </a:tr>
              <a:tr h="231745">
                <a:tc>
                  <a:txBody>
                    <a:bodyPr/>
                    <a:lstStyle/>
                    <a:p>
                      <a:r>
                        <a:rPr lang="en-US" sz="1100">
                          <a:latin typeface="Segoe UI" panose="020B0502040204020203" pitchFamily="34" charset="0"/>
                          <a:cs typeface="Segoe UI" panose="020B0502040204020203" pitchFamily="34" charset="0"/>
                        </a:rPr>
                        <a:t>Statuts</a:t>
                      </a: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28913197"/>
                  </a:ext>
                </a:extLst>
              </a:tr>
              <a:tr h="231745">
                <a:tc>
                  <a:txBody>
                    <a:bodyPr/>
                    <a:lstStyle/>
                    <a:p>
                      <a:r>
                        <a:rPr lang="fr-FR" sz="1100">
                          <a:latin typeface="Segoe UI" panose="020B0502040204020203" pitchFamily="34" charset="0"/>
                          <a:cs typeface="Segoe UI" panose="020B0502040204020203" pitchFamily="34" charset="0"/>
                        </a:rPr>
                        <a:t>Publication du JO création de l’association et modifications.</a:t>
                      </a:r>
                      <a:endParaRPr lang="en-US" sz="110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440745040"/>
                  </a:ext>
                </a:extLst>
              </a:tr>
              <a:tr h="189220">
                <a:tc>
                  <a:txBody>
                    <a:bodyPr/>
                    <a:lstStyle/>
                    <a:p>
                      <a:r>
                        <a:rPr lang="en-US" sz="1100">
                          <a:latin typeface="Segoe UI" panose="020B0502040204020203" pitchFamily="34" charset="0"/>
                          <a:cs typeface="Segoe UI" panose="020B0502040204020203" pitchFamily="34" charset="0"/>
                        </a:rPr>
                        <a:t>RIB</a:t>
                      </a:r>
                    </a:p>
                  </a:txBody>
                  <a:tcPr/>
                </a:tc>
                <a:tc>
                  <a:txBody>
                    <a:bodyPr/>
                    <a:lstStyle/>
                    <a:p>
                      <a:pPr algn="ctr"/>
                      <a:endParaRPr lang="fr-FR" sz="1100" noProof="0">
                        <a:latin typeface="Segoe UI" panose="020B0502040204020203" pitchFamily="34" charset="0"/>
                        <a:cs typeface="Segoe UI" panose="020B0502040204020203" pitchFamily="34" charset="0"/>
                      </a:endParaRPr>
                    </a:p>
                  </a:txBody>
                  <a:tcPr/>
                </a:tc>
                <a:tc>
                  <a:txBody>
                    <a:bodyPr/>
                    <a:lstStyle/>
                    <a:p>
                      <a:pPr algn="ctr"/>
                      <a:endParaRPr lang="fr-FR" sz="1100" noProof="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78257144"/>
                  </a:ext>
                </a:extLst>
              </a:tr>
            </a:tbl>
          </a:graphicData>
        </a:graphic>
      </p:graphicFrame>
      <p:sp>
        <p:nvSpPr>
          <p:cNvPr id="5" name="Espace réservé du texte 1">
            <a:extLst>
              <a:ext uri="{FF2B5EF4-FFF2-40B4-BE49-F238E27FC236}">
                <a16:creationId xmlns:a16="http://schemas.microsoft.com/office/drawing/2014/main" id="{ACAB7628-5846-BD16-8429-9390280A6D7C}"/>
              </a:ext>
            </a:extLst>
          </p:cNvPr>
          <p:cNvSpPr txBox="1">
            <a:spLocks/>
          </p:cNvSpPr>
          <p:nvPr/>
        </p:nvSpPr>
        <p:spPr>
          <a:xfrm>
            <a:off x="838200" y="1392310"/>
            <a:ext cx="11499528" cy="883770"/>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80000"/>
              </a:lnSpc>
              <a:buClr>
                <a:srgbClr val="057EC1"/>
              </a:buClr>
              <a:buFont typeface="Arial" panose="020B0604020202020204" pitchFamily="34" charset="0"/>
              <a:buChar char="•"/>
            </a:pPr>
            <a:r>
              <a:rPr lang="fr-FR" sz="1400" dirty="0">
                <a:latin typeface="Segoe UI Semibold" panose="020B0702040204020203" pitchFamily="34" charset="0"/>
                <a:ea typeface="Segoe UI Black" panose="020B0A02040204020203" pitchFamily="34" charset="0"/>
                <a:cs typeface="Segoe UI Semibold" panose="020B0702040204020203" pitchFamily="34" charset="0"/>
              </a:rPr>
              <a:t>L’organisme gestionnaire d’un projet doit déposer sa demande directement via le </a:t>
            </a:r>
            <a:r>
              <a:rPr lang="fr-FR" sz="1400" dirty="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hlinkClick r:id="rId4">
                  <a:extLst>
                    <a:ext uri="{A12FA001-AC4F-418D-AE19-62706E023703}">
                      <ahyp:hlinkClr xmlns:ahyp="http://schemas.microsoft.com/office/drawing/2018/hyperlinkcolor" val="tx"/>
                    </a:ext>
                  </a:extLst>
                </a:hlinkClick>
              </a:rPr>
              <a:t>téléservice GALIS « PAI numérique »</a:t>
            </a:r>
            <a:r>
              <a:rPr lang="fr-FR" sz="1400" dirty="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rPr>
              <a:t>. </a:t>
            </a:r>
          </a:p>
          <a:p>
            <a:pPr marL="171450" indent="-171450">
              <a:lnSpc>
                <a:spcPct val="80000"/>
              </a:lnSpc>
              <a:buClr>
                <a:srgbClr val="057EC1"/>
              </a:buClr>
              <a:buFont typeface="Arial" panose="020B0604020202020204" pitchFamily="34" charset="0"/>
              <a:buChar char="•"/>
            </a:pPr>
            <a:r>
              <a:rPr lang="fr-FR" sz="1400" dirty="0">
                <a:latin typeface="Segoe UI Semibold" panose="020B0702040204020203" pitchFamily="34" charset="0"/>
                <a:ea typeface="Segoe UI Black" panose="020B0A02040204020203" pitchFamily="34" charset="0"/>
                <a:cs typeface="Segoe UI Semibold" panose="020B0702040204020203" pitchFamily="34" charset="0"/>
              </a:rPr>
              <a:t>Des pièces justificatives déposées directement sur la plateforme GALIS doivent accompagner toute demande de financement. Pour certaines pièces, une trame type recommandée mais non obligatoire est disponible sur le </a:t>
            </a:r>
            <a:r>
              <a:rPr lang="fr-FR" sz="1400" dirty="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hlinkClick r:id="rId5">
                  <a:extLst>
                    <a:ext uri="{A12FA001-AC4F-418D-AE19-62706E023703}">
                      <ahyp:hlinkClr xmlns:ahyp="http://schemas.microsoft.com/office/drawing/2018/hyperlinkcolor" val="tx"/>
                    </a:ext>
                  </a:extLst>
                </a:hlinkClick>
              </a:rPr>
              <a:t>site internet de la CNSA</a:t>
            </a:r>
            <a:r>
              <a:rPr lang="fr-FR" sz="1400" dirty="0">
                <a:solidFill>
                  <a:srgbClr val="057EC1"/>
                </a:solidFill>
                <a:latin typeface="Segoe UI Semibold" panose="020B0702040204020203" pitchFamily="34" charset="0"/>
                <a:ea typeface="Segoe UI Black" panose="020B0A02040204020203" pitchFamily="34" charset="0"/>
                <a:cs typeface="Segoe UI Semibold" panose="020B0702040204020203" pitchFamily="34" charset="0"/>
              </a:rPr>
              <a:t>. </a:t>
            </a:r>
          </a:p>
        </p:txBody>
      </p:sp>
      <p:pic>
        <p:nvPicPr>
          <p:cNvPr id="8" name="Image 7" descr="Une image contenant Graphique, Caractère coloré, conception&#10;&#10;Description générée automatiquement">
            <a:extLst>
              <a:ext uri="{FF2B5EF4-FFF2-40B4-BE49-F238E27FC236}">
                <a16:creationId xmlns:a16="http://schemas.microsoft.com/office/drawing/2014/main" id="{FF7E726D-C191-A6EE-D999-DFF7292E3876}"/>
              </a:ext>
            </a:extLst>
          </p:cNvPr>
          <p:cNvPicPr>
            <a:picLocks noChangeAspect="1"/>
          </p:cNvPicPr>
          <p:nvPr/>
        </p:nvPicPr>
        <p:blipFill>
          <a:blip r:embed="rId6"/>
          <a:stretch>
            <a:fillRect/>
          </a:stretch>
        </p:blipFill>
        <p:spPr>
          <a:xfrm>
            <a:off x="9952647" y="2632167"/>
            <a:ext cx="253791" cy="253791"/>
          </a:xfrm>
          <a:prstGeom prst="rect">
            <a:avLst/>
          </a:prstGeom>
        </p:spPr>
      </p:pic>
      <p:pic>
        <p:nvPicPr>
          <p:cNvPr id="9" name="Image 8" descr="Une image contenant Graphique, Caractère coloré, conception&#10;&#10;Description générée automatiquement">
            <a:extLst>
              <a:ext uri="{FF2B5EF4-FFF2-40B4-BE49-F238E27FC236}">
                <a16:creationId xmlns:a16="http://schemas.microsoft.com/office/drawing/2014/main" id="{D8138246-F142-0D6B-13E9-93574B0B7D3E}"/>
              </a:ext>
            </a:extLst>
          </p:cNvPr>
          <p:cNvPicPr>
            <a:picLocks noChangeAspect="1"/>
          </p:cNvPicPr>
          <p:nvPr/>
        </p:nvPicPr>
        <p:blipFill>
          <a:blip r:embed="rId6"/>
          <a:stretch>
            <a:fillRect/>
          </a:stretch>
        </p:blipFill>
        <p:spPr>
          <a:xfrm>
            <a:off x="9952647" y="2974280"/>
            <a:ext cx="253791" cy="253791"/>
          </a:xfrm>
          <a:prstGeom prst="rect">
            <a:avLst/>
          </a:prstGeom>
        </p:spPr>
      </p:pic>
      <p:pic>
        <p:nvPicPr>
          <p:cNvPr id="12" name="Image 11" descr="Une image contenant Graphique, Caractère coloré, conception&#10;&#10;Description générée automatiquement">
            <a:extLst>
              <a:ext uri="{FF2B5EF4-FFF2-40B4-BE49-F238E27FC236}">
                <a16:creationId xmlns:a16="http://schemas.microsoft.com/office/drawing/2014/main" id="{FD0634C6-F43F-A2B6-A836-B61AA465C630}"/>
              </a:ext>
            </a:extLst>
          </p:cNvPr>
          <p:cNvPicPr>
            <a:picLocks noChangeAspect="1"/>
          </p:cNvPicPr>
          <p:nvPr/>
        </p:nvPicPr>
        <p:blipFill>
          <a:blip r:embed="rId6"/>
          <a:stretch>
            <a:fillRect/>
          </a:stretch>
        </p:blipFill>
        <p:spPr>
          <a:xfrm>
            <a:off x="9952647" y="3262146"/>
            <a:ext cx="253791" cy="253791"/>
          </a:xfrm>
          <a:prstGeom prst="rect">
            <a:avLst/>
          </a:prstGeom>
        </p:spPr>
      </p:pic>
      <p:pic>
        <p:nvPicPr>
          <p:cNvPr id="13" name="Image 12" descr="Une image contenant Graphique, Caractère coloré, conception&#10;&#10;Description générée automatiquement">
            <a:extLst>
              <a:ext uri="{FF2B5EF4-FFF2-40B4-BE49-F238E27FC236}">
                <a16:creationId xmlns:a16="http://schemas.microsoft.com/office/drawing/2014/main" id="{CF3DBA7A-DD58-547E-6101-8D1918EAF010}"/>
              </a:ext>
            </a:extLst>
          </p:cNvPr>
          <p:cNvPicPr>
            <a:picLocks noChangeAspect="1"/>
          </p:cNvPicPr>
          <p:nvPr/>
        </p:nvPicPr>
        <p:blipFill>
          <a:blip r:embed="rId6"/>
          <a:stretch>
            <a:fillRect/>
          </a:stretch>
        </p:blipFill>
        <p:spPr>
          <a:xfrm>
            <a:off x="9952646" y="3503597"/>
            <a:ext cx="253791" cy="253791"/>
          </a:xfrm>
          <a:prstGeom prst="rect">
            <a:avLst/>
          </a:prstGeom>
        </p:spPr>
      </p:pic>
      <p:pic>
        <p:nvPicPr>
          <p:cNvPr id="14" name="Image 13" descr="Une image contenant Graphique, Caractère coloré, conception&#10;&#10;Description générée automatiquement">
            <a:extLst>
              <a:ext uri="{FF2B5EF4-FFF2-40B4-BE49-F238E27FC236}">
                <a16:creationId xmlns:a16="http://schemas.microsoft.com/office/drawing/2014/main" id="{8C94EC75-7A43-2BE1-51B0-6B6A32EA5ABB}"/>
              </a:ext>
            </a:extLst>
          </p:cNvPr>
          <p:cNvPicPr>
            <a:picLocks noChangeAspect="1"/>
          </p:cNvPicPr>
          <p:nvPr/>
        </p:nvPicPr>
        <p:blipFill>
          <a:blip r:embed="rId6"/>
          <a:stretch>
            <a:fillRect/>
          </a:stretch>
        </p:blipFill>
        <p:spPr>
          <a:xfrm>
            <a:off x="9953937" y="3779170"/>
            <a:ext cx="253791" cy="253791"/>
          </a:xfrm>
          <a:prstGeom prst="rect">
            <a:avLst/>
          </a:prstGeom>
        </p:spPr>
      </p:pic>
      <p:pic>
        <p:nvPicPr>
          <p:cNvPr id="15" name="Image 14" descr="Une image contenant Graphique, Caractère coloré, conception&#10;&#10;Description générée automatiquement">
            <a:extLst>
              <a:ext uri="{FF2B5EF4-FFF2-40B4-BE49-F238E27FC236}">
                <a16:creationId xmlns:a16="http://schemas.microsoft.com/office/drawing/2014/main" id="{600C8140-FF00-4691-C018-6482A37E24F0}"/>
              </a:ext>
            </a:extLst>
          </p:cNvPr>
          <p:cNvPicPr>
            <a:picLocks noChangeAspect="1"/>
          </p:cNvPicPr>
          <p:nvPr/>
        </p:nvPicPr>
        <p:blipFill>
          <a:blip r:embed="rId6"/>
          <a:stretch>
            <a:fillRect/>
          </a:stretch>
        </p:blipFill>
        <p:spPr>
          <a:xfrm>
            <a:off x="9953007" y="4033460"/>
            <a:ext cx="253791" cy="253791"/>
          </a:xfrm>
          <a:prstGeom prst="rect">
            <a:avLst/>
          </a:prstGeom>
        </p:spPr>
      </p:pic>
      <p:pic>
        <p:nvPicPr>
          <p:cNvPr id="16" name="Image 15" descr="Une image contenant Graphique, Caractère coloré, conception&#10;&#10;Description générée automatiquement">
            <a:extLst>
              <a:ext uri="{FF2B5EF4-FFF2-40B4-BE49-F238E27FC236}">
                <a16:creationId xmlns:a16="http://schemas.microsoft.com/office/drawing/2014/main" id="{F657D557-A939-F558-F1D1-CCBE2405CF86}"/>
              </a:ext>
            </a:extLst>
          </p:cNvPr>
          <p:cNvPicPr>
            <a:picLocks noChangeAspect="1"/>
          </p:cNvPicPr>
          <p:nvPr/>
        </p:nvPicPr>
        <p:blipFill>
          <a:blip r:embed="rId6"/>
          <a:stretch>
            <a:fillRect/>
          </a:stretch>
        </p:blipFill>
        <p:spPr>
          <a:xfrm>
            <a:off x="9948597" y="4295759"/>
            <a:ext cx="253791" cy="253791"/>
          </a:xfrm>
          <a:prstGeom prst="rect">
            <a:avLst/>
          </a:prstGeom>
        </p:spPr>
      </p:pic>
      <p:pic>
        <p:nvPicPr>
          <p:cNvPr id="17" name="Image 16" descr="Une image contenant Graphique, Caractère coloré, conception&#10;&#10;Description générée automatiquement">
            <a:extLst>
              <a:ext uri="{FF2B5EF4-FFF2-40B4-BE49-F238E27FC236}">
                <a16:creationId xmlns:a16="http://schemas.microsoft.com/office/drawing/2014/main" id="{E611AE21-952A-4761-FFFA-DD5511C3F134}"/>
              </a:ext>
            </a:extLst>
          </p:cNvPr>
          <p:cNvPicPr>
            <a:picLocks noChangeAspect="1"/>
          </p:cNvPicPr>
          <p:nvPr/>
        </p:nvPicPr>
        <p:blipFill>
          <a:blip r:embed="rId6"/>
          <a:stretch>
            <a:fillRect/>
          </a:stretch>
        </p:blipFill>
        <p:spPr>
          <a:xfrm>
            <a:off x="9948596" y="4558557"/>
            <a:ext cx="253791" cy="253791"/>
          </a:xfrm>
          <a:prstGeom prst="rect">
            <a:avLst/>
          </a:prstGeom>
        </p:spPr>
      </p:pic>
      <p:pic>
        <p:nvPicPr>
          <p:cNvPr id="19" name="Image 18" descr="Une image contenant Graphique, Caractère coloré, conception&#10;&#10;Description générée automatiquement">
            <a:extLst>
              <a:ext uri="{FF2B5EF4-FFF2-40B4-BE49-F238E27FC236}">
                <a16:creationId xmlns:a16="http://schemas.microsoft.com/office/drawing/2014/main" id="{8808C2B2-49B3-A3C9-EDD3-FBD23A27194A}"/>
              </a:ext>
            </a:extLst>
          </p:cNvPr>
          <p:cNvPicPr>
            <a:picLocks noChangeAspect="1"/>
          </p:cNvPicPr>
          <p:nvPr/>
        </p:nvPicPr>
        <p:blipFill>
          <a:blip r:embed="rId6"/>
          <a:stretch>
            <a:fillRect/>
          </a:stretch>
        </p:blipFill>
        <p:spPr>
          <a:xfrm>
            <a:off x="9948596" y="6142834"/>
            <a:ext cx="253791" cy="253791"/>
          </a:xfrm>
          <a:prstGeom prst="rect">
            <a:avLst/>
          </a:prstGeom>
        </p:spPr>
      </p:pic>
      <p:pic>
        <p:nvPicPr>
          <p:cNvPr id="23" name="Image 22" descr="Une image contenant Graphique, Caractère coloré, conception&#10;&#10;Description générée automatiquement">
            <a:extLst>
              <a:ext uri="{FF2B5EF4-FFF2-40B4-BE49-F238E27FC236}">
                <a16:creationId xmlns:a16="http://schemas.microsoft.com/office/drawing/2014/main" id="{65D8B510-F1FE-3AB0-247D-A75946768349}"/>
              </a:ext>
            </a:extLst>
          </p:cNvPr>
          <p:cNvPicPr>
            <a:picLocks noChangeAspect="1"/>
          </p:cNvPicPr>
          <p:nvPr/>
        </p:nvPicPr>
        <p:blipFill>
          <a:blip r:embed="rId6"/>
          <a:stretch>
            <a:fillRect/>
          </a:stretch>
        </p:blipFill>
        <p:spPr>
          <a:xfrm>
            <a:off x="11297241" y="2974279"/>
            <a:ext cx="253791" cy="253791"/>
          </a:xfrm>
          <a:prstGeom prst="rect">
            <a:avLst/>
          </a:prstGeom>
        </p:spPr>
      </p:pic>
      <p:pic>
        <p:nvPicPr>
          <p:cNvPr id="24" name="Image 23" descr="Une image contenant Graphique, Caractère coloré, conception&#10;&#10;Description générée automatiquement">
            <a:extLst>
              <a:ext uri="{FF2B5EF4-FFF2-40B4-BE49-F238E27FC236}">
                <a16:creationId xmlns:a16="http://schemas.microsoft.com/office/drawing/2014/main" id="{E36F1B70-8C14-1C93-7198-76093767DDC8}"/>
              </a:ext>
            </a:extLst>
          </p:cNvPr>
          <p:cNvPicPr>
            <a:picLocks noChangeAspect="1"/>
          </p:cNvPicPr>
          <p:nvPr/>
        </p:nvPicPr>
        <p:blipFill>
          <a:blip r:embed="rId6"/>
          <a:stretch>
            <a:fillRect/>
          </a:stretch>
        </p:blipFill>
        <p:spPr>
          <a:xfrm>
            <a:off x="11262799" y="4580245"/>
            <a:ext cx="253791" cy="253791"/>
          </a:xfrm>
          <a:prstGeom prst="rect">
            <a:avLst/>
          </a:prstGeom>
        </p:spPr>
      </p:pic>
      <p:pic>
        <p:nvPicPr>
          <p:cNvPr id="25" name="Image 24" descr="Une image contenant Graphique, Caractère coloré, conception&#10;&#10;Description générée automatiquement">
            <a:extLst>
              <a:ext uri="{FF2B5EF4-FFF2-40B4-BE49-F238E27FC236}">
                <a16:creationId xmlns:a16="http://schemas.microsoft.com/office/drawing/2014/main" id="{3F0116C8-ACCD-B158-679A-DCF93AA3D313}"/>
              </a:ext>
            </a:extLst>
          </p:cNvPr>
          <p:cNvPicPr>
            <a:picLocks noChangeAspect="1"/>
          </p:cNvPicPr>
          <p:nvPr/>
        </p:nvPicPr>
        <p:blipFill>
          <a:blip r:embed="rId6"/>
          <a:stretch>
            <a:fillRect/>
          </a:stretch>
        </p:blipFill>
        <p:spPr>
          <a:xfrm>
            <a:off x="11262800" y="4295712"/>
            <a:ext cx="253791" cy="253791"/>
          </a:xfrm>
          <a:prstGeom prst="rect">
            <a:avLst/>
          </a:prstGeom>
        </p:spPr>
      </p:pic>
      <p:pic>
        <p:nvPicPr>
          <p:cNvPr id="26" name="Image 25" descr="Une image contenant Graphique, Caractère coloré, conception&#10;&#10;Description générée automatiquement">
            <a:extLst>
              <a:ext uri="{FF2B5EF4-FFF2-40B4-BE49-F238E27FC236}">
                <a16:creationId xmlns:a16="http://schemas.microsoft.com/office/drawing/2014/main" id="{7ED71BDA-FAF1-F563-10D0-9AEBDD866EFA}"/>
              </a:ext>
            </a:extLst>
          </p:cNvPr>
          <p:cNvPicPr>
            <a:picLocks noChangeAspect="1"/>
          </p:cNvPicPr>
          <p:nvPr/>
        </p:nvPicPr>
        <p:blipFill>
          <a:blip r:embed="rId6"/>
          <a:stretch>
            <a:fillRect/>
          </a:stretch>
        </p:blipFill>
        <p:spPr>
          <a:xfrm>
            <a:off x="11262801" y="4041921"/>
            <a:ext cx="253791" cy="253791"/>
          </a:xfrm>
          <a:prstGeom prst="rect">
            <a:avLst/>
          </a:prstGeom>
        </p:spPr>
      </p:pic>
      <p:pic>
        <p:nvPicPr>
          <p:cNvPr id="27" name="Image 26" descr="Une image contenant Graphique, Caractère coloré, conception&#10;&#10;Description générée automatiquement">
            <a:extLst>
              <a:ext uri="{FF2B5EF4-FFF2-40B4-BE49-F238E27FC236}">
                <a16:creationId xmlns:a16="http://schemas.microsoft.com/office/drawing/2014/main" id="{DC739660-6DE5-8598-859A-16E9425A6DDE}"/>
              </a:ext>
            </a:extLst>
          </p:cNvPr>
          <p:cNvPicPr>
            <a:picLocks noChangeAspect="1"/>
          </p:cNvPicPr>
          <p:nvPr/>
        </p:nvPicPr>
        <p:blipFill>
          <a:blip r:embed="rId6"/>
          <a:stretch>
            <a:fillRect/>
          </a:stretch>
        </p:blipFill>
        <p:spPr>
          <a:xfrm>
            <a:off x="11262802" y="3757388"/>
            <a:ext cx="253791" cy="253791"/>
          </a:xfrm>
          <a:prstGeom prst="rect">
            <a:avLst/>
          </a:prstGeom>
        </p:spPr>
      </p:pic>
      <p:pic>
        <p:nvPicPr>
          <p:cNvPr id="6" name="Image 5" descr="Une image contenant Graphique, Caractère coloré, conception&#10;&#10;Description générée automatiquement">
            <a:extLst>
              <a:ext uri="{FF2B5EF4-FFF2-40B4-BE49-F238E27FC236}">
                <a16:creationId xmlns:a16="http://schemas.microsoft.com/office/drawing/2014/main" id="{C2AA93D2-9240-D688-5957-BD66BE1F2E5C}"/>
              </a:ext>
            </a:extLst>
          </p:cNvPr>
          <p:cNvPicPr>
            <a:picLocks noChangeAspect="1"/>
          </p:cNvPicPr>
          <p:nvPr/>
        </p:nvPicPr>
        <p:blipFill>
          <a:blip r:embed="rId6"/>
          <a:stretch>
            <a:fillRect/>
          </a:stretch>
        </p:blipFill>
        <p:spPr>
          <a:xfrm>
            <a:off x="9965393" y="5116128"/>
            <a:ext cx="253791" cy="253791"/>
          </a:xfrm>
          <a:prstGeom prst="rect">
            <a:avLst/>
          </a:prstGeom>
        </p:spPr>
      </p:pic>
      <p:pic>
        <p:nvPicPr>
          <p:cNvPr id="7" name="Image 6" descr="Une image contenant Graphique, Caractère coloré, conception&#10;&#10;Description générée automatiquement">
            <a:extLst>
              <a:ext uri="{FF2B5EF4-FFF2-40B4-BE49-F238E27FC236}">
                <a16:creationId xmlns:a16="http://schemas.microsoft.com/office/drawing/2014/main" id="{E54C45D3-E00C-991C-A452-0FA9F7BF533E}"/>
              </a:ext>
            </a:extLst>
          </p:cNvPr>
          <p:cNvPicPr>
            <a:picLocks noChangeAspect="1"/>
          </p:cNvPicPr>
          <p:nvPr/>
        </p:nvPicPr>
        <p:blipFill>
          <a:blip r:embed="rId6"/>
          <a:stretch>
            <a:fillRect/>
          </a:stretch>
        </p:blipFill>
        <p:spPr>
          <a:xfrm>
            <a:off x="9965392" y="4821159"/>
            <a:ext cx="253791" cy="253791"/>
          </a:xfrm>
          <a:prstGeom prst="rect">
            <a:avLst/>
          </a:prstGeom>
        </p:spPr>
      </p:pic>
    </p:spTree>
    <p:extLst>
      <p:ext uri="{BB962C8B-B14F-4D97-AF65-F5344CB8AC3E}">
        <p14:creationId xmlns:p14="http://schemas.microsoft.com/office/powerpoint/2010/main" val="133580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27</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467786"/>
            <a:ext cx="10127489" cy="387798"/>
          </a:xfrm>
        </p:spPr>
        <p:txBody>
          <a:bodyPr/>
          <a:lstStyle/>
          <a:p>
            <a:r>
              <a:rPr lang="fr-FR" dirty="0"/>
              <a:t>Constitution du dossier</a:t>
            </a:r>
          </a:p>
        </p:txBody>
      </p:sp>
      <p:graphicFrame>
        <p:nvGraphicFramePr>
          <p:cNvPr id="10" name="Tableau 9">
            <a:extLst>
              <a:ext uri="{FF2B5EF4-FFF2-40B4-BE49-F238E27FC236}">
                <a16:creationId xmlns:a16="http://schemas.microsoft.com/office/drawing/2014/main" id="{AA04AA18-6180-EA60-A095-7019CE217429}"/>
              </a:ext>
            </a:extLst>
          </p:cNvPr>
          <p:cNvGraphicFramePr>
            <a:graphicFrameLocks noGrp="1"/>
          </p:cNvGraphicFramePr>
          <p:nvPr>
            <p:extLst>
              <p:ext uri="{D42A27DB-BD31-4B8C-83A1-F6EECF244321}">
                <p14:modId xmlns:p14="http://schemas.microsoft.com/office/powerpoint/2010/main" val="1301310710"/>
              </p:ext>
            </p:extLst>
          </p:nvPr>
        </p:nvGraphicFramePr>
        <p:xfrm>
          <a:off x="1916606" y="1518007"/>
          <a:ext cx="5978556" cy="4484409"/>
        </p:xfrm>
        <a:graphic>
          <a:graphicData uri="http://schemas.openxmlformats.org/drawingml/2006/table">
            <a:tbl>
              <a:tblPr firstRow="1" bandRow="1">
                <a:tableStyleId>{5C22544A-7EE6-4342-B048-85BDC9FD1C3A}</a:tableStyleId>
              </a:tblPr>
              <a:tblGrid>
                <a:gridCol w="5978556">
                  <a:extLst>
                    <a:ext uri="{9D8B030D-6E8A-4147-A177-3AD203B41FA5}">
                      <a16:colId xmlns:a16="http://schemas.microsoft.com/office/drawing/2014/main" val="2458118718"/>
                    </a:ext>
                  </a:extLst>
                </a:gridCol>
              </a:tblGrid>
              <a:tr h="388932">
                <a:tc>
                  <a:txBody>
                    <a:bodyPr/>
                    <a:lstStyle/>
                    <a:p>
                      <a:r>
                        <a:rPr lang="fr-FR" sz="1600" noProof="0">
                          <a:latin typeface="Segoe UI" panose="020B0502040204020203" pitchFamily="34" charset="0"/>
                          <a:cs typeface="Segoe UI" panose="020B0502040204020203" pitchFamily="34" charset="0"/>
                        </a:rPr>
                        <a:t>Pièces justificatives à préparer</a:t>
                      </a:r>
                    </a:p>
                  </a:txBody>
                  <a:tcPr/>
                </a:tc>
                <a:extLst>
                  <a:ext uri="{0D108BD9-81ED-4DB2-BD59-A6C34878D82A}">
                    <a16:rowId xmlns:a16="http://schemas.microsoft.com/office/drawing/2014/main" val="794634229"/>
                  </a:ext>
                </a:extLst>
              </a:tr>
              <a:tr h="277647">
                <a:tc>
                  <a:txBody>
                    <a:bodyPr/>
                    <a:lstStyle/>
                    <a:p>
                      <a:r>
                        <a:rPr lang="fr-FR" sz="1200" noProof="0">
                          <a:latin typeface="Segoe UI" panose="020B0502040204020203" pitchFamily="34" charset="0"/>
                          <a:cs typeface="Segoe UI" panose="020B0502040204020203" pitchFamily="34" charset="0"/>
                        </a:rPr>
                        <a:t>1. Note de présentation générale du projet</a:t>
                      </a:r>
                    </a:p>
                  </a:txBody>
                  <a:tcPr/>
                </a:tc>
                <a:extLst>
                  <a:ext uri="{0D108BD9-81ED-4DB2-BD59-A6C34878D82A}">
                    <a16:rowId xmlns:a16="http://schemas.microsoft.com/office/drawing/2014/main" val="3451573792"/>
                  </a:ext>
                </a:extLst>
              </a:tr>
              <a:tr h="318781">
                <a:tc>
                  <a:txBody>
                    <a:bodyPr/>
                    <a:lstStyle/>
                    <a:p>
                      <a:r>
                        <a:rPr lang="fr-FR" sz="1200">
                          <a:latin typeface="Segoe UI" panose="020B0502040204020203" pitchFamily="34" charset="0"/>
                          <a:cs typeface="Segoe UI" panose="020B0502040204020203" pitchFamily="34" charset="0"/>
                        </a:rPr>
                        <a:t>2. Présentation de la gouvernance du projet</a:t>
                      </a:r>
                      <a:endParaRPr lang="fr-FR" sz="12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302004">
                <a:tc>
                  <a:txBody>
                    <a:bodyPr/>
                    <a:lstStyle/>
                    <a:p>
                      <a:r>
                        <a:rPr lang="fr-FR" sz="1200" kern="1200">
                          <a:solidFill>
                            <a:schemeClr val="tx1"/>
                          </a:solidFill>
                          <a:latin typeface="Segoe UI" panose="020B0502040204020203" pitchFamily="34" charset="0"/>
                          <a:ea typeface="+mn-ea"/>
                          <a:cs typeface="Segoe UI" panose="020B0502040204020203" pitchFamily="34" charset="0"/>
                        </a:rPr>
                        <a:t>3. Convention signée entre les structures </a:t>
                      </a:r>
                      <a:endParaRPr lang="fr-FR" sz="12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302004">
                <a:tc>
                  <a:txBody>
                    <a:bodyPr/>
                    <a:lstStyle/>
                    <a:p>
                      <a:r>
                        <a:rPr lang="fr-FR" sz="1200" kern="1200">
                          <a:solidFill>
                            <a:schemeClr val="tx1"/>
                          </a:solidFill>
                          <a:latin typeface="Segoe UI" panose="020B0502040204020203" pitchFamily="34" charset="0"/>
                          <a:ea typeface="+mn-ea"/>
                          <a:cs typeface="Segoe UI" panose="020B0502040204020203" pitchFamily="34" charset="0"/>
                        </a:rPr>
                        <a:t>4. Lettre d’engagement </a:t>
                      </a:r>
                      <a:endParaRPr lang="fr-FR" sz="12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r h="276836">
                <a:tc>
                  <a:txBody>
                    <a:bodyPr/>
                    <a:lstStyle/>
                    <a:p>
                      <a:r>
                        <a:rPr lang="fr-FR" sz="1200" noProof="0">
                          <a:latin typeface="Segoe UI" panose="020B0502040204020203" pitchFamily="34" charset="0"/>
                          <a:cs typeface="Segoe UI" panose="020B0502040204020203" pitchFamily="34" charset="0"/>
                        </a:rPr>
                        <a:t>5. Planning du projet</a:t>
                      </a:r>
                    </a:p>
                  </a:txBody>
                  <a:tcPr/>
                </a:tc>
                <a:extLst>
                  <a:ext uri="{0D108BD9-81ED-4DB2-BD59-A6C34878D82A}">
                    <a16:rowId xmlns:a16="http://schemas.microsoft.com/office/drawing/2014/main" val="3547552544"/>
                  </a:ext>
                </a:extLst>
              </a:tr>
              <a:tr h="310393">
                <a:tc>
                  <a:txBody>
                    <a:bodyPr/>
                    <a:lstStyle/>
                    <a:p>
                      <a:r>
                        <a:rPr lang="fr-FR" sz="1200">
                          <a:latin typeface="Segoe UI" panose="020B0502040204020203" pitchFamily="34" charset="0"/>
                          <a:cs typeface="Segoe UI" panose="020B0502040204020203" pitchFamily="34" charset="0"/>
                        </a:rPr>
                        <a:t>6. Plan de financement pluriannuel</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76995171"/>
                  </a:ext>
                </a:extLst>
              </a:tr>
              <a:tr h="310393">
                <a:tc>
                  <a:txBody>
                    <a:bodyPr/>
                    <a:lstStyle/>
                    <a:p>
                      <a:r>
                        <a:rPr lang="fr-FR" sz="1200">
                          <a:latin typeface="Segoe UI" panose="020B0502040204020203" pitchFamily="34" charset="0"/>
                          <a:cs typeface="Segoe UI" panose="020B0502040204020203" pitchFamily="34" charset="0"/>
                        </a:rPr>
                        <a:t>7. Plan de déploiement</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758999893"/>
                  </a:ext>
                </a:extLst>
              </a:tr>
              <a:tr h="318781">
                <a:tc>
                  <a:txBody>
                    <a:bodyPr/>
                    <a:lstStyle/>
                    <a:p>
                      <a:r>
                        <a:rPr lang="fr-FR" sz="1200" dirty="0">
                          <a:latin typeface="Segoe UI" panose="020B0502040204020203" pitchFamily="34" charset="0"/>
                          <a:cs typeface="Segoe UI" panose="020B0502040204020203" pitchFamily="34" charset="0"/>
                        </a:rPr>
                        <a:t>8. Plan de conduite du changement</a:t>
                      </a:r>
                    </a:p>
                  </a:txBody>
                  <a:tcPr/>
                </a:tc>
                <a:extLst>
                  <a:ext uri="{0D108BD9-81ED-4DB2-BD59-A6C34878D82A}">
                    <a16:rowId xmlns:a16="http://schemas.microsoft.com/office/drawing/2014/main" val="1878092085"/>
                  </a:ext>
                </a:extLst>
              </a:tr>
              <a:tr h="285226">
                <a:tc>
                  <a:txBody>
                    <a:bodyPr/>
                    <a:lstStyle/>
                    <a:p>
                      <a:r>
                        <a:rPr lang="fr-FR" sz="1200">
                          <a:latin typeface="Segoe UI" panose="020B0502040204020203" pitchFamily="34" charset="0"/>
                          <a:cs typeface="Segoe UI" panose="020B0502040204020203" pitchFamily="34" charset="0"/>
                        </a:rPr>
                        <a:t>9. RIB</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889956950"/>
                  </a:ext>
                </a:extLst>
              </a:tr>
              <a:tr h="285226">
                <a:tc>
                  <a:txBody>
                    <a:bodyPr/>
                    <a:lstStyle/>
                    <a:p>
                      <a:r>
                        <a:rPr lang="fr-FR" sz="1200">
                          <a:latin typeface="Segoe UI" panose="020B0502040204020203" pitchFamily="34" charset="0"/>
                          <a:cs typeface="Segoe UI" panose="020B0502040204020203" pitchFamily="34" charset="0"/>
                        </a:rPr>
                        <a:t>10. Résultats de l’autodiagnostique de maturité du SI</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285026654"/>
                  </a:ext>
                </a:extLst>
              </a:tr>
              <a:tr h="285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11. Liste chiffrée (quantité et prix) des matériels à faire financer (si éligible)</a:t>
                      </a:r>
                      <a:endParaRPr lang="en-US" sz="12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22807634"/>
                  </a:ext>
                </a:extLst>
              </a:tr>
              <a:tr h="269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latin typeface="Segoe UI" panose="020B0502040204020203" pitchFamily="34" charset="0"/>
                          <a:cs typeface="Segoe UI" panose="020B0502040204020203" pitchFamily="34" charset="0"/>
                        </a:rPr>
                        <a:t>12. Autorisation de l’entité nationale </a:t>
                      </a:r>
                    </a:p>
                  </a:txBody>
                  <a:tcPr/>
                </a:tc>
                <a:extLst>
                  <a:ext uri="{0D108BD9-81ED-4DB2-BD59-A6C34878D82A}">
                    <a16:rowId xmlns:a16="http://schemas.microsoft.com/office/drawing/2014/main" val="2673181623"/>
                  </a:ext>
                </a:extLst>
              </a:tr>
              <a:tr h="269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latin typeface="Segoe UI" panose="020B0502040204020203" pitchFamily="34" charset="0"/>
                          <a:cs typeface="Segoe UI" panose="020B0502040204020203" pitchFamily="34" charset="0"/>
                        </a:rPr>
                        <a:t>13. Statuts</a:t>
                      </a:r>
                    </a:p>
                  </a:txBody>
                  <a:tcPr/>
                </a:tc>
                <a:extLst>
                  <a:ext uri="{0D108BD9-81ED-4DB2-BD59-A6C34878D82A}">
                    <a16:rowId xmlns:a16="http://schemas.microsoft.com/office/drawing/2014/main" val="7372808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Segoe UI" panose="020B0502040204020203" pitchFamily="34" charset="0"/>
                          <a:cs typeface="Segoe UI" panose="020B0502040204020203" pitchFamily="34" charset="0"/>
                        </a:rPr>
                        <a:t>14. Publication du JO création de l’association et modifications</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195945329"/>
                  </a:ext>
                </a:extLst>
              </a:tr>
            </a:tbl>
          </a:graphicData>
        </a:graphic>
      </p:graphicFrame>
      <p:sp>
        <p:nvSpPr>
          <p:cNvPr id="11" name="Accolade ouvrante 10">
            <a:extLst>
              <a:ext uri="{FF2B5EF4-FFF2-40B4-BE49-F238E27FC236}">
                <a16:creationId xmlns:a16="http://schemas.microsoft.com/office/drawing/2014/main" id="{BF3BA9AC-0AF0-6F4D-D7C7-F2C1F6CFC09E}"/>
              </a:ext>
            </a:extLst>
          </p:cNvPr>
          <p:cNvSpPr/>
          <p:nvPr/>
        </p:nvSpPr>
        <p:spPr>
          <a:xfrm>
            <a:off x="1551963" y="1998441"/>
            <a:ext cx="265566" cy="24831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Espace réservé du texte 17">
            <a:extLst>
              <a:ext uri="{FF2B5EF4-FFF2-40B4-BE49-F238E27FC236}">
                <a16:creationId xmlns:a16="http://schemas.microsoft.com/office/drawing/2014/main" id="{46BEC4C1-8556-E1DF-50F4-01289FD8F989}"/>
              </a:ext>
            </a:extLst>
          </p:cNvPr>
          <p:cNvSpPr>
            <a:spLocks noGrp="1"/>
          </p:cNvSpPr>
          <p:nvPr>
            <p:ph type="body" sz="quarter" idx="13"/>
          </p:nvPr>
        </p:nvSpPr>
        <p:spPr>
          <a:xfrm>
            <a:off x="1296649" y="983295"/>
            <a:ext cx="10127488" cy="221599"/>
          </a:xfrm>
        </p:spPr>
        <p:txBody>
          <a:bodyPr/>
          <a:lstStyle/>
          <a:p>
            <a:r>
              <a:rPr lang="fr-FR"/>
              <a:t>Checklist du candidat</a:t>
            </a:r>
          </a:p>
        </p:txBody>
      </p:sp>
      <p:sp>
        <p:nvSpPr>
          <p:cNvPr id="20" name="Rectangle : coins arrondis 19">
            <a:extLst>
              <a:ext uri="{FF2B5EF4-FFF2-40B4-BE49-F238E27FC236}">
                <a16:creationId xmlns:a16="http://schemas.microsoft.com/office/drawing/2014/main" id="{362FAF8C-D069-ADA2-6E25-E97C299CC93E}"/>
              </a:ext>
            </a:extLst>
          </p:cNvPr>
          <p:cNvSpPr/>
          <p:nvPr/>
        </p:nvSpPr>
        <p:spPr>
          <a:xfrm>
            <a:off x="152400" y="3016901"/>
            <a:ext cx="1300486" cy="589588"/>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latin typeface="Segoe UI" panose="020B0502040204020203" pitchFamily="34" charset="0"/>
                <a:cs typeface="Segoe UI" panose="020B0502040204020203" pitchFamily="34" charset="0"/>
              </a:rPr>
              <a:t>Obligatoire</a:t>
            </a:r>
          </a:p>
        </p:txBody>
      </p:sp>
      <p:sp>
        <p:nvSpPr>
          <p:cNvPr id="21" name="Bulle narrative : rectangle à coins arrondis 20">
            <a:extLst>
              <a:ext uri="{FF2B5EF4-FFF2-40B4-BE49-F238E27FC236}">
                <a16:creationId xmlns:a16="http://schemas.microsoft.com/office/drawing/2014/main" id="{E7AD03EE-491B-E9F8-AF1E-F312D82BF63E}"/>
              </a:ext>
            </a:extLst>
          </p:cNvPr>
          <p:cNvSpPr/>
          <p:nvPr/>
        </p:nvSpPr>
        <p:spPr>
          <a:xfrm>
            <a:off x="8458199" y="1518007"/>
            <a:ext cx="2600325" cy="1189071"/>
          </a:xfrm>
          <a:prstGeom prst="wedgeRoundRectCallout">
            <a:avLst/>
          </a:prstGeom>
          <a:solidFill>
            <a:srgbClr val="E9EBF5"/>
          </a:solid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Les documents doivent avoir l’une des extensions suivantes : .</a:t>
            </a:r>
            <a:r>
              <a:rPr lang="fr-FR" sz="1400" dirty="0" err="1">
                <a:solidFill>
                  <a:schemeClr val="tx1"/>
                </a:solidFill>
                <a:latin typeface="Segoe UI" panose="020B0502040204020203" pitchFamily="34" charset="0"/>
                <a:cs typeface="Segoe UI" panose="020B0502040204020203" pitchFamily="34" charset="0"/>
              </a:rPr>
              <a:t>pdf</a:t>
            </a:r>
            <a:r>
              <a:rPr lang="fr-FR" sz="1400" dirty="0">
                <a:solidFill>
                  <a:schemeClr val="tx1"/>
                </a:solidFill>
                <a:latin typeface="Segoe UI" panose="020B0502040204020203" pitchFamily="34" charset="0"/>
                <a:cs typeface="Segoe UI" panose="020B0502040204020203" pitchFamily="34" charset="0"/>
              </a:rPr>
              <a:t>, .doc, .docx, .</a:t>
            </a:r>
            <a:r>
              <a:rPr lang="fr-FR" sz="1400" dirty="0" err="1">
                <a:solidFill>
                  <a:schemeClr val="tx1"/>
                </a:solidFill>
                <a:latin typeface="Segoe UI" panose="020B0502040204020203" pitchFamily="34" charset="0"/>
                <a:cs typeface="Segoe UI" panose="020B0502040204020203" pitchFamily="34" charset="0"/>
              </a:rPr>
              <a:t>xls</a:t>
            </a:r>
            <a:r>
              <a:rPr lang="fr-FR" sz="1400" dirty="0">
                <a:solidFill>
                  <a:schemeClr val="tx1"/>
                </a:solidFill>
                <a:latin typeface="Segoe UI" panose="020B0502040204020203" pitchFamily="34" charset="0"/>
                <a:cs typeface="Segoe UI" panose="020B0502040204020203" pitchFamily="34" charset="0"/>
              </a:rPr>
              <a:t>, .xlsx, .png, .jpg, .gif </a:t>
            </a:r>
          </a:p>
        </p:txBody>
      </p:sp>
      <p:sp>
        <p:nvSpPr>
          <p:cNvPr id="22" name="Bulle narrative : rectangle à coins arrondis 21">
            <a:extLst>
              <a:ext uri="{FF2B5EF4-FFF2-40B4-BE49-F238E27FC236}">
                <a16:creationId xmlns:a16="http://schemas.microsoft.com/office/drawing/2014/main" id="{6BD1E65F-284B-CCBE-D0CD-92588172D49B}"/>
              </a:ext>
            </a:extLst>
          </p:cNvPr>
          <p:cNvSpPr/>
          <p:nvPr/>
        </p:nvSpPr>
        <p:spPr>
          <a:xfrm>
            <a:off x="8458198" y="3111706"/>
            <a:ext cx="2600325" cy="2078433"/>
          </a:xfrm>
          <a:prstGeom prst="wedgeRoundRectCallout">
            <a:avLst/>
          </a:prstGeom>
          <a:solidFill>
            <a:srgbClr val="E9EBF5"/>
          </a:solid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Segoe UI" panose="020B0502040204020203" pitchFamily="34" charset="0"/>
                <a:cs typeface="Segoe UI" panose="020B0502040204020203" pitchFamily="34" charset="0"/>
              </a:rPr>
              <a:t>Pour la préparation des documents, il faut également consulter le «</a:t>
            </a:r>
            <a:r>
              <a:rPr lang="fr-FR" sz="1400" b="1" dirty="0">
                <a:solidFill>
                  <a:schemeClr val="tx1"/>
                </a:solidFill>
                <a:latin typeface="Segoe UI" panose="020B0502040204020203" pitchFamily="34" charset="0"/>
                <a:cs typeface="Segoe UI" panose="020B0502040204020203" pitchFamily="34" charset="0"/>
              </a:rPr>
              <a:t> </a:t>
            </a:r>
            <a:r>
              <a:rPr lang="fr-FR" sz="1400" b="1" dirty="0">
                <a:solidFill>
                  <a:srgbClr val="057EC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Kit déploiement du DUI en ESMS </a:t>
            </a:r>
            <a:r>
              <a:rPr lang="fr-FR" sz="1400" b="1" dirty="0">
                <a:solidFill>
                  <a:schemeClr val="tx1"/>
                </a:solidFill>
                <a:latin typeface="Segoe UI" panose="020B0502040204020203" pitchFamily="34" charset="0"/>
                <a:cs typeface="Segoe UI" panose="020B0502040204020203" pitchFamily="34" charset="0"/>
              </a:rPr>
              <a:t>» </a:t>
            </a:r>
            <a:r>
              <a:rPr lang="fr-FR" sz="1400" dirty="0">
                <a:solidFill>
                  <a:schemeClr val="tx1"/>
                </a:solidFill>
                <a:latin typeface="Segoe UI" panose="020B0502040204020203" pitchFamily="34" charset="0"/>
                <a:cs typeface="Segoe UI" panose="020B0502040204020203" pitchFamily="34" charset="0"/>
              </a:rPr>
              <a:t>qui s’adresse notamment aux directeurs de structure et chefs de projet.</a:t>
            </a:r>
            <a:endParaRPr lang="fr-FR" sz="2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1264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409FADD-3AE3-C218-B951-43DB21CA81B2}"/>
              </a:ext>
            </a:extLst>
          </p:cNvPr>
          <p:cNvSpPr>
            <a:spLocks noGrp="1"/>
          </p:cNvSpPr>
          <p:nvPr>
            <p:ph type="ftr" sz="quarter" idx="3"/>
          </p:nvPr>
        </p:nvSpPr>
        <p:spPr/>
        <p:txBody>
          <a:bodyPr/>
          <a:lstStyle/>
          <a:p>
            <a:r>
              <a:rPr lang="fr-FR"/>
              <a:t>Kit ESMS Numérique│ 29/04/2024 │</a:t>
            </a:r>
            <a:fld id="{49E97AEC-2CAC-4663-A1F8-260F3C624747}" type="slidenum">
              <a:rPr lang="fr-FR" smtClean="0"/>
              <a:t>28</a:t>
            </a:fld>
            <a:endParaRPr lang="fr-FR"/>
          </a:p>
        </p:txBody>
      </p:sp>
      <p:sp>
        <p:nvSpPr>
          <p:cNvPr id="6" name="Espace réservé du texte 5">
            <a:extLst>
              <a:ext uri="{FF2B5EF4-FFF2-40B4-BE49-F238E27FC236}">
                <a16:creationId xmlns:a16="http://schemas.microsoft.com/office/drawing/2014/main" id="{C0AC7613-81C3-900C-35E3-5018877F6144}"/>
              </a:ext>
            </a:extLst>
          </p:cNvPr>
          <p:cNvSpPr>
            <a:spLocks noGrp="1"/>
          </p:cNvSpPr>
          <p:nvPr>
            <p:ph type="body" sz="quarter" idx="10"/>
          </p:nvPr>
        </p:nvSpPr>
        <p:spPr>
          <a:xfrm>
            <a:off x="1343280" y="1679697"/>
            <a:ext cx="10080857" cy="810584"/>
          </a:xfrm>
        </p:spPr>
        <p:txBody>
          <a:bodyPr>
            <a:normAutofit/>
          </a:bodyPr>
          <a:lstStyle/>
          <a:p>
            <a:pPr marL="0" indent="0">
              <a:buNone/>
            </a:pPr>
            <a:r>
              <a:rPr lang="fr-FR" sz="1200"/>
              <a:t>Remplir l'</a:t>
            </a:r>
            <a:r>
              <a:rPr lang="fr-FR" sz="1200" err="1"/>
              <a:t>autodiag</a:t>
            </a:r>
            <a:r>
              <a:rPr lang="fr-FR" sz="1200"/>
              <a:t> est un prérequis pour la candidature, cependant le résultat n'est pas déterminant/ un critère pour la sélection.</a:t>
            </a:r>
          </a:p>
        </p:txBody>
      </p:sp>
      <p:sp>
        <p:nvSpPr>
          <p:cNvPr id="4" name="Espace réservé du texte 5">
            <a:extLst>
              <a:ext uri="{FF2B5EF4-FFF2-40B4-BE49-F238E27FC236}">
                <a16:creationId xmlns:a16="http://schemas.microsoft.com/office/drawing/2014/main" id="{1FF07421-7B66-6EDF-486A-1029E0A5241F}"/>
              </a:ext>
            </a:extLst>
          </p:cNvPr>
          <p:cNvSpPr txBox="1">
            <a:spLocks/>
          </p:cNvSpPr>
          <p:nvPr/>
        </p:nvSpPr>
        <p:spPr>
          <a:xfrm>
            <a:off x="1343280" y="2174985"/>
            <a:ext cx="4610047" cy="4547740"/>
          </a:xfrm>
          <a:prstGeom prst="rect">
            <a:avLst/>
          </a:prstGeom>
        </p:spPr>
        <p:txBody>
          <a:bodyPr vert="horz" lIns="91440" tIns="45720" rIns="91440" bIns="45720" rtlCol="0" anchor="t">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400" dirty="0"/>
          </a:p>
          <a:p>
            <a:pPr marL="0" indent="0">
              <a:buNone/>
            </a:pPr>
            <a:r>
              <a:rPr lang="fr-FR" sz="1400" dirty="0">
                <a:latin typeface="Segoe UI Semibold"/>
                <a:ea typeface="Segoe UI Black"/>
                <a:cs typeface="Segoe UI Semibold"/>
              </a:rPr>
              <a:t>Ce questionnaire de présente sous forme d’</a:t>
            </a:r>
            <a:r>
              <a:rPr lang="fr-FR" sz="1400" dirty="0" err="1">
                <a:latin typeface="Segoe UI Semibold"/>
                <a:ea typeface="Segoe UI Black"/>
                <a:cs typeface="Segoe UI Semibold"/>
              </a:rPr>
              <a:t>auto-diagnostic</a:t>
            </a:r>
            <a:r>
              <a:rPr lang="fr-FR" sz="1400" dirty="0">
                <a:latin typeface="Segoe UI Semibold"/>
                <a:ea typeface="Segoe UI Black"/>
                <a:cs typeface="Segoe UI Semibold"/>
              </a:rPr>
              <a:t> qui permet de : </a:t>
            </a:r>
            <a:endParaRPr lang="fr-FR" sz="1400" dirty="0"/>
          </a:p>
          <a:p>
            <a:r>
              <a:rPr lang="fr-FR" sz="1400" dirty="0">
                <a:latin typeface="Segoe UI Semibold"/>
                <a:ea typeface="Segoe UI Black"/>
                <a:cs typeface="Segoe UI Semibold"/>
              </a:rPr>
              <a:t>Connaitre son niveau de maturité du système d’information</a:t>
            </a:r>
          </a:p>
          <a:p>
            <a:pPr fontAlgn="base"/>
            <a:r>
              <a:rPr lang="fr-FR" sz="1400" dirty="0">
                <a:latin typeface="Segoe UI Semibold"/>
                <a:ea typeface="Segoe UI Black"/>
                <a:cs typeface="Segoe UI Semibold"/>
              </a:rPr>
              <a:t>Évaluer la capacité de votre organisme gestionnaire à déployer un projet SI​</a:t>
            </a:r>
          </a:p>
          <a:p>
            <a:pPr fontAlgn="base"/>
            <a:r>
              <a:rPr lang="fr-FR" sz="1400" dirty="0">
                <a:latin typeface="Segoe UI Semibold"/>
                <a:ea typeface="Segoe UI Black"/>
                <a:cs typeface="Segoe UI Semibold"/>
              </a:rPr>
              <a:t>Disposer d’une trajectoire sur à 3-5 ans et établir un plan d’action adapté.</a:t>
            </a:r>
          </a:p>
          <a:p>
            <a:pPr marL="0" indent="0" fontAlgn="base">
              <a:buFont typeface="Arial" panose="020B0604020202020204" pitchFamily="34" charset="0"/>
              <a:buNone/>
            </a:pPr>
            <a:endParaRPr lang="fr-FR" sz="1400" dirty="0"/>
          </a:p>
          <a:p>
            <a:pPr marL="0" indent="0" fontAlgn="base">
              <a:buFont typeface="Arial" panose="020B0604020202020204" pitchFamily="34" charset="0"/>
              <a:buNone/>
            </a:pPr>
            <a:r>
              <a:rPr lang="fr-FR" sz="1400" dirty="0">
                <a:latin typeface="Segoe UI Semibold"/>
                <a:ea typeface="Segoe UI Black"/>
                <a:cs typeface="Segoe UI Semibold"/>
              </a:rPr>
              <a:t>L’ensemble de ces éléments vous aideront à mettre en place votre DUI et les services socles (DMP et MSSanté).</a:t>
            </a:r>
            <a:endParaRPr lang="fr-FR" sz="1400" dirty="0"/>
          </a:p>
          <a:p>
            <a:pPr marL="0" indent="0" fontAlgn="base">
              <a:buFont typeface="Arial" panose="020B0604020202020204" pitchFamily="34" charset="0"/>
              <a:buNone/>
            </a:pPr>
            <a:endParaRPr lang="fr-FR" sz="1400" dirty="0"/>
          </a:p>
          <a:p>
            <a:pPr marL="0" indent="0">
              <a:buFont typeface="Arial" panose="020B0604020202020204" pitchFamily="34" charset="0"/>
              <a:buNone/>
            </a:pPr>
            <a:endParaRPr lang="fr-FR" sz="1400" dirty="0"/>
          </a:p>
        </p:txBody>
      </p:sp>
      <p:sp>
        <p:nvSpPr>
          <p:cNvPr id="5" name="Espace réservé du texte 5">
            <a:extLst>
              <a:ext uri="{FF2B5EF4-FFF2-40B4-BE49-F238E27FC236}">
                <a16:creationId xmlns:a16="http://schemas.microsoft.com/office/drawing/2014/main" id="{7EF42605-F214-F058-44D5-B957B18DF047}"/>
              </a:ext>
            </a:extLst>
          </p:cNvPr>
          <p:cNvSpPr txBox="1">
            <a:spLocks/>
          </p:cNvSpPr>
          <p:nvPr/>
        </p:nvSpPr>
        <p:spPr>
          <a:xfrm>
            <a:off x="6956663" y="2093850"/>
            <a:ext cx="3441102" cy="4547740"/>
          </a:xfrm>
          <a:prstGeom prst="foldedCorner">
            <a:avLst/>
          </a:prstGeom>
          <a:solidFill>
            <a:srgbClr val="E9EBF5"/>
          </a:solidFill>
          <a:ln>
            <a:solidFill>
              <a:srgbClr val="A4368C"/>
            </a:solidFill>
          </a:ln>
        </p:spPr>
        <p:txBody>
          <a:bodyPr vert="horz" lIns="91440" tIns="45720" rIns="91440" bIns="45720" rtlCol="0">
            <a:no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endParaRPr lang="fr-FR" sz="1400" dirty="0">
              <a:solidFill>
                <a:srgbClr val="A4368C"/>
              </a:solidFill>
              <a:latin typeface="Segoe UI" panose="020B0502040204020203" pitchFamily="34" charset="0"/>
              <a:cs typeface="Segoe UI" panose="020B0502040204020203" pitchFamily="34" charset="0"/>
            </a:endParaRPr>
          </a:p>
          <a:p>
            <a:pPr marL="0" indent="0" algn="ctr" fontAlgn="base">
              <a:buNone/>
            </a:pPr>
            <a:r>
              <a:rPr lang="fr-FR" sz="1400" dirty="0">
                <a:solidFill>
                  <a:srgbClr val="A4368C"/>
                </a:solidFill>
                <a:latin typeface="Segoe UI" panose="020B0502040204020203" pitchFamily="34" charset="0"/>
                <a:cs typeface="Segoe UI" panose="020B0502040204020203" pitchFamily="34" charset="0"/>
              </a:rPr>
              <a:t>Les outils pour vous aider à compléter le questionnaire de maturité </a:t>
            </a:r>
          </a:p>
          <a:p>
            <a:pPr fontAlgn="base"/>
            <a:endParaRPr lang="fr-FR" sz="1400" dirty="0">
              <a:solidFill>
                <a:srgbClr val="3F3F3F"/>
              </a:solidFill>
              <a:latin typeface="Segoe UI" panose="020B0502040204020203" pitchFamily="34" charset="0"/>
              <a:cs typeface="Segoe UI" panose="020B0502040204020203" pitchFamily="34" charset="0"/>
            </a:endParaRPr>
          </a:p>
          <a:p>
            <a:pPr fontAlgn="base"/>
            <a:r>
              <a:rPr lang="fr-FR" sz="1400" dirty="0">
                <a:solidFill>
                  <a:srgbClr val="3F3F3F"/>
                </a:solidFill>
                <a:latin typeface="Segoe UI" panose="020B0502040204020203" pitchFamily="34" charset="0"/>
                <a:cs typeface="Segoe UI" panose="020B0502040204020203" pitchFamily="34" charset="0"/>
              </a:rPr>
              <a:t>Des outils en ligne peuvent vous aider à compléter l'</a:t>
            </a:r>
            <a:r>
              <a:rPr lang="fr-FR" sz="1400" dirty="0" err="1">
                <a:solidFill>
                  <a:srgbClr val="3F3F3F"/>
                </a:solidFill>
                <a:latin typeface="Segoe UI" panose="020B0502040204020203" pitchFamily="34" charset="0"/>
                <a:cs typeface="Segoe UI" panose="020B0502040204020203" pitchFamily="34" charset="0"/>
              </a:rPr>
              <a:t>autodiag</a:t>
            </a:r>
            <a:r>
              <a:rPr lang="fr-FR" sz="1400" dirty="0">
                <a:solidFill>
                  <a:srgbClr val="3F3F3F"/>
                </a:solidFill>
                <a:latin typeface="Segoe UI" panose="020B0502040204020203" pitchFamily="34" charset="0"/>
                <a:cs typeface="Segoe UI" panose="020B0502040204020203" pitchFamily="34" charset="0"/>
              </a:rPr>
              <a:t>: Le </a:t>
            </a:r>
            <a:r>
              <a:rPr lang="fr-FR" sz="1400" dirty="0">
                <a:solidFill>
                  <a:srgbClr val="A4368C"/>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lien vers l’autodiagnostic</a:t>
            </a:r>
            <a:endParaRPr lang="fr-FR" sz="1400" dirty="0">
              <a:solidFill>
                <a:srgbClr val="A4368C"/>
              </a:solidFill>
              <a:latin typeface="Segoe UI" panose="020B0502040204020203" pitchFamily="34" charset="0"/>
              <a:cs typeface="Segoe UI" panose="020B0502040204020203" pitchFamily="34" charset="0"/>
            </a:endParaRPr>
          </a:p>
          <a:p>
            <a:pPr fontAlgn="base"/>
            <a:r>
              <a:rPr lang="fr-FR" sz="1400" dirty="0">
                <a:solidFill>
                  <a:srgbClr val="3F3F3F"/>
                </a:solidFill>
                <a:latin typeface="Segoe UI" panose="020B0502040204020203" pitchFamily="34" charset="0"/>
                <a:cs typeface="Segoe UI" panose="020B0502040204020203" pitchFamily="34" charset="0"/>
              </a:rPr>
              <a:t>Un ensemble de </a:t>
            </a:r>
            <a:r>
              <a:rPr lang="fr-FR" sz="1400" dirty="0">
                <a:solidFill>
                  <a:srgbClr val="A4368C"/>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guide</a:t>
            </a:r>
            <a:r>
              <a:rPr lang="fr-FR" sz="1400" dirty="0">
                <a:solidFill>
                  <a:srgbClr val="3F3F3F"/>
                </a:solidFill>
                <a:latin typeface="Segoe UI" panose="020B0502040204020203" pitchFamily="34" charset="0"/>
                <a:cs typeface="Segoe UI" panose="020B0502040204020203" pitchFamily="34" charset="0"/>
              </a:rPr>
              <a:t> :  </a:t>
            </a:r>
          </a:p>
          <a:p>
            <a:pPr lvl="1" fontAlgn="base"/>
            <a:r>
              <a:rPr lang="fr-FR" sz="1400" dirty="0">
                <a:solidFill>
                  <a:srgbClr val="3F3F3F"/>
                </a:solidFill>
              </a:rPr>
              <a:t>Un glossaire pour vous aider à comprendre les éléments techniques</a:t>
            </a:r>
          </a:p>
          <a:p>
            <a:pPr lvl="1" fontAlgn="base"/>
            <a:r>
              <a:rPr lang="fr-FR" sz="1400" dirty="0">
                <a:solidFill>
                  <a:srgbClr val="3F3F3F"/>
                </a:solidFill>
              </a:rPr>
              <a:t>Un tutoriel pour vous guider dans l’accès à l’autodiagnostic et après complétude, aux résultats</a:t>
            </a:r>
          </a:p>
          <a:p>
            <a:pPr lvl="1" fontAlgn="base"/>
            <a:r>
              <a:rPr lang="fr-FR" sz="1400" dirty="0">
                <a:solidFill>
                  <a:srgbClr val="3F3F3F"/>
                </a:solidFill>
              </a:rPr>
              <a:t>Un tutoriel pour vous présenter les 7 dimensions à renseigner que recouvre l’autodiagnostic</a:t>
            </a:r>
          </a:p>
        </p:txBody>
      </p:sp>
      <p:sp>
        <p:nvSpPr>
          <p:cNvPr id="10" name="Espace réservé du texte 2">
            <a:extLst>
              <a:ext uri="{FF2B5EF4-FFF2-40B4-BE49-F238E27FC236}">
                <a16:creationId xmlns:a16="http://schemas.microsoft.com/office/drawing/2014/main" id="{75AB3722-74A8-58CC-C4E1-B46FA5AE21AA}"/>
              </a:ext>
            </a:extLst>
          </p:cNvPr>
          <p:cNvSpPr txBox="1">
            <a:spLocks/>
          </p:cNvSpPr>
          <p:nvPr/>
        </p:nvSpPr>
        <p:spPr>
          <a:xfrm>
            <a:off x="1296648" y="467786"/>
            <a:ext cx="10127489" cy="3877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Constitution du dossier</a:t>
            </a:r>
          </a:p>
        </p:txBody>
      </p:sp>
      <p:sp>
        <p:nvSpPr>
          <p:cNvPr id="11" name="Espace réservé du texte 17">
            <a:extLst>
              <a:ext uri="{FF2B5EF4-FFF2-40B4-BE49-F238E27FC236}">
                <a16:creationId xmlns:a16="http://schemas.microsoft.com/office/drawing/2014/main" id="{DE8E128A-F72D-8047-6A6E-239A46C84493}"/>
              </a:ext>
            </a:extLst>
          </p:cNvPr>
          <p:cNvSpPr txBox="1">
            <a:spLocks/>
          </p:cNvSpPr>
          <p:nvPr/>
        </p:nvSpPr>
        <p:spPr>
          <a:xfrm>
            <a:off x="1296649" y="965713"/>
            <a:ext cx="10127488" cy="2215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Segoe UI Semibold"/>
                <a:ea typeface="Segoe UI Black"/>
                <a:cs typeface="Segoe UI Semibold"/>
              </a:rPr>
              <a:t>Faire son auto-évaluation</a:t>
            </a:r>
            <a:endParaRPr lang="fr-FR" dirty="0"/>
          </a:p>
        </p:txBody>
      </p:sp>
    </p:spTree>
    <p:extLst>
      <p:ext uri="{BB962C8B-B14F-4D97-AF65-F5344CB8AC3E}">
        <p14:creationId xmlns:p14="http://schemas.microsoft.com/office/powerpoint/2010/main" val="1080532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29</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467786"/>
            <a:ext cx="10127489" cy="387798"/>
          </a:xfrm>
        </p:spPr>
        <p:txBody>
          <a:bodyPr/>
          <a:lstStyle/>
          <a:p>
            <a:r>
              <a:rPr lang="fr-FR" dirty="0"/>
              <a:t>Constitution du dossier</a:t>
            </a:r>
          </a:p>
        </p:txBody>
      </p:sp>
      <p:sp>
        <p:nvSpPr>
          <p:cNvPr id="18" name="Espace réservé du texte 17">
            <a:extLst>
              <a:ext uri="{FF2B5EF4-FFF2-40B4-BE49-F238E27FC236}">
                <a16:creationId xmlns:a16="http://schemas.microsoft.com/office/drawing/2014/main" id="{46BEC4C1-8556-E1DF-50F4-01289FD8F989}"/>
              </a:ext>
            </a:extLst>
          </p:cNvPr>
          <p:cNvSpPr>
            <a:spLocks noGrp="1"/>
          </p:cNvSpPr>
          <p:nvPr>
            <p:ph type="body" sz="quarter" idx="13"/>
          </p:nvPr>
        </p:nvSpPr>
        <p:spPr>
          <a:xfrm>
            <a:off x="1296649" y="965713"/>
            <a:ext cx="10127488" cy="221599"/>
          </a:xfrm>
        </p:spPr>
        <p:txBody>
          <a:bodyPr/>
          <a:lstStyle/>
          <a:p>
            <a:r>
              <a:rPr lang="fr-FR" dirty="0"/>
              <a:t>Dépôt du dossier</a:t>
            </a:r>
          </a:p>
        </p:txBody>
      </p:sp>
      <p:sp>
        <p:nvSpPr>
          <p:cNvPr id="5" name="Espace réservé du texte 1">
            <a:extLst>
              <a:ext uri="{FF2B5EF4-FFF2-40B4-BE49-F238E27FC236}">
                <a16:creationId xmlns:a16="http://schemas.microsoft.com/office/drawing/2014/main" id="{ACAB7628-5846-BD16-8429-9390280A6D7C}"/>
              </a:ext>
            </a:extLst>
          </p:cNvPr>
          <p:cNvSpPr txBox="1">
            <a:spLocks/>
          </p:cNvSpPr>
          <p:nvPr/>
        </p:nvSpPr>
        <p:spPr>
          <a:xfrm>
            <a:off x="545592" y="1297441"/>
            <a:ext cx="11499528" cy="129602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L’organisme gestionnaire d’un projet doit déposer sa demande directement via le </a:t>
            </a:r>
            <a:r>
              <a:rPr lang="fr-FR" sz="1400" dirty="0">
                <a:latin typeface="Segoe UI" panose="020B0502040204020203" pitchFamily="34" charset="0"/>
                <a:cs typeface="Segoe UI" panose="020B0502040204020203" pitchFamily="34" charset="0"/>
                <a:hlinkClick r:id="rId3"/>
              </a:rPr>
              <a:t>téléservice GALIS « PAI numérique »</a:t>
            </a:r>
            <a:r>
              <a:rPr lang="fr-FR" sz="1400" dirty="0">
                <a:latin typeface="Segoe UI" panose="020B0502040204020203" pitchFamily="34" charset="0"/>
                <a:cs typeface="Segoe UI" panose="020B0502040204020203" pitchFamily="34" charset="0"/>
              </a:rPr>
              <a:t>. </a:t>
            </a:r>
          </a:p>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Si le groupement est constitué de </a:t>
            </a:r>
            <a:r>
              <a:rPr lang="fr-FR" sz="1400" b="1" dirty="0">
                <a:latin typeface="Segoe UI" panose="020B0502040204020203" pitchFamily="34" charset="0"/>
                <a:cs typeface="Segoe UI" panose="020B0502040204020203" pitchFamily="34" charset="0"/>
              </a:rPr>
              <a:t>15 ESSMS </a:t>
            </a:r>
            <a:r>
              <a:rPr lang="fr-FR" sz="1400" dirty="0">
                <a:latin typeface="Segoe UI" panose="020B0502040204020203" pitchFamily="34" charset="0"/>
                <a:cs typeface="Segoe UI" panose="020B0502040204020203" pitchFamily="34" charset="0"/>
              </a:rPr>
              <a:t>(8 pour la Corse et les territoires ultramarins) et de </a:t>
            </a:r>
            <a:r>
              <a:rPr lang="fr-FR" sz="1400" b="1" dirty="0">
                <a:latin typeface="Segoe UI" panose="020B0502040204020203" pitchFamily="34" charset="0"/>
                <a:cs typeface="Segoe UI" panose="020B0502040204020203" pitchFamily="34" charset="0"/>
              </a:rPr>
              <a:t>moins de 50 ESSMS ou de 50 ESSMS ou plus situés dans la même région</a:t>
            </a:r>
            <a:r>
              <a:rPr lang="fr-FR" sz="1400" dirty="0">
                <a:latin typeface="Segoe UI" panose="020B0502040204020203" pitchFamily="34" charset="0"/>
                <a:cs typeface="Segoe UI" panose="020B0502040204020203" pitchFamily="34" charset="0"/>
              </a:rPr>
              <a:t>, la demande doit être déposée dans la cadre de </a:t>
            </a:r>
            <a:r>
              <a:rPr lang="fr-FR" sz="1400" u="sng" dirty="0">
                <a:latin typeface="Segoe UI" panose="020B0502040204020203" pitchFamily="34" charset="0"/>
                <a:cs typeface="Segoe UI" panose="020B0502040204020203" pitchFamily="34" charset="0"/>
              </a:rPr>
              <a:t>l’appel à projets régionaux </a:t>
            </a:r>
            <a:r>
              <a:rPr lang="fr-FR" sz="1400" dirty="0">
                <a:latin typeface="Segoe UI" panose="020B0502040204020203" pitchFamily="34" charset="0"/>
                <a:cs typeface="Segoe UI" panose="020B0502040204020203" pitchFamily="34" charset="0"/>
              </a:rPr>
              <a:t>(</a:t>
            </a:r>
            <a:r>
              <a:rPr lang="fr-FR" sz="1400" i="1" dirty="0">
                <a:latin typeface="Segoe UI" panose="020B0502040204020203" pitchFamily="34" charset="0"/>
                <a:cs typeface="Segoe UI" panose="020B0502040204020203" pitchFamily="34" charset="0"/>
              </a:rPr>
              <a:t>cf. slide suivante</a:t>
            </a:r>
            <a:r>
              <a:rPr lang="fr-FR" sz="1400" dirty="0">
                <a:latin typeface="Segoe UI" panose="020B0502040204020203" pitchFamily="34" charset="0"/>
                <a:cs typeface="Segoe UI" panose="020B0502040204020203" pitchFamily="34" charset="0"/>
              </a:rPr>
              <a:t>). </a:t>
            </a:r>
          </a:p>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Si le groupement est constitué de </a:t>
            </a:r>
            <a:r>
              <a:rPr lang="fr-FR" sz="1400" b="1" dirty="0">
                <a:latin typeface="Segoe UI" panose="020B0502040204020203" pitchFamily="34" charset="0"/>
                <a:cs typeface="Segoe UI" panose="020B0502040204020203" pitchFamily="34" charset="0"/>
              </a:rPr>
              <a:t>50 ESSMS ou plus situés dans plusieurs régions</a:t>
            </a:r>
            <a:r>
              <a:rPr lang="fr-FR" sz="1400" dirty="0">
                <a:latin typeface="Segoe UI" panose="020B0502040204020203" pitchFamily="34" charset="0"/>
                <a:cs typeface="Segoe UI" panose="020B0502040204020203" pitchFamily="34" charset="0"/>
              </a:rPr>
              <a:t>, la demande doit être déposée dans le cadre de </a:t>
            </a:r>
            <a:r>
              <a:rPr lang="fr-FR" sz="1400" u="sng" dirty="0">
                <a:latin typeface="Segoe UI" panose="020B0502040204020203" pitchFamily="34" charset="0"/>
                <a:cs typeface="Segoe UI" panose="020B0502040204020203" pitchFamily="34" charset="0"/>
              </a:rPr>
              <a:t>l’appel à projets national</a:t>
            </a:r>
            <a:r>
              <a:rPr lang="fr-FR" sz="1400" dirty="0">
                <a:latin typeface="Segoe UI" panose="020B0502040204020203" pitchFamily="34" charset="0"/>
                <a:cs typeface="Segoe UI" panose="020B0502040204020203" pitchFamily="34" charset="0"/>
              </a:rPr>
              <a:t> (</a:t>
            </a:r>
            <a:r>
              <a:rPr lang="fr-FR" sz="1400" i="1" dirty="0">
                <a:latin typeface="Segoe UI" panose="020B0502040204020203" pitchFamily="34" charset="0"/>
                <a:cs typeface="Segoe UI" panose="020B0502040204020203" pitchFamily="34" charset="0"/>
              </a:rPr>
              <a:t>cf. slide suivante</a:t>
            </a:r>
            <a:r>
              <a:rPr lang="fr-FR" sz="1400" dirty="0">
                <a:latin typeface="Segoe UI" panose="020B0502040204020203" pitchFamily="34" charset="0"/>
                <a:cs typeface="Segoe UI" panose="020B0502040204020203" pitchFamily="34" charset="0"/>
              </a:rPr>
              <a:t>). </a:t>
            </a:r>
          </a:p>
        </p:txBody>
      </p:sp>
      <p:graphicFrame>
        <p:nvGraphicFramePr>
          <p:cNvPr id="6" name="Tableau 5">
            <a:extLst>
              <a:ext uri="{FF2B5EF4-FFF2-40B4-BE49-F238E27FC236}">
                <a16:creationId xmlns:a16="http://schemas.microsoft.com/office/drawing/2014/main" id="{63080E08-FC66-AAA3-969B-F16224EC889B}"/>
              </a:ext>
            </a:extLst>
          </p:cNvPr>
          <p:cNvGraphicFramePr>
            <a:graphicFrameLocks noGrp="1"/>
          </p:cNvGraphicFramePr>
          <p:nvPr>
            <p:extLst>
              <p:ext uri="{D42A27DB-BD31-4B8C-83A1-F6EECF244321}">
                <p14:modId xmlns:p14="http://schemas.microsoft.com/office/powerpoint/2010/main" val="2368909172"/>
              </p:ext>
            </p:extLst>
          </p:nvPr>
        </p:nvGraphicFramePr>
        <p:xfrm>
          <a:off x="1018644" y="2834812"/>
          <a:ext cx="9679836" cy="3281442"/>
        </p:xfrm>
        <a:graphic>
          <a:graphicData uri="http://schemas.openxmlformats.org/drawingml/2006/table">
            <a:tbl>
              <a:tblPr firstRow="1" bandRow="1">
                <a:tableStyleId>{B301B821-A1FF-4177-AEE7-76D212191A09}</a:tableStyleId>
              </a:tblPr>
              <a:tblGrid>
                <a:gridCol w="811810">
                  <a:extLst>
                    <a:ext uri="{9D8B030D-6E8A-4147-A177-3AD203B41FA5}">
                      <a16:colId xmlns:a16="http://schemas.microsoft.com/office/drawing/2014/main" val="3281013683"/>
                    </a:ext>
                  </a:extLst>
                </a:gridCol>
                <a:gridCol w="811810">
                  <a:extLst>
                    <a:ext uri="{9D8B030D-6E8A-4147-A177-3AD203B41FA5}">
                      <a16:colId xmlns:a16="http://schemas.microsoft.com/office/drawing/2014/main" val="3786144223"/>
                    </a:ext>
                  </a:extLst>
                </a:gridCol>
                <a:gridCol w="811810">
                  <a:extLst>
                    <a:ext uri="{9D8B030D-6E8A-4147-A177-3AD203B41FA5}">
                      <a16:colId xmlns:a16="http://schemas.microsoft.com/office/drawing/2014/main" val="4071412831"/>
                    </a:ext>
                  </a:extLst>
                </a:gridCol>
                <a:gridCol w="811810">
                  <a:extLst>
                    <a:ext uri="{9D8B030D-6E8A-4147-A177-3AD203B41FA5}">
                      <a16:colId xmlns:a16="http://schemas.microsoft.com/office/drawing/2014/main" val="4055291594"/>
                    </a:ext>
                  </a:extLst>
                </a:gridCol>
                <a:gridCol w="811810">
                  <a:extLst>
                    <a:ext uri="{9D8B030D-6E8A-4147-A177-3AD203B41FA5}">
                      <a16:colId xmlns:a16="http://schemas.microsoft.com/office/drawing/2014/main" val="3470747072"/>
                    </a:ext>
                  </a:extLst>
                </a:gridCol>
                <a:gridCol w="811810">
                  <a:extLst>
                    <a:ext uri="{9D8B030D-6E8A-4147-A177-3AD203B41FA5}">
                      <a16:colId xmlns:a16="http://schemas.microsoft.com/office/drawing/2014/main" val="3656298119"/>
                    </a:ext>
                  </a:extLst>
                </a:gridCol>
                <a:gridCol w="811810">
                  <a:extLst>
                    <a:ext uri="{9D8B030D-6E8A-4147-A177-3AD203B41FA5}">
                      <a16:colId xmlns:a16="http://schemas.microsoft.com/office/drawing/2014/main" val="3054490833"/>
                    </a:ext>
                  </a:extLst>
                </a:gridCol>
                <a:gridCol w="811810">
                  <a:extLst>
                    <a:ext uri="{9D8B030D-6E8A-4147-A177-3AD203B41FA5}">
                      <a16:colId xmlns:a16="http://schemas.microsoft.com/office/drawing/2014/main" val="662699523"/>
                    </a:ext>
                  </a:extLst>
                </a:gridCol>
                <a:gridCol w="811810">
                  <a:extLst>
                    <a:ext uri="{9D8B030D-6E8A-4147-A177-3AD203B41FA5}">
                      <a16:colId xmlns:a16="http://schemas.microsoft.com/office/drawing/2014/main" val="3217777067"/>
                    </a:ext>
                  </a:extLst>
                </a:gridCol>
                <a:gridCol w="822296">
                  <a:extLst>
                    <a:ext uri="{9D8B030D-6E8A-4147-A177-3AD203B41FA5}">
                      <a16:colId xmlns:a16="http://schemas.microsoft.com/office/drawing/2014/main" val="1900005713"/>
                    </a:ext>
                  </a:extLst>
                </a:gridCol>
                <a:gridCol w="801324">
                  <a:extLst>
                    <a:ext uri="{9D8B030D-6E8A-4147-A177-3AD203B41FA5}">
                      <a16:colId xmlns:a16="http://schemas.microsoft.com/office/drawing/2014/main" val="2350392217"/>
                    </a:ext>
                  </a:extLst>
                </a:gridCol>
                <a:gridCol w="749926">
                  <a:extLst>
                    <a:ext uri="{9D8B030D-6E8A-4147-A177-3AD203B41FA5}">
                      <a16:colId xmlns:a16="http://schemas.microsoft.com/office/drawing/2014/main" val="2796080527"/>
                    </a:ext>
                  </a:extLst>
                </a:gridCol>
              </a:tblGrid>
              <a:tr h="446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01/24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a:latin typeface="Segoe UI" panose="020B0502040204020203" pitchFamily="34" charset="0"/>
                          <a:cs typeface="Segoe UI" panose="020B0502040204020203" pitchFamily="34" charset="0"/>
                        </a:rPr>
                        <a:t>02/24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03/24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04/24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05/24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06/24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07/24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latin typeface="Segoe UI" panose="020B0502040204020203" pitchFamily="34" charset="0"/>
                          <a:cs typeface="Segoe UI" panose="020B0502040204020203" pitchFamily="34" charset="0"/>
                        </a:rPr>
                        <a:t>08/24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a:latin typeface="Segoe UI" panose="020B0502040204020203" pitchFamily="34" charset="0"/>
                          <a:cs typeface="Segoe UI" panose="020B0502040204020203" pitchFamily="34" charset="0"/>
                        </a:rPr>
                        <a:t>09/24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a:latin typeface="Segoe UI" panose="020B0502040204020203" pitchFamily="34" charset="0"/>
                          <a:cs typeface="Segoe UI" panose="020B0502040204020203" pitchFamily="34" charset="0"/>
                        </a:rPr>
                        <a:t>10/24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a:latin typeface="Segoe UI" panose="020B0502040204020203" pitchFamily="34" charset="0"/>
                          <a:cs typeface="Segoe UI" panose="020B0502040204020203" pitchFamily="34" charset="0"/>
                        </a:rPr>
                        <a:t>11/24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a:latin typeface="Segoe UI" panose="020B0502040204020203" pitchFamily="34" charset="0"/>
                          <a:cs typeface="Segoe UI" panose="020B0502040204020203" pitchFamily="34" charset="0"/>
                        </a:rPr>
                        <a:t>12/24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4776"/>
                  </a:ext>
                </a:extLst>
              </a:tr>
              <a:tr h="446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dirty="0"/>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98415"/>
                  </a:ext>
                </a:extLst>
              </a:tr>
            </a:tbl>
          </a:graphicData>
        </a:graphic>
      </p:graphicFrame>
      <p:sp>
        <p:nvSpPr>
          <p:cNvPr id="7" name="Flèche : chevron 6">
            <a:extLst>
              <a:ext uri="{FF2B5EF4-FFF2-40B4-BE49-F238E27FC236}">
                <a16:creationId xmlns:a16="http://schemas.microsoft.com/office/drawing/2014/main" id="{80AB4245-9DF7-2826-3DD1-6C12BB2293FE}"/>
              </a:ext>
            </a:extLst>
          </p:cNvPr>
          <p:cNvSpPr/>
          <p:nvPr/>
        </p:nvSpPr>
        <p:spPr>
          <a:xfrm>
            <a:off x="1330969" y="3639151"/>
            <a:ext cx="4250682" cy="528506"/>
          </a:xfrm>
          <a:prstGeom prst="chevron">
            <a:avLst/>
          </a:prstGeom>
          <a:solidFill>
            <a:srgbClr val="CE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Segoe UI" panose="020B0502040204020203" pitchFamily="34" charset="0"/>
                <a:cs typeface="Segoe UI" panose="020B0502040204020203" pitchFamily="34" charset="0"/>
              </a:rPr>
              <a:t>Les appels à </a:t>
            </a:r>
            <a:r>
              <a:rPr lang="fr-FR" sz="1200" b="1" dirty="0">
                <a:solidFill>
                  <a:schemeClr val="tx1"/>
                </a:solidFill>
                <a:latin typeface="Segoe UI" panose="020B0502040204020203" pitchFamily="34" charset="0"/>
                <a:cs typeface="Segoe UI" panose="020B0502040204020203" pitchFamily="34" charset="0"/>
              </a:rPr>
              <a:t>projets régionaux </a:t>
            </a:r>
            <a:r>
              <a:rPr lang="fr-FR" sz="1200" dirty="0">
                <a:solidFill>
                  <a:schemeClr val="tx1"/>
                </a:solidFill>
                <a:latin typeface="Segoe UI" panose="020B0502040204020203" pitchFamily="34" charset="0"/>
                <a:cs typeface="Segoe UI" panose="020B0502040204020203" pitchFamily="34" charset="0"/>
              </a:rPr>
              <a:t>sont ouverts du 15 janvier au 1er juin à minuit </a:t>
            </a:r>
            <a:r>
              <a:rPr lang="fr-FR" sz="1200" b="1" dirty="0">
                <a:solidFill>
                  <a:schemeClr val="tx1"/>
                </a:solidFill>
                <a:latin typeface="Segoe UI" panose="020B0502040204020203" pitchFamily="34" charset="0"/>
                <a:cs typeface="Segoe UI" panose="020B0502040204020203" pitchFamily="34" charset="0"/>
              </a:rPr>
              <a:t>pour les projets multirégionaux</a:t>
            </a:r>
            <a:r>
              <a:rPr lang="fr-FR" sz="1200" dirty="0">
                <a:solidFill>
                  <a:schemeClr val="tx1"/>
                </a:solidFill>
                <a:latin typeface="Segoe UI" panose="020B0502040204020203" pitchFamily="34" charset="0"/>
                <a:cs typeface="Segoe UI" panose="020B0502040204020203" pitchFamily="34" charset="0"/>
              </a:rPr>
              <a:t>.</a:t>
            </a:r>
            <a:endParaRPr lang="en-US" sz="1200" dirty="0">
              <a:solidFill>
                <a:schemeClr val="tx1"/>
              </a:solidFill>
              <a:latin typeface="Segoe UI" panose="020B0502040204020203" pitchFamily="34" charset="0"/>
              <a:cs typeface="Segoe UI" panose="020B0502040204020203" pitchFamily="34" charset="0"/>
            </a:endParaRPr>
          </a:p>
        </p:txBody>
      </p:sp>
      <p:sp>
        <p:nvSpPr>
          <p:cNvPr id="10" name="Flèche : chevron 9">
            <a:extLst>
              <a:ext uri="{FF2B5EF4-FFF2-40B4-BE49-F238E27FC236}">
                <a16:creationId xmlns:a16="http://schemas.microsoft.com/office/drawing/2014/main" id="{7F985D7F-A917-BA3E-21E3-E3890C6BB699}"/>
              </a:ext>
            </a:extLst>
          </p:cNvPr>
          <p:cNvSpPr/>
          <p:nvPr/>
        </p:nvSpPr>
        <p:spPr>
          <a:xfrm>
            <a:off x="1431636" y="4475533"/>
            <a:ext cx="6579850" cy="528506"/>
          </a:xfrm>
          <a:prstGeom prst="chevron">
            <a:avLst/>
          </a:prstGeom>
          <a:solidFill>
            <a:srgbClr val="CE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latin typeface="Segoe UI" panose="020B0502040204020203" pitchFamily="34" charset="0"/>
                <a:cs typeface="Segoe UI" panose="020B0502040204020203" pitchFamily="34" charset="0"/>
              </a:rPr>
              <a:t>Les appels à </a:t>
            </a:r>
            <a:r>
              <a:rPr lang="fr-FR" sz="1200" b="1">
                <a:solidFill>
                  <a:schemeClr val="tx1"/>
                </a:solidFill>
                <a:latin typeface="Segoe UI" panose="020B0502040204020203" pitchFamily="34" charset="0"/>
                <a:cs typeface="Segoe UI" panose="020B0502040204020203" pitchFamily="34" charset="0"/>
              </a:rPr>
              <a:t>projets régionaux </a:t>
            </a:r>
            <a:r>
              <a:rPr lang="fr-FR" sz="1200">
                <a:solidFill>
                  <a:schemeClr val="tx1"/>
                </a:solidFill>
                <a:latin typeface="Segoe UI" panose="020B0502040204020203" pitchFamily="34" charset="0"/>
                <a:cs typeface="Segoe UI" panose="020B0502040204020203" pitchFamily="34" charset="0"/>
              </a:rPr>
              <a:t>sont ouverts du 15 janvier au 15 septembre à minuit </a:t>
            </a:r>
            <a:r>
              <a:rPr lang="fr-FR" sz="1200" b="1">
                <a:solidFill>
                  <a:schemeClr val="tx1"/>
                </a:solidFill>
                <a:latin typeface="Segoe UI" panose="020B0502040204020203" pitchFamily="34" charset="0"/>
                <a:cs typeface="Segoe UI" panose="020B0502040204020203" pitchFamily="34" charset="0"/>
              </a:rPr>
              <a:t>pour les projets régionaux</a:t>
            </a:r>
            <a:r>
              <a:rPr lang="fr-FR" sz="1200">
                <a:solidFill>
                  <a:schemeClr val="tx1"/>
                </a:solidFill>
                <a:latin typeface="Segoe UI" panose="020B0502040204020203" pitchFamily="34" charset="0"/>
                <a:cs typeface="Segoe UI" panose="020B0502040204020203" pitchFamily="34" charset="0"/>
              </a:rPr>
              <a:t>.</a:t>
            </a:r>
            <a:endParaRPr lang="en-US" sz="1200">
              <a:solidFill>
                <a:schemeClr val="tx1"/>
              </a:solidFill>
              <a:latin typeface="Segoe UI" panose="020B0502040204020203" pitchFamily="34" charset="0"/>
              <a:cs typeface="Segoe UI" panose="020B0502040204020203" pitchFamily="34" charset="0"/>
            </a:endParaRPr>
          </a:p>
        </p:txBody>
      </p:sp>
      <p:sp>
        <p:nvSpPr>
          <p:cNvPr id="11" name="Flèche : chevron 10">
            <a:extLst>
              <a:ext uri="{FF2B5EF4-FFF2-40B4-BE49-F238E27FC236}">
                <a16:creationId xmlns:a16="http://schemas.microsoft.com/office/drawing/2014/main" id="{38CB88D0-73A3-5643-5582-E1E17FAEEBEE}"/>
              </a:ext>
            </a:extLst>
          </p:cNvPr>
          <p:cNvSpPr/>
          <p:nvPr/>
        </p:nvSpPr>
        <p:spPr>
          <a:xfrm>
            <a:off x="2204822" y="5311915"/>
            <a:ext cx="3508082" cy="528506"/>
          </a:xfrm>
          <a:prstGeom prst="chevron">
            <a:avLst/>
          </a:prstGeom>
          <a:solidFill>
            <a:srgbClr val="CEEDF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a:solidFill>
                  <a:schemeClr val="tx1"/>
                </a:solidFill>
                <a:latin typeface="Segoe UI"/>
                <a:cs typeface="Segoe UI"/>
              </a:rPr>
              <a:t>L’appel à projets </a:t>
            </a:r>
            <a:r>
              <a:rPr lang="fr-FR" sz="1200" b="1">
                <a:solidFill>
                  <a:schemeClr val="tx1"/>
                </a:solidFill>
                <a:latin typeface="Segoe UI"/>
                <a:cs typeface="Segoe UI"/>
              </a:rPr>
              <a:t>national</a:t>
            </a:r>
            <a:r>
              <a:rPr lang="fr-FR" sz="1200">
                <a:solidFill>
                  <a:schemeClr val="tx1"/>
                </a:solidFill>
                <a:latin typeface="Segoe UI"/>
                <a:cs typeface="Segoe UI"/>
              </a:rPr>
              <a:t> est ouvert du 15 février au 1er juin à minuit.</a:t>
            </a:r>
            <a:endParaRPr lang="en-US" sz="1200">
              <a:solidFill>
                <a:schemeClr val="tx1"/>
              </a:solidFill>
              <a:latin typeface="Segoe UI"/>
              <a:cs typeface="Segoe UI"/>
            </a:endParaRPr>
          </a:p>
        </p:txBody>
      </p:sp>
      <p:sp>
        <p:nvSpPr>
          <p:cNvPr id="20" name="Rectangle : coins arrondis 19">
            <a:extLst>
              <a:ext uri="{FF2B5EF4-FFF2-40B4-BE49-F238E27FC236}">
                <a16:creationId xmlns:a16="http://schemas.microsoft.com/office/drawing/2014/main" id="{A0D6B91C-0D2A-97E1-CFCE-810CD37C1D4B}"/>
              </a:ext>
            </a:extLst>
          </p:cNvPr>
          <p:cNvSpPr/>
          <p:nvPr/>
        </p:nvSpPr>
        <p:spPr>
          <a:xfrm>
            <a:off x="8217982" y="4079092"/>
            <a:ext cx="2335886" cy="1616857"/>
          </a:xfrm>
          <a:prstGeom prst="roundRect">
            <a:avLst/>
          </a:prstGeom>
          <a:solidFill>
            <a:srgbClr val="F7E5F3"/>
          </a:solidFill>
          <a:ln>
            <a:solidFill>
              <a:srgbClr val="F7E5F3"/>
            </a:solidFill>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latin typeface="Segoe UI" panose="020B0502040204020203" pitchFamily="34" charset="0"/>
                <a:cs typeface="Segoe UI" panose="020B0502040204020203" pitchFamily="34" charset="0"/>
              </a:rPr>
              <a:t>Concernant les projets en IDF, il est fortement recommandé d’avoir les dossiers le 15/06 au plus tard afin de mieux accompagner les porteurs.</a:t>
            </a:r>
          </a:p>
        </p:txBody>
      </p:sp>
    </p:spTree>
    <p:extLst>
      <p:ext uri="{BB962C8B-B14F-4D97-AF65-F5344CB8AC3E}">
        <p14:creationId xmlns:p14="http://schemas.microsoft.com/office/powerpoint/2010/main" val="56165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B6A13DE-F0D7-1442-8584-E3A4FD7C1C39}"/>
              </a:ext>
            </a:extLst>
          </p:cNvPr>
          <p:cNvSpPr>
            <a:spLocks noGrp="1"/>
          </p:cNvSpPr>
          <p:nvPr>
            <p:ph type="ftr" sz="quarter" idx="10"/>
          </p:nvPr>
        </p:nvSpPr>
        <p:spPr/>
        <p:txBody>
          <a:bodyPr/>
          <a:lstStyle/>
          <a:p>
            <a:r>
              <a:rPr lang="fr-FR">
                <a:solidFill>
                  <a:schemeClr val="bg1"/>
                </a:solidFill>
              </a:rPr>
              <a:t>Kit ESMS Numérique│ 29/04/2024 │</a:t>
            </a:r>
            <a:fld id="{13045FE1-B11D-453C-86A4-D6C9448708F9}" type="slidenum">
              <a:rPr lang="fr-FR" smtClean="0">
                <a:solidFill>
                  <a:schemeClr val="bg1"/>
                </a:solidFill>
              </a:rPr>
              <a:t>3</a:t>
            </a:fld>
            <a:endParaRPr lang="fr-FR">
              <a:solidFill>
                <a:schemeClr val="bg1"/>
              </a:solidFill>
            </a:endParaRPr>
          </a:p>
        </p:txBody>
      </p:sp>
      <p:sp>
        <p:nvSpPr>
          <p:cNvPr id="6" name="Espace réservé du texte 5">
            <a:extLst>
              <a:ext uri="{FF2B5EF4-FFF2-40B4-BE49-F238E27FC236}">
                <a16:creationId xmlns:a16="http://schemas.microsoft.com/office/drawing/2014/main" id="{532D66A7-9BEE-5C49-893D-3ABF07A89C04}"/>
              </a:ext>
            </a:extLst>
          </p:cNvPr>
          <p:cNvSpPr>
            <a:spLocks noGrp="1"/>
          </p:cNvSpPr>
          <p:nvPr>
            <p:ph type="body" sz="quarter" idx="11"/>
          </p:nvPr>
        </p:nvSpPr>
        <p:spPr>
          <a:xfrm>
            <a:off x="1028701" y="2033978"/>
            <a:ext cx="7992879" cy="3379270"/>
          </a:xfrm>
        </p:spPr>
        <p:txBody>
          <a:bodyPr vert="horz" lIns="0" tIns="0" rIns="0" bIns="0" rtlCol="0" anchor="t">
            <a:normAutofit/>
          </a:bodyPr>
          <a:lstStyle/>
          <a:p>
            <a:pPr>
              <a:lnSpc>
                <a:spcPct val="100000"/>
              </a:lnSpc>
            </a:pPr>
            <a:r>
              <a:rPr lang="fr-FR" dirty="0">
                <a:latin typeface="Segoe UI" panose="020B0502040204020203" pitchFamily="34" charset="0"/>
                <a:ea typeface="Segoe UI Black"/>
                <a:cs typeface="Segoe UI" panose="020B0502040204020203" pitchFamily="34" charset="0"/>
              </a:rPr>
              <a:t>Kit 1 </a:t>
            </a:r>
            <a:r>
              <a:rPr lang="fr-FR" b="0" dirty="0">
                <a:latin typeface="Segoe UI" panose="020B0502040204020203" pitchFamily="34" charset="0"/>
                <a:ea typeface="Segoe UI Black"/>
                <a:cs typeface="Segoe UI" panose="020B0502040204020203" pitchFamily="34" charset="0"/>
              </a:rPr>
              <a:t>: </a:t>
            </a:r>
            <a:r>
              <a:rPr lang="fr-FR" b="0" dirty="0">
                <a:effectLst/>
                <a:latin typeface="Segoe UI" panose="020B0502040204020203" pitchFamily="34" charset="0"/>
                <a:ea typeface="Segoe UI Black"/>
                <a:cs typeface="Segoe UI" panose="020B0502040204020203" pitchFamily="34" charset="0"/>
              </a:rPr>
              <a:t> Le programme ESMS Numérique</a:t>
            </a: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Présentation du programme</a:t>
            </a: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Les étapes pour candidater</a:t>
            </a:r>
          </a:p>
          <a:p>
            <a:pPr>
              <a:lnSpc>
                <a:spcPct val="100000"/>
              </a:lnSpc>
            </a:pPr>
            <a:r>
              <a:rPr lang="fr-FR" dirty="0">
                <a:latin typeface="Segoe UI" panose="020B0502040204020203" pitchFamily="34" charset="0"/>
                <a:ea typeface="Segoe UI Black"/>
                <a:cs typeface="Segoe UI" panose="020B0502040204020203" pitchFamily="34" charset="0"/>
              </a:rPr>
              <a:t>Kit 2 </a:t>
            </a:r>
            <a:r>
              <a:rPr lang="fr-FR" b="0" dirty="0">
                <a:latin typeface="Segoe UI" panose="020B0502040204020203" pitchFamily="34" charset="0"/>
                <a:ea typeface="Segoe UI Black"/>
                <a:cs typeface="Segoe UI" panose="020B0502040204020203" pitchFamily="34" charset="0"/>
              </a:rPr>
              <a:t>: Mise en œuvre d’une méthodologie projet</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Préparation à la phase déploiement</a:t>
            </a:r>
            <a:endParaRPr lang="fr-FR" b="0" dirty="0">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latin typeface="Segoe UI" panose="020B0502040204020203" pitchFamily="34" charset="0"/>
                <a:ea typeface="Segoe UI Black"/>
                <a:cs typeface="Segoe UI" panose="020B0502040204020203" pitchFamily="34" charset="0"/>
              </a:rPr>
              <a:t>Mise en œuvre d’une méthodologie projet</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Mise en place du DUI</a:t>
            </a:r>
          </a:p>
          <a:p>
            <a:pPr>
              <a:lnSpc>
                <a:spcPct val="100000"/>
              </a:lnSpc>
            </a:pPr>
            <a:r>
              <a:rPr lang="fr-FR" dirty="0">
                <a:latin typeface="Segoe UI" panose="020B0502040204020203" pitchFamily="34" charset="0"/>
                <a:ea typeface="Segoe UI Black"/>
                <a:cs typeface="Segoe UI" panose="020B0502040204020203" pitchFamily="34" charset="0"/>
              </a:rPr>
              <a:t>Kit 3 </a:t>
            </a:r>
            <a:r>
              <a:rPr lang="fr-FR" b="0" dirty="0">
                <a:latin typeface="Segoe UI" panose="020B0502040204020203" pitchFamily="34" charset="0"/>
                <a:ea typeface="Segoe UI Black"/>
                <a:cs typeface="Segoe UI" panose="020B0502040204020203" pitchFamily="34" charset="0"/>
              </a:rPr>
              <a:t>: Les services socles</a:t>
            </a:r>
          </a:p>
          <a:p>
            <a:pPr marL="800100" lvl="1" indent="-342900">
              <a:lnSpc>
                <a:spcPct val="100000"/>
              </a:lnSpc>
              <a:buFont typeface="+mj-lt"/>
              <a:buAutoNum type="arabicParenR"/>
            </a:pPr>
            <a:r>
              <a:rPr lang="fr-FR" b="0" dirty="0">
                <a:latin typeface="Segoe UI" panose="020B0502040204020203" pitchFamily="34" charset="0"/>
                <a:ea typeface="Segoe UI Black"/>
                <a:cs typeface="Segoe UI" panose="020B0502040204020203" pitchFamily="34" charset="0"/>
              </a:rPr>
              <a:t>L’écosystème du DUI et des services socles</a:t>
            </a:r>
          </a:p>
          <a:p>
            <a:pPr marL="800100" lvl="1" indent="-342900">
              <a:lnSpc>
                <a:spcPct val="100000"/>
              </a:lnSpc>
              <a:buFont typeface="+mj-lt"/>
              <a:buAutoNum type="arabicParenR"/>
            </a:pPr>
            <a:r>
              <a:rPr lang="fr-FR" b="0" dirty="0">
                <a:latin typeface="Segoe UI" panose="020B0502040204020203" pitchFamily="34" charset="0"/>
                <a:ea typeface="Segoe UI Black"/>
                <a:cs typeface="Segoe UI" panose="020B0502040204020203" pitchFamily="34" charset="0"/>
              </a:rPr>
              <a:t>Présentation des services socles</a:t>
            </a:r>
          </a:p>
          <a:p>
            <a:pPr lvl="1">
              <a:lnSpc>
                <a:spcPct val="100000"/>
              </a:lnSpc>
            </a:pPr>
            <a:endParaRPr lang="fr-FR" b="0" dirty="0">
              <a:latin typeface="Segoe UI" panose="020B0502040204020203" pitchFamily="34" charset="0"/>
              <a:ea typeface="Segoe UI Black"/>
              <a:cs typeface="Segoe UI" panose="020B0502040204020203" pitchFamily="34" charset="0"/>
            </a:endParaRPr>
          </a:p>
          <a:p>
            <a:pPr>
              <a:lnSpc>
                <a:spcPct val="100000"/>
              </a:lnSpc>
            </a:pPr>
            <a:endParaRPr lang="fr-FR" b="0" dirty="0">
              <a:latin typeface="Segoe UI" panose="020B0502040204020203" pitchFamily="34" charset="0"/>
              <a:ea typeface="Segoe UI Black"/>
              <a:cs typeface="Segoe UI" panose="020B0502040204020203" pitchFamily="34" charset="0"/>
            </a:endParaRPr>
          </a:p>
        </p:txBody>
      </p:sp>
      <p:sp>
        <p:nvSpPr>
          <p:cNvPr id="8" name="Espace réservé du texte 7">
            <a:extLst>
              <a:ext uri="{FF2B5EF4-FFF2-40B4-BE49-F238E27FC236}">
                <a16:creationId xmlns:a16="http://schemas.microsoft.com/office/drawing/2014/main" id="{0BF0543E-B95D-C84C-BA69-9289630A0804}"/>
              </a:ext>
            </a:extLst>
          </p:cNvPr>
          <p:cNvSpPr>
            <a:spLocks noGrp="1"/>
          </p:cNvSpPr>
          <p:nvPr>
            <p:ph type="body" sz="quarter" idx="12"/>
          </p:nvPr>
        </p:nvSpPr>
        <p:spPr>
          <a:xfrm>
            <a:off x="1028700" y="1200050"/>
            <a:ext cx="4722876" cy="997196"/>
          </a:xfrm>
        </p:spPr>
        <p:txBody>
          <a:bodyPr/>
          <a:lstStyle/>
          <a:p>
            <a:r>
              <a:rPr lang="fr-FR" dirty="0"/>
              <a:t>SOMMAIRE GLOBAL</a:t>
            </a:r>
          </a:p>
        </p:txBody>
      </p:sp>
    </p:spTree>
    <p:extLst>
      <p:ext uri="{BB962C8B-B14F-4D97-AF65-F5344CB8AC3E}">
        <p14:creationId xmlns:p14="http://schemas.microsoft.com/office/powerpoint/2010/main" val="7264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193F6E-3357-E3BE-7BCF-20829782A341}"/>
              </a:ext>
            </a:extLst>
          </p:cNvPr>
          <p:cNvSpPr>
            <a:spLocks noGrp="1"/>
          </p:cNvSpPr>
          <p:nvPr>
            <p:ph type="ftr" sz="quarter" idx="3"/>
          </p:nvPr>
        </p:nvSpPr>
        <p:spPr>
          <a:xfrm>
            <a:off x="838200" y="6353959"/>
            <a:ext cx="5257800" cy="365125"/>
          </a:xfrm>
        </p:spPr>
        <p:txBody>
          <a:bodyPr/>
          <a:lstStyle/>
          <a:p>
            <a:r>
              <a:rPr lang="fr-FR"/>
              <a:t>Kit ESMS Numérique│ 29/04/2024 │</a:t>
            </a:r>
            <a:fld id="{96B4048F-9E2B-42DC-8197-FD37D8B8E1F6}" type="slidenum">
              <a:rPr lang="fr-FR" dirty="0" smtClean="0"/>
              <a:t>30</a:t>
            </a:fld>
            <a:endParaRPr lang="fr-FR"/>
          </a:p>
        </p:txBody>
      </p:sp>
      <p:sp>
        <p:nvSpPr>
          <p:cNvPr id="6" name="Espace réservé du texte 5">
            <a:extLst>
              <a:ext uri="{FF2B5EF4-FFF2-40B4-BE49-F238E27FC236}">
                <a16:creationId xmlns:a16="http://schemas.microsoft.com/office/drawing/2014/main" id="{5FB79534-3FD5-F5CB-AB4D-00FA37930D1C}"/>
              </a:ext>
            </a:extLst>
          </p:cNvPr>
          <p:cNvSpPr>
            <a:spLocks noGrp="1"/>
          </p:cNvSpPr>
          <p:nvPr>
            <p:ph type="body" sz="quarter" idx="10"/>
          </p:nvPr>
        </p:nvSpPr>
        <p:spPr>
          <a:xfrm>
            <a:off x="1511693" y="1238079"/>
            <a:ext cx="10080857" cy="4547740"/>
          </a:xfrm>
        </p:spPr>
        <p:txBody>
          <a:bodyPr>
            <a:normAutofit/>
          </a:bodyPr>
          <a:lstStyle/>
          <a:p>
            <a:pPr marL="0" indent="0">
              <a:buNone/>
            </a:pPr>
            <a:r>
              <a:rPr lang="fr-FR" sz="1400" dirty="0"/>
              <a:t>Pour constituer son dossier de candidature il faut : </a:t>
            </a:r>
          </a:p>
        </p:txBody>
      </p:sp>
      <p:sp>
        <p:nvSpPr>
          <p:cNvPr id="114" name="Chevron 60">
            <a:extLst>
              <a:ext uri="{FF2B5EF4-FFF2-40B4-BE49-F238E27FC236}">
                <a16:creationId xmlns:a16="http://schemas.microsoft.com/office/drawing/2014/main" id="{E0A4FF34-41A5-C612-3857-578D08809C30}"/>
              </a:ext>
            </a:extLst>
          </p:cNvPr>
          <p:cNvSpPr/>
          <p:nvPr/>
        </p:nvSpPr>
        <p:spPr bwMode="ltGray">
          <a:xfrm>
            <a:off x="838198" y="1758785"/>
            <a:ext cx="4575804" cy="505415"/>
          </a:xfrm>
          <a:prstGeom prst="chevron">
            <a:avLst>
              <a:gd name="adj" fmla="val 31595"/>
            </a:avLst>
          </a:prstGeom>
          <a:solidFill>
            <a:srgbClr val="057E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sz="1200">
              <a:solidFill>
                <a:schemeClr val="bg1"/>
              </a:solidFill>
            </a:endParaRPr>
          </a:p>
        </p:txBody>
      </p:sp>
      <p:sp>
        <p:nvSpPr>
          <p:cNvPr id="115" name="Text Box 21">
            <a:extLst>
              <a:ext uri="{FF2B5EF4-FFF2-40B4-BE49-F238E27FC236}">
                <a16:creationId xmlns:a16="http://schemas.microsoft.com/office/drawing/2014/main" id="{D6D0666B-0EDF-607B-7DA1-30791DD21893}"/>
              </a:ext>
            </a:extLst>
          </p:cNvPr>
          <p:cNvSpPr txBox="1">
            <a:spLocks noChangeAspect="1" noChangeArrowheads="1"/>
          </p:cNvSpPr>
          <p:nvPr/>
        </p:nvSpPr>
        <p:spPr bwMode="gray">
          <a:xfrm>
            <a:off x="1296645" y="1751601"/>
            <a:ext cx="4208131" cy="529707"/>
          </a:xfrm>
          <a:prstGeom prst="rect">
            <a:avLst/>
          </a:prstGeom>
          <a:noFill/>
          <a:ln w="9525">
            <a:noFill/>
            <a:miter lim="800000"/>
            <a:headEnd/>
            <a:tailEnd/>
          </a:ln>
        </p:spPr>
        <p:txBody>
          <a:bodyPr wrap="square" lIns="79412" tIns="79412" rIns="63529" bIns="79412">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707409">
              <a:spcBef>
                <a:spcPct val="20000"/>
              </a:spcBef>
            </a:pPr>
            <a:r>
              <a:rPr lang="fr-FR" sz="1200" b="1" i="1" dirty="0">
                <a:solidFill>
                  <a:schemeClr val="bg1"/>
                </a:solidFill>
                <a:latin typeface="Segoe UI" panose="020B0502040204020203" pitchFamily="34" charset="0"/>
                <a:cs typeface="Segoe UI" panose="020B0502040204020203" pitchFamily="34" charset="0"/>
              </a:rPr>
              <a:t>Un porteur de projet programme ESMS numérique souhaite déposer un dossier. </a:t>
            </a:r>
          </a:p>
        </p:txBody>
      </p:sp>
      <p:sp>
        <p:nvSpPr>
          <p:cNvPr id="116" name="ZoneTexte 115">
            <a:extLst>
              <a:ext uri="{FF2B5EF4-FFF2-40B4-BE49-F238E27FC236}">
                <a16:creationId xmlns:a16="http://schemas.microsoft.com/office/drawing/2014/main" id="{F78B37E6-B77C-DD5D-B38C-40AB0CAB03B3}"/>
              </a:ext>
            </a:extLst>
          </p:cNvPr>
          <p:cNvSpPr txBox="1"/>
          <p:nvPr/>
        </p:nvSpPr>
        <p:spPr>
          <a:xfrm>
            <a:off x="5961975" y="4343749"/>
            <a:ext cx="6608822" cy="1061829"/>
          </a:xfrm>
          <a:prstGeom prst="rect">
            <a:avLst/>
          </a:prstGeom>
          <a:noFill/>
        </p:spPr>
        <p:txBody>
          <a:bodyPr wrap="square" lIns="91440" tIns="45720" rIns="91440" bIns="45720" anchor="t">
            <a:spAutoFit/>
          </a:bodyPr>
          <a:lstStyle/>
          <a:p>
            <a:pPr fontAlgn="base"/>
            <a:r>
              <a:rPr lang="fr-FR" sz="800">
                <a:solidFill>
                  <a:srgbClr val="057EC1"/>
                </a:solidFill>
                <a:latin typeface="Segoe UI Semibold"/>
                <a:cs typeface="Segoe UI Semibold"/>
              </a:rPr>
              <a:t>Pour déposer son dossier de candidature, quelques précisions sur le téléservice : </a:t>
            </a:r>
            <a:endParaRPr lang="fr-FR" sz="800">
              <a:solidFill>
                <a:srgbClr val="057EC1"/>
              </a:solidFill>
              <a:latin typeface="Segoe UI Semibold" panose="020B0702040204020203" pitchFamily="34" charset="0"/>
              <a:cs typeface="Segoe UI Semibold" panose="020B0702040204020203" pitchFamily="34" charset="0"/>
            </a:endParaRPr>
          </a:p>
          <a:p>
            <a:pPr marL="171450" indent="-171450" fontAlgn="base">
              <a:buFont typeface="Arial" panose="020B0604020202020204" pitchFamily="34" charset="0"/>
              <a:buChar char="•"/>
            </a:pPr>
            <a:r>
              <a:rPr lang="fr-FR" sz="800">
                <a:latin typeface="Segoe UI Semibold"/>
                <a:cs typeface="Segoe UI Semibold"/>
              </a:rPr>
              <a:t>Sélectionner le téléservice « PAI Numérique » pour déposer son dossier</a:t>
            </a:r>
          </a:p>
          <a:p>
            <a:pPr marL="171450" indent="-171450" fontAlgn="base">
              <a:buFont typeface="Arial" panose="020B0604020202020204" pitchFamily="34" charset="0"/>
              <a:buChar char="•"/>
            </a:pPr>
            <a:r>
              <a:rPr lang="fr-FR" sz="800">
                <a:latin typeface="Segoe UI Semibold"/>
                <a:cs typeface="Segoe UI Semibold"/>
              </a:rPr>
              <a:t>Sélectionner son </a:t>
            </a:r>
            <a:r>
              <a:rPr lang="fr-FR" sz="1050">
                <a:latin typeface="Segoe UI Semibold"/>
                <a:cs typeface="Segoe UI Semibold"/>
              </a:rPr>
              <a:t>f</a:t>
            </a:r>
            <a:r>
              <a:rPr lang="fr-FR" sz="1100">
                <a:latin typeface="Segoe UI Semibold"/>
                <a:cs typeface="Segoe UI Semibold"/>
              </a:rPr>
              <a:t>inanceur</a:t>
            </a:r>
            <a:r>
              <a:rPr lang="fr-FR" sz="900">
                <a:latin typeface="Segoe UI Semibold"/>
                <a:cs typeface="Segoe UI Semibold"/>
              </a:rPr>
              <a:t> :  </a:t>
            </a:r>
            <a:endParaRPr lang="fr-FR" sz="900">
              <a:latin typeface="Segoe UI Semibold" panose="020B0702040204020203" pitchFamily="34" charset="0"/>
              <a:cs typeface="Segoe UI Semibold" panose="020B0702040204020203" pitchFamily="34" charset="0"/>
            </a:endParaRPr>
          </a:p>
          <a:p>
            <a:pPr marL="628650" lvl="1" indent="-171450" fontAlgn="base">
              <a:buFont typeface="Arial" panose="020B0604020202020204" pitchFamily="34" charset="0"/>
              <a:buChar char="•"/>
            </a:pPr>
            <a:r>
              <a:rPr lang="fr-FR" sz="900">
                <a:latin typeface="Segoe UI Semibold"/>
                <a:cs typeface="Segoe UI Semibold"/>
              </a:rPr>
              <a:t>Pour un projet national : sélectionner le financeur « National (CNSA - PAI Numérique) » </a:t>
            </a:r>
            <a:endParaRPr lang="fr-FR" sz="900">
              <a:latin typeface="Segoe UI Semibold" panose="020B0702040204020203" pitchFamily="34" charset="0"/>
              <a:cs typeface="Segoe UI Semibold" panose="020B0702040204020203" pitchFamily="34" charset="0"/>
            </a:endParaRPr>
          </a:p>
          <a:p>
            <a:pPr marL="628650" lvl="1" indent="-171450" fontAlgn="base">
              <a:buFont typeface="Arial" panose="020B0604020202020204" pitchFamily="34" charset="0"/>
              <a:buChar char="•"/>
            </a:pPr>
            <a:r>
              <a:rPr lang="fr-FR" sz="900">
                <a:latin typeface="Segoe UI Semibold"/>
                <a:cs typeface="Segoe UI Semibold"/>
              </a:rPr>
              <a:t>Pour un projet régional : sélectionner le financeur ARS à laquelle la structure est rattachée</a:t>
            </a:r>
          </a:p>
          <a:p>
            <a:pPr marL="171450" indent="-171450" fontAlgn="base">
              <a:buFont typeface="Arial" panose="020B0604020202020204" pitchFamily="34" charset="0"/>
              <a:buChar char="•"/>
            </a:pPr>
            <a:r>
              <a:rPr lang="fr-FR" sz="900">
                <a:latin typeface="Segoe UI Semibold"/>
                <a:cs typeface="Segoe UI Semibold"/>
              </a:rPr>
              <a:t>L’ensemble des pièces constitutives sont à déposer directement sur la plateforme </a:t>
            </a:r>
            <a:r>
              <a:rPr lang="fr-FR" sz="900" err="1">
                <a:latin typeface="Segoe UI Semibold"/>
                <a:cs typeface="Segoe UI Semibold"/>
              </a:rPr>
              <a:t>Galis</a:t>
            </a:r>
            <a:r>
              <a:rPr lang="fr-FR" sz="900">
                <a:latin typeface="Segoe UI Semibold"/>
                <a:cs typeface="Segoe UI Semibold"/>
              </a:rPr>
              <a:t>.</a:t>
            </a:r>
          </a:p>
          <a:p>
            <a:pPr marL="171450" indent="-171450" fontAlgn="base">
              <a:buFont typeface="Arial" panose="020B0604020202020204" pitchFamily="34" charset="0"/>
              <a:buChar char="•"/>
            </a:pPr>
            <a:r>
              <a:rPr lang="fr-FR" sz="900">
                <a:latin typeface="Segoe UI Semibold"/>
                <a:cs typeface="Segoe UI Semibold"/>
              </a:rPr>
              <a:t>Pour certaines pièces, une trame type recommandée mais non obligatoire est disponible sur le </a:t>
            </a:r>
            <a:r>
              <a:rPr lang="fr-FR" sz="900">
                <a:latin typeface="Segoe UI Semibold"/>
                <a:cs typeface="Segoe UI Semibold"/>
                <a:hlinkClick r:id="rId3"/>
              </a:rPr>
              <a:t>site internet de la CNSA</a:t>
            </a:r>
            <a:r>
              <a:rPr lang="fr-FR" sz="900">
                <a:latin typeface="Segoe UI Semibold"/>
                <a:cs typeface="Segoe UI Semibold"/>
              </a:rPr>
              <a:t>.</a:t>
            </a:r>
          </a:p>
        </p:txBody>
      </p:sp>
      <p:sp>
        <p:nvSpPr>
          <p:cNvPr id="117" name="Chevron 60">
            <a:extLst>
              <a:ext uri="{FF2B5EF4-FFF2-40B4-BE49-F238E27FC236}">
                <a16:creationId xmlns:a16="http://schemas.microsoft.com/office/drawing/2014/main" id="{73C29396-E03B-EDFF-6302-9D03AACDEC12}"/>
              </a:ext>
            </a:extLst>
          </p:cNvPr>
          <p:cNvSpPr/>
          <p:nvPr/>
        </p:nvSpPr>
        <p:spPr bwMode="ltGray">
          <a:xfrm>
            <a:off x="838200" y="2701579"/>
            <a:ext cx="4575804" cy="505415"/>
          </a:xfrm>
          <a:prstGeom prst="chevron">
            <a:avLst>
              <a:gd name="adj" fmla="val 31595"/>
            </a:avLst>
          </a:prstGeom>
          <a:solidFill>
            <a:srgbClr val="057E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sz="1200">
              <a:solidFill>
                <a:schemeClr val="bg1"/>
              </a:solidFill>
            </a:endParaRPr>
          </a:p>
        </p:txBody>
      </p:sp>
      <p:sp>
        <p:nvSpPr>
          <p:cNvPr id="118" name="Chevron 60">
            <a:extLst>
              <a:ext uri="{FF2B5EF4-FFF2-40B4-BE49-F238E27FC236}">
                <a16:creationId xmlns:a16="http://schemas.microsoft.com/office/drawing/2014/main" id="{1AD9717E-B02E-E29D-ED66-8634F18F5CB8}"/>
              </a:ext>
            </a:extLst>
          </p:cNvPr>
          <p:cNvSpPr/>
          <p:nvPr/>
        </p:nvSpPr>
        <p:spPr bwMode="ltGray">
          <a:xfrm>
            <a:off x="838199" y="3644494"/>
            <a:ext cx="4575804" cy="505415"/>
          </a:xfrm>
          <a:prstGeom prst="chevron">
            <a:avLst>
              <a:gd name="adj" fmla="val 31595"/>
            </a:avLst>
          </a:prstGeom>
          <a:solidFill>
            <a:srgbClr val="057E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sz="1200">
              <a:solidFill>
                <a:schemeClr val="bg1"/>
              </a:solidFill>
            </a:endParaRPr>
          </a:p>
        </p:txBody>
      </p:sp>
      <p:sp>
        <p:nvSpPr>
          <p:cNvPr id="120" name="Chevron 60">
            <a:extLst>
              <a:ext uri="{FF2B5EF4-FFF2-40B4-BE49-F238E27FC236}">
                <a16:creationId xmlns:a16="http://schemas.microsoft.com/office/drawing/2014/main" id="{EE84A878-81C9-2B72-24EB-31E7E2F8BED8}"/>
              </a:ext>
            </a:extLst>
          </p:cNvPr>
          <p:cNvSpPr/>
          <p:nvPr/>
        </p:nvSpPr>
        <p:spPr bwMode="ltGray">
          <a:xfrm>
            <a:off x="838200" y="5524179"/>
            <a:ext cx="4575804" cy="505415"/>
          </a:xfrm>
          <a:prstGeom prst="chevron">
            <a:avLst>
              <a:gd name="adj" fmla="val 31595"/>
            </a:avLst>
          </a:prstGeom>
          <a:solidFill>
            <a:srgbClr val="057E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sz="1200">
              <a:solidFill>
                <a:schemeClr val="bg1"/>
              </a:solidFill>
            </a:endParaRPr>
          </a:p>
        </p:txBody>
      </p:sp>
      <p:sp>
        <p:nvSpPr>
          <p:cNvPr id="121" name="Chevron 60">
            <a:extLst>
              <a:ext uri="{FF2B5EF4-FFF2-40B4-BE49-F238E27FC236}">
                <a16:creationId xmlns:a16="http://schemas.microsoft.com/office/drawing/2014/main" id="{1AE52382-A8D0-BD14-8F2E-181712896BC2}"/>
              </a:ext>
            </a:extLst>
          </p:cNvPr>
          <p:cNvSpPr/>
          <p:nvPr/>
        </p:nvSpPr>
        <p:spPr bwMode="ltGray">
          <a:xfrm>
            <a:off x="838200" y="4584824"/>
            <a:ext cx="4575804" cy="505415"/>
          </a:xfrm>
          <a:prstGeom prst="chevron">
            <a:avLst>
              <a:gd name="adj" fmla="val 31595"/>
            </a:avLst>
          </a:prstGeom>
          <a:solidFill>
            <a:srgbClr val="057E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sz="1200">
              <a:solidFill>
                <a:schemeClr val="bg1"/>
              </a:solidFill>
            </a:endParaRPr>
          </a:p>
        </p:txBody>
      </p:sp>
      <p:sp>
        <p:nvSpPr>
          <p:cNvPr id="122" name="Ellipse 121">
            <a:extLst>
              <a:ext uri="{FF2B5EF4-FFF2-40B4-BE49-F238E27FC236}">
                <a16:creationId xmlns:a16="http://schemas.microsoft.com/office/drawing/2014/main" id="{49DFBD34-876B-9CE0-A0AF-A93A17FB735C}"/>
              </a:ext>
            </a:extLst>
          </p:cNvPr>
          <p:cNvSpPr/>
          <p:nvPr/>
        </p:nvSpPr>
        <p:spPr>
          <a:xfrm>
            <a:off x="599450" y="1766365"/>
            <a:ext cx="577105" cy="492598"/>
          </a:xfrm>
          <a:prstGeom prst="ellipse">
            <a:avLst/>
          </a:prstGeom>
          <a:solidFill>
            <a:srgbClr val="057EC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Segoe UI" panose="020B0502040204020203" pitchFamily="34" charset="0"/>
                <a:cs typeface="Segoe UI" panose="020B0502040204020203" pitchFamily="34" charset="0"/>
              </a:rPr>
              <a:t>1</a:t>
            </a:r>
          </a:p>
        </p:txBody>
      </p:sp>
      <p:sp>
        <p:nvSpPr>
          <p:cNvPr id="123" name="Ellipse 122">
            <a:extLst>
              <a:ext uri="{FF2B5EF4-FFF2-40B4-BE49-F238E27FC236}">
                <a16:creationId xmlns:a16="http://schemas.microsoft.com/office/drawing/2014/main" id="{31845C0F-C14A-327A-E9F5-75A17CAAE7D6}"/>
              </a:ext>
            </a:extLst>
          </p:cNvPr>
          <p:cNvSpPr/>
          <p:nvPr/>
        </p:nvSpPr>
        <p:spPr>
          <a:xfrm>
            <a:off x="599450" y="2699799"/>
            <a:ext cx="577105" cy="492598"/>
          </a:xfrm>
          <a:prstGeom prst="ellipse">
            <a:avLst/>
          </a:prstGeom>
          <a:solidFill>
            <a:srgbClr val="057EC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Segoe UI" panose="020B0502040204020203" pitchFamily="34" charset="0"/>
                <a:cs typeface="Segoe UI" panose="020B0502040204020203" pitchFamily="34" charset="0"/>
              </a:rPr>
              <a:t>2</a:t>
            </a:r>
          </a:p>
        </p:txBody>
      </p:sp>
      <p:sp>
        <p:nvSpPr>
          <p:cNvPr id="124" name="Ellipse 123">
            <a:extLst>
              <a:ext uri="{FF2B5EF4-FFF2-40B4-BE49-F238E27FC236}">
                <a16:creationId xmlns:a16="http://schemas.microsoft.com/office/drawing/2014/main" id="{2927B0A2-8288-63DD-40FE-816DFDBFA6D2}"/>
              </a:ext>
            </a:extLst>
          </p:cNvPr>
          <p:cNvSpPr/>
          <p:nvPr/>
        </p:nvSpPr>
        <p:spPr>
          <a:xfrm>
            <a:off x="599450" y="3650902"/>
            <a:ext cx="577105" cy="492598"/>
          </a:xfrm>
          <a:prstGeom prst="ellipse">
            <a:avLst/>
          </a:prstGeom>
          <a:solidFill>
            <a:srgbClr val="057EC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Segoe UI" panose="020B0502040204020203" pitchFamily="34" charset="0"/>
                <a:cs typeface="Segoe UI" panose="020B0502040204020203" pitchFamily="34" charset="0"/>
              </a:rPr>
              <a:t>3</a:t>
            </a:r>
          </a:p>
        </p:txBody>
      </p:sp>
      <p:sp>
        <p:nvSpPr>
          <p:cNvPr id="125" name="Ellipse 124">
            <a:extLst>
              <a:ext uri="{FF2B5EF4-FFF2-40B4-BE49-F238E27FC236}">
                <a16:creationId xmlns:a16="http://schemas.microsoft.com/office/drawing/2014/main" id="{41A6096A-4A0C-21D0-B363-6242F37A604C}"/>
              </a:ext>
            </a:extLst>
          </p:cNvPr>
          <p:cNvSpPr/>
          <p:nvPr/>
        </p:nvSpPr>
        <p:spPr>
          <a:xfrm>
            <a:off x="599450" y="4583849"/>
            <a:ext cx="577105" cy="492598"/>
          </a:xfrm>
          <a:prstGeom prst="ellipse">
            <a:avLst/>
          </a:prstGeom>
          <a:solidFill>
            <a:srgbClr val="057EC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Segoe UI" panose="020B0502040204020203" pitchFamily="34" charset="0"/>
                <a:cs typeface="Segoe UI" panose="020B0502040204020203" pitchFamily="34" charset="0"/>
              </a:rPr>
              <a:t>4</a:t>
            </a:r>
          </a:p>
        </p:txBody>
      </p:sp>
      <p:sp>
        <p:nvSpPr>
          <p:cNvPr id="126" name="Ellipse 125">
            <a:extLst>
              <a:ext uri="{FF2B5EF4-FFF2-40B4-BE49-F238E27FC236}">
                <a16:creationId xmlns:a16="http://schemas.microsoft.com/office/drawing/2014/main" id="{FFF1BD96-E25B-E3C3-AE5E-722A25BCDBFD}"/>
              </a:ext>
            </a:extLst>
          </p:cNvPr>
          <p:cNvSpPr/>
          <p:nvPr/>
        </p:nvSpPr>
        <p:spPr>
          <a:xfrm>
            <a:off x="599450" y="5530587"/>
            <a:ext cx="577105" cy="492598"/>
          </a:xfrm>
          <a:prstGeom prst="ellipse">
            <a:avLst/>
          </a:prstGeom>
          <a:solidFill>
            <a:srgbClr val="057EC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latin typeface="Segoe UI" panose="020B0502040204020203" pitchFamily="34" charset="0"/>
                <a:cs typeface="Segoe UI" panose="020B0502040204020203" pitchFamily="34" charset="0"/>
              </a:rPr>
              <a:t>5</a:t>
            </a:r>
          </a:p>
        </p:txBody>
      </p:sp>
      <p:sp>
        <p:nvSpPr>
          <p:cNvPr id="127" name="Text Box 21">
            <a:extLst>
              <a:ext uri="{FF2B5EF4-FFF2-40B4-BE49-F238E27FC236}">
                <a16:creationId xmlns:a16="http://schemas.microsoft.com/office/drawing/2014/main" id="{75E52B84-AABE-907D-25BB-49ADDFAF4EF9}"/>
              </a:ext>
            </a:extLst>
          </p:cNvPr>
          <p:cNvSpPr txBox="1">
            <a:spLocks noChangeAspect="1" noChangeArrowheads="1"/>
          </p:cNvSpPr>
          <p:nvPr/>
        </p:nvSpPr>
        <p:spPr bwMode="gray">
          <a:xfrm>
            <a:off x="1296645" y="2683799"/>
            <a:ext cx="4065926" cy="529707"/>
          </a:xfrm>
          <a:prstGeom prst="rect">
            <a:avLst/>
          </a:prstGeom>
          <a:noFill/>
          <a:ln w="9525">
            <a:noFill/>
            <a:miter lim="800000"/>
            <a:headEnd/>
            <a:tailEnd/>
          </a:ln>
        </p:spPr>
        <p:txBody>
          <a:bodyPr wrap="square" lIns="79412" tIns="79412" rIns="63529" bIns="79412">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707409">
              <a:spcBef>
                <a:spcPct val="20000"/>
              </a:spcBef>
            </a:pPr>
            <a:r>
              <a:rPr lang="fr-FR" sz="1200" b="1" i="1">
                <a:solidFill>
                  <a:schemeClr val="bg1"/>
                </a:solidFill>
                <a:latin typeface="Segoe UI" panose="020B0502040204020203" pitchFamily="34" charset="0"/>
                <a:cs typeface="Segoe UI" panose="020B0502040204020203" pitchFamily="34" charset="0"/>
              </a:rPr>
              <a:t>Il crée un compte, reçoit un email d'activation de compte, puis se connecte pour saisir sa demande</a:t>
            </a:r>
            <a:r>
              <a:rPr lang="fr-FR" sz="1200" b="1" i="1">
                <a:solidFill>
                  <a:schemeClr val="bg1"/>
                </a:solidFill>
                <a:cs typeface="Arial" charset="0"/>
              </a:rPr>
              <a:t>.</a:t>
            </a:r>
          </a:p>
        </p:txBody>
      </p:sp>
      <p:sp>
        <p:nvSpPr>
          <p:cNvPr id="128" name="Text Box 21">
            <a:extLst>
              <a:ext uri="{FF2B5EF4-FFF2-40B4-BE49-F238E27FC236}">
                <a16:creationId xmlns:a16="http://schemas.microsoft.com/office/drawing/2014/main" id="{73C889DA-088F-8A87-FAD5-A0BBFC81C3DF}"/>
              </a:ext>
            </a:extLst>
          </p:cNvPr>
          <p:cNvSpPr txBox="1">
            <a:spLocks noChangeAspect="1" noChangeArrowheads="1"/>
          </p:cNvSpPr>
          <p:nvPr/>
        </p:nvSpPr>
        <p:spPr bwMode="gray">
          <a:xfrm>
            <a:off x="1296931" y="3652626"/>
            <a:ext cx="4237447" cy="529707"/>
          </a:xfrm>
          <a:prstGeom prst="rect">
            <a:avLst/>
          </a:prstGeom>
          <a:noFill/>
          <a:ln w="9525">
            <a:noFill/>
            <a:miter lim="800000"/>
            <a:headEnd/>
            <a:tailEnd/>
          </a:ln>
        </p:spPr>
        <p:txBody>
          <a:bodyPr wrap="square" lIns="79412" tIns="79412" rIns="63529" bIns="79412">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707409">
              <a:spcBef>
                <a:spcPct val="20000"/>
              </a:spcBef>
            </a:pPr>
            <a:r>
              <a:rPr lang="fr-FR" sz="1200" b="1" i="1">
                <a:solidFill>
                  <a:schemeClr val="bg1"/>
                </a:solidFill>
                <a:latin typeface="Segoe UI" panose="020B0502040204020203" pitchFamily="34" charset="0"/>
                <a:cs typeface="Segoe UI" panose="020B0502040204020203" pitchFamily="34" charset="0"/>
              </a:rPr>
              <a:t>Il saisit les informations demandées et joint des pièces justificatives</a:t>
            </a:r>
          </a:p>
        </p:txBody>
      </p:sp>
      <p:sp>
        <p:nvSpPr>
          <p:cNvPr id="130" name="ZoneTexte 129">
            <a:extLst>
              <a:ext uri="{FF2B5EF4-FFF2-40B4-BE49-F238E27FC236}">
                <a16:creationId xmlns:a16="http://schemas.microsoft.com/office/drawing/2014/main" id="{A187FC3D-73FE-C55D-598E-330EAD7D866A}"/>
              </a:ext>
            </a:extLst>
          </p:cNvPr>
          <p:cNvSpPr txBox="1"/>
          <p:nvPr/>
        </p:nvSpPr>
        <p:spPr>
          <a:xfrm>
            <a:off x="1296930" y="4682304"/>
            <a:ext cx="2928720" cy="276999"/>
          </a:xfrm>
          <a:prstGeom prst="rect">
            <a:avLst/>
          </a:prstGeom>
          <a:noFill/>
        </p:spPr>
        <p:txBody>
          <a:bodyPr wrap="square">
            <a:spAutoFit/>
          </a:bodyPr>
          <a:lstStyle/>
          <a:p>
            <a:pPr defTabSz="707409">
              <a:spcBef>
                <a:spcPct val="20000"/>
              </a:spcBef>
            </a:pPr>
            <a:r>
              <a:rPr lang="fr-FR" sz="1200" b="1" i="1">
                <a:solidFill>
                  <a:schemeClr val="bg1"/>
                </a:solidFill>
                <a:latin typeface="Segoe UI" panose="020B0502040204020203" pitchFamily="34" charset="0"/>
                <a:cs typeface="Segoe UI" panose="020B0502040204020203" pitchFamily="34" charset="0"/>
              </a:rPr>
              <a:t>Déposer son dossier de candidature</a:t>
            </a:r>
          </a:p>
        </p:txBody>
      </p:sp>
      <p:sp>
        <p:nvSpPr>
          <p:cNvPr id="131" name="Text Box 21">
            <a:extLst>
              <a:ext uri="{FF2B5EF4-FFF2-40B4-BE49-F238E27FC236}">
                <a16:creationId xmlns:a16="http://schemas.microsoft.com/office/drawing/2014/main" id="{8C889B3C-C85D-EC5E-93D3-6A0CE26E90FE}"/>
              </a:ext>
            </a:extLst>
          </p:cNvPr>
          <p:cNvSpPr txBox="1">
            <a:spLocks noChangeAspect="1" noChangeArrowheads="1"/>
          </p:cNvSpPr>
          <p:nvPr/>
        </p:nvSpPr>
        <p:spPr bwMode="gray">
          <a:xfrm>
            <a:off x="1296645" y="5601468"/>
            <a:ext cx="4919445" cy="345041"/>
          </a:xfrm>
          <a:prstGeom prst="rect">
            <a:avLst/>
          </a:prstGeom>
          <a:noFill/>
          <a:ln w="9525">
            <a:noFill/>
            <a:miter lim="800000"/>
            <a:headEnd/>
            <a:tailEnd/>
          </a:ln>
        </p:spPr>
        <p:txBody>
          <a:bodyPr wrap="square" lIns="79412" tIns="79412" rIns="63529" bIns="79412">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707409">
              <a:spcBef>
                <a:spcPct val="20000"/>
              </a:spcBef>
            </a:pPr>
            <a:r>
              <a:rPr lang="fr-FR" sz="1200" b="1" i="1">
                <a:solidFill>
                  <a:schemeClr val="bg1"/>
                </a:solidFill>
                <a:latin typeface="Segoe UI" panose="020B0502040204020203" pitchFamily="34" charset="0"/>
                <a:cs typeface="Segoe UI" panose="020B0502040204020203" pitchFamily="34" charset="0"/>
              </a:rPr>
              <a:t>Suivre l’état d’avancement de son dossier </a:t>
            </a:r>
          </a:p>
        </p:txBody>
      </p:sp>
      <p:sp>
        <p:nvSpPr>
          <p:cNvPr id="132" name="ZoneTexte 131">
            <a:extLst>
              <a:ext uri="{FF2B5EF4-FFF2-40B4-BE49-F238E27FC236}">
                <a16:creationId xmlns:a16="http://schemas.microsoft.com/office/drawing/2014/main" id="{B60B5C49-C154-4AE5-EE01-B8FFCB881A7E}"/>
              </a:ext>
            </a:extLst>
          </p:cNvPr>
          <p:cNvSpPr txBox="1"/>
          <p:nvPr/>
        </p:nvSpPr>
        <p:spPr>
          <a:xfrm>
            <a:off x="5961975" y="1852120"/>
            <a:ext cx="5873972" cy="415498"/>
          </a:xfrm>
          <a:prstGeom prst="rect">
            <a:avLst/>
          </a:prstGeom>
          <a:noFill/>
        </p:spPr>
        <p:txBody>
          <a:bodyPr wrap="square" lIns="91440" tIns="45720" rIns="91440" bIns="45720" anchor="t">
            <a:spAutoFit/>
          </a:bodyPr>
          <a:lstStyle/>
          <a:p>
            <a:pPr marL="0" indent="0" algn="just" fontAlgn="base">
              <a:buNone/>
            </a:pPr>
            <a:r>
              <a:rPr lang="fr-FR" sz="1050" dirty="0">
                <a:solidFill>
                  <a:srgbClr val="057EC1"/>
                </a:solidFill>
                <a:latin typeface="Segoe UI Semibold"/>
                <a:ea typeface="Segoe UI Black"/>
                <a:cs typeface="Segoe UI Semibold"/>
              </a:rPr>
              <a:t>Il se rend sur le site internet de l'ARS IDF ou de la CNSA et trouve le </a:t>
            </a:r>
            <a:r>
              <a:rPr lang="fr-FR" sz="1050" dirty="0">
                <a:solidFill>
                  <a:srgbClr val="057EC1"/>
                </a:solidFill>
                <a:latin typeface="Segoe UI Semibold"/>
                <a:ea typeface="Segoe UI Black"/>
                <a:cs typeface="Segoe UI Semibold"/>
                <a:hlinkClick r:id="rId4">
                  <a:extLst>
                    <a:ext uri="{A12FA001-AC4F-418D-AE19-62706E023703}">
                      <ahyp:hlinkClr xmlns:ahyp="http://schemas.microsoft.com/office/drawing/2018/hyperlinkcolor" val="tx"/>
                    </a:ext>
                  </a:extLst>
                </a:hlinkClick>
              </a:rPr>
              <a:t>lien vers le téléservice de dépôt de dossier</a:t>
            </a:r>
            <a:r>
              <a:rPr lang="fr-FR" sz="1050" dirty="0">
                <a:solidFill>
                  <a:srgbClr val="057EC1"/>
                </a:solidFill>
                <a:latin typeface="Segoe UI Semibold"/>
                <a:ea typeface="Segoe UI Black"/>
                <a:cs typeface="Segoe UI Semibold"/>
              </a:rPr>
              <a:t>. Il est alors sur l'espace usagers.</a:t>
            </a:r>
          </a:p>
        </p:txBody>
      </p:sp>
      <p:sp>
        <p:nvSpPr>
          <p:cNvPr id="133" name="ZoneTexte 132">
            <a:extLst>
              <a:ext uri="{FF2B5EF4-FFF2-40B4-BE49-F238E27FC236}">
                <a16:creationId xmlns:a16="http://schemas.microsoft.com/office/drawing/2014/main" id="{E5C50EAF-3387-6F0A-EE83-31B20FD7C16B}"/>
              </a:ext>
            </a:extLst>
          </p:cNvPr>
          <p:cNvSpPr txBox="1"/>
          <p:nvPr/>
        </p:nvSpPr>
        <p:spPr>
          <a:xfrm>
            <a:off x="5961975" y="3783388"/>
            <a:ext cx="3401100" cy="261610"/>
          </a:xfrm>
          <a:prstGeom prst="rect">
            <a:avLst/>
          </a:prstGeom>
          <a:noFill/>
        </p:spPr>
        <p:txBody>
          <a:bodyPr wrap="square" lIns="91440" tIns="45720" rIns="91440" bIns="45720" anchor="t">
            <a:spAutoFit/>
          </a:bodyPr>
          <a:lstStyle/>
          <a:p>
            <a:pPr marL="0" indent="0" fontAlgn="base">
              <a:buNone/>
            </a:pPr>
            <a:r>
              <a:rPr lang="fr-FR" sz="1100">
                <a:solidFill>
                  <a:srgbClr val="057EC1"/>
                </a:solidFill>
                <a:latin typeface="Segoe UI Semibold"/>
                <a:ea typeface="Segoe UI Black"/>
                <a:cs typeface="Segoe UI Semibold"/>
              </a:rPr>
              <a:t>Les pièces justificatives se trouvent sur la slide 29</a:t>
            </a:r>
            <a:r>
              <a:rPr lang="fr-FR" sz="1100">
                <a:latin typeface="Segoe UI Semibold"/>
                <a:ea typeface="Segoe UI Black"/>
                <a:cs typeface="Segoe UI Semibold"/>
              </a:rPr>
              <a:t>.</a:t>
            </a:r>
          </a:p>
        </p:txBody>
      </p:sp>
      <p:sp>
        <p:nvSpPr>
          <p:cNvPr id="134" name="ZoneTexte 133">
            <a:extLst>
              <a:ext uri="{FF2B5EF4-FFF2-40B4-BE49-F238E27FC236}">
                <a16:creationId xmlns:a16="http://schemas.microsoft.com/office/drawing/2014/main" id="{2A4530C9-4C13-2032-35F3-E02D839799BF}"/>
              </a:ext>
            </a:extLst>
          </p:cNvPr>
          <p:cNvSpPr txBox="1"/>
          <p:nvPr/>
        </p:nvSpPr>
        <p:spPr>
          <a:xfrm>
            <a:off x="6012775" y="5507000"/>
            <a:ext cx="4613904" cy="584775"/>
          </a:xfrm>
          <a:prstGeom prst="rect">
            <a:avLst/>
          </a:prstGeom>
          <a:noFill/>
        </p:spPr>
        <p:txBody>
          <a:bodyPr wrap="square">
            <a:spAutoFit/>
          </a:bodyPr>
          <a:lstStyle/>
          <a:p>
            <a:pPr marL="0" indent="0" fontAlgn="base">
              <a:buNone/>
            </a:pPr>
            <a:r>
              <a:rPr lang="fr-FR" sz="800">
                <a:solidFill>
                  <a:srgbClr val="057EC1"/>
                </a:solidFill>
                <a:latin typeface="Segoe UI Semibold" panose="020B0702040204020203" pitchFamily="34" charset="0"/>
                <a:cs typeface="Segoe UI Semibold" panose="020B0702040204020203" pitchFamily="34" charset="0"/>
              </a:rPr>
              <a:t>Se connecter régulièrement sur la plateforme </a:t>
            </a:r>
            <a:r>
              <a:rPr lang="fr-FR" sz="800" err="1">
                <a:solidFill>
                  <a:srgbClr val="057EC1"/>
                </a:solidFill>
                <a:latin typeface="Segoe UI Semibold" panose="020B0702040204020203" pitchFamily="34" charset="0"/>
                <a:cs typeface="Segoe UI Semibold" panose="020B0702040204020203" pitchFamily="34" charset="0"/>
              </a:rPr>
              <a:t>Galis</a:t>
            </a:r>
            <a:r>
              <a:rPr lang="fr-FR" sz="800">
                <a:solidFill>
                  <a:srgbClr val="057EC1"/>
                </a:solidFill>
                <a:latin typeface="Segoe UI Semibold" panose="020B0702040204020203" pitchFamily="34" charset="0"/>
                <a:cs typeface="Segoe UI Semibold" panose="020B0702040204020203" pitchFamily="34" charset="0"/>
              </a:rPr>
              <a:t> pour vérification de retour de la part de l’ARS (par exemple, en cas de pièce manquante ou non conforme).</a:t>
            </a:r>
          </a:p>
          <a:p>
            <a:pPr marL="0" indent="0" fontAlgn="base">
              <a:buNone/>
            </a:pPr>
            <a:r>
              <a:rPr lang="fr-FR" sz="800">
                <a:latin typeface="Segoe UI Semibold" panose="020B0702040204020203" pitchFamily="34" charset="0"/>
                <a:cs typeface="Segoe UI Semibold" panose="020B0702040204020203" pitchFamily="34" charset="0"/>
              </a:rPr>
              <a:t>Suite au dépôt, l’ARS procède à l’instruction de la demande. En cas de pièce manquante ou non conforme, le candidat sera informé via son compte GALIS. </a:t>
            </a:r>
          </a:p>
        </p:txBody>
      </p:sp>
      <p:cxnSp>
        <p:nvCxnSpPr>
          <p:cNvPr id="136" name="Connecteur droit 135">
            <a:extLst>
              <a:ext uri="{FF2B5EF4-FFF2-40B4-BE49-F238E27FC236}">
                <a16:creationId xmlns:a16="http://schemas.microsoft.com/office/drawing/2014/main" id="{7F526448-F786-09FA-856B-5FF931577347}"/>
              </a:ext>
            </a:extLst>
          </p:cNvPr>
          <p:cNvCxnSpPr/>
          <p:nvPr/>
        </p:nvCxnSpPr>
        <p:spPr>
          <a:xfrm>
            <a:off x="485775" y="2457450"/>
            <a:ext cx="1143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7" name="Connecteur droit 136">
            <a:extLst>
              <a:ext uri="{FF2B5EF4-FFF2-40B4-BE49-F238E27FC236}">
                <a16:creationId xmlns:a16="http://schemas.microsoft.com/office/drawing/2014/main" id="{1887CF24-C9B7-846F-EB3F-8F6D0E9CCE8A}"/>
              </a:ext>
            </a:extLst>
          </p:cNvPr>
          <p:cNvCxnSpPr/>
          <p:nvPr/>
        </p:nvCxnSpPr>
        <p:spPr>
          <a:xfrm>
            <a:off x="501090" y="3371850"/>
            <a:ext cx="1143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8" name="Connecteur droit 137">
            <a:extLst>
              <a:ext uri="{FF2B5EF4-FFF2-40B4-BE49-F238E27FC236}">
                <a16:creationId xmlns:a16="http://schemas.microsoft.com/office/drawing/2014/main" id="{1772AC09-1F0F-ECA9-494F-5F433A21A930}"/>
              </a:ext>
            </a:extLst>
          </p:cNvPr>
          <p:cNvCxnSpPr/>
          <p:nvPr/>
        </p:nvCxnSpPr>
        <p:spPr>
          <a:xfrm>
            <a:off x="457196" y="4302639"/>
            <a:ext cx="1143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9" name="Connecteur droit 138">
            <a:extLst>
              <a:ext uri="{FF2B5EF4-FFF2-40B4-BE49-F238E27FC236}">
                <a16:creationId xmlns:a16="http://schemas.microsoft.com/office/drawing/2014/main" id="{8127B1DD-5F86-C3CE-5BF1-DAD4010A5167}"/>
              </a:ext>
            </a:extLst>
          </p:cNvPr>
          <p:cNvCxnSpPr/>
          <p:nvPr/>
        </p:nvCxnSpPr>
        <p:spPr>
          <a:xfrm>
            <a:off x="501090" y="5335956"/>
            <a:ext cx="1143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0" name="ZoneTexte 139">
            <a:extLst>
              <a:ext uri="{FF2B5EF4-FFF2-40B4-BE49-F238E27FC236}">
                <a16:creationId xmlns:a16="http://schemas.microsoft.com/office/drawing/2014/main" id="{98D18848-7207-287B-3446-8DAFAA10E28D}"/>
              </a:ext>
            </a:extLst>
          </p:cNvPr>
          <p:cNvSpPr txBox="1"/>
          <p:nvPr/>
        </p:nvSpPr>
        <p:spPr>
          <a:xfrm>
            <a:off x="6038175" y="2710753"/>
            <a:ext cx="5332207" cy="577081"/>
          </a:xfrm>
          <a:prstGeom prst="rect">
            <a:avLst/>
          </a:prstGeom>
          <a:noFill/>
        </p:spPr>
        <p:txBody>
          <a:bodyPr wrap="square" lIns="91440" tIns="45720" rIns="91440" bIns="45720" anchor="t">
            <a:spAutoFit/>
          </a:bodyPr>
          <a:lstStyle/>
          <a:p>
            <a:pPr marL="0" indent="0" fontAlgn="base">
              <a:buNone/>
            </a:pPr>
            <a:r>
              <a:rPr lang="fr-FR" sz="1050" dirty="0">
                <a:solidFill>
                  <a:srgbClr val="057EC1"/>
                </a:solidFill>
                <a:latin typeface="Segoe UI Semibold"/>
                <a:ea typeface="Segoe UI Black"/>
                <a:cs typeface="Segoe UI Semibold"/>
              </a:rPr>
              <a:t>Pour créer son compte utilisateur, il faut saisir : </a:t>
            </a:r>
          </a:p>
          <a:p>
            <a:pPr marL="171450" indent="-171450" fontAlgn="base">
              <a:buFont typeface="Arial" panose="020B0604020202020204" pitchFamily="34" charset="0"/>
              <a:buChar char="•"/>
            </a:pPr>
            <a:r>
              <a:rPr lang="fr-FR" sz="1050" dirty="0">
                <a:latin typeface="Segoe UI Semibold"/>
                <a:ea typeface="Segoe UI Black"/>
                <a:cs typeface="Segoe UI Semibold"/>
              </a:rPr>
              <a:t>Les informations de connexion </a:t>
            </a:r>
          </a:p>
          <a:p>
            <a:pPr marL="171450" indent="-171450" fontAlgn="base">
              <a:buFont typeface="Arial" panose="020B0604020202020204" pitchFamily="34" charset="0"/>
              <a:buChar char="•"/>
            </a:pPr>
            <a:r>
              <a:rPr lang="fr-FR" sz="1050" dirty="0">
                <a:latin typeface="Segoe UI Semibold"/>
                <a:ea typeface="Segoe UI Black"/>
                <a:cs typeface="Segoe UI Semibold"/>
              </a:rPr>
              <a:t>Les informations personnelles</a:t>
            </a:r>
          </a:p>
        </p:txBody>
      </p:sp>
      <p:sp>
        <p:nvSpPr>
          <p:cNvPr id="3" name="Espace réservé du texte 2">
            <a:extLst>
              <a:ext uri="{FF2B5EF4-FFF2-40B4-BE49-F238E27FC236}">
                <a16:creationId xmlns:a16="http://schemas.microsoft.com/office/drawing/2014/main" id="{2000C903-02BF-F08F-1155-B55471C7C109}"/>
              </a:ext>
            </a:extLst>
          </p:cNvPr>
          <p:cNvSpPr txBox="1">
            <a:spLocks/>
          </p:cNvSpPr>
          <p:nvPr/>
        </p:nvSpPr>
        <p:spPr>
          <a:xfrm>
            <a:off x="1250012" y="330487"/>
            <a:ext cx="10127489" cy="387798"/>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Semibold" panose="020B0702040204020203" pitchFamily="34" charset="0"/>
                <a:ea typeface="+mn-ea"/>
                <a:cs typeface="Segoe UI Semibold" panose="020B07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36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Constitution du dossier</a:t>
            </a:r>
          </a:p>
        </p:txBody>
      </p:sp>
      <p:sp>
        <p:nvSpPr>
          <p:cNvPr id="10" name="Espace réservé du texte 9">
            <a:extLst>
              <a:ext uri="{FF2B5EF4-FFF2-40B4-BE49-F238E27FC236}">
                <a16:creationId xmlns:a16="http://schemas.microsoft.com/office/drawing/2014/main" id="{292F1033-D61B-06DD-0797-D164104470AB}"/>
              </a:ext>
            </a:extLst>
          </p:cNvPr>
          <p:cNvSpPr>
            <a:spLocks noGrp="1"/>
          </p:cNvSpPr>
          <p:nvPr>
            <p:ph type="body" sz="quarter" idx="13"/>
          </p:nvPr>
        </p:nvSpPr>
        <p:spPr>
          <a:xfrm>
            <a:off x="1250013" y="809536"/>
            <a:ext cx="10127488" cy="221599"/>
          </a:xfrm>
        </p:spPr>
        <p:txBody>
          <a:bodyPr/>
          <a:lstStyle/>
          <a:p>
            <a:r>
              <a:rPr lang="fr-FR" dirty="0"/>
              <a:t>Les grandes étapes</a:t>
            </a:r>
          </a:p>
        </p:txBody>
      </p:sp>
    </p:spTree>
    <p:extLst>
      <p:ext uri="{BB962C8B-B14F-4D97-AF65-F5344CB8AC3E}">
        <p14:creationId xmlns:p14="http://schemas.microsoft.com/office/powerpoint/2010/main" val="14709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B903D2-4343-7BC4-A5F7-A2BF1C4E2F21}"/>
              </a:ext>
            </a:extLst>
          </p:cNvPr>
          <p:cNvSpPr>
            <a:spLocks noGrp="1"/>
          </p:cNvSpPr>
          <p:nvPr>
            <p:ph type="ftr" sz="quarter" idx="10"/>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A443F490-9F61-9F9F-C2D9-95DBD9FB6B13}"/>
              </a:ext>
            </a:extLst>
          </p:cNvPr>
          <p:cNvSpPr>
            <a:spLocks noGrp="1"/>
          </p:cNvSpPr>
          <p:nvPr>
            <p:ph type="body" sz="quarter" idx="11"/>
          </p:nvPr>
        </p:nvSpPr>
        <p:spPr>
          <a:xfrm>
            <a:off x="1080112" y="1448810"/>
            <a:ext cx="3960812" cy="997196"/>
          </a:xfrm>
        </p:spPr>
        <p:txBody>
          <a:bodyPr vert="horz" wrap="square" lIns="0" tIns="0" rIns="0" bIns="0" rtlCol="0" anchor="t">
            <a:spAutoFit/>
          </a:bodyPr>
          <a:lstStyle/>
          <a:p>
            <a:r>
              <a:rPr lang="fr-FR" dirty="0">
                <a:latin typeface="Segoe UI Black"/>
                <a:ea typeface="Segoe UI Black"/>
                <a:cs typeface="Arial"/>
              </a:rPr>
              <a:t>3. Dépôt du dossier</a:t>
            </a:r>
            <a:endParaRPr lang="fr-FR" dirty="0"/>
          </a:p>
        </p:txBody>
      </p:sp>
    </p:spTree>
    <p:extLst>
      <p:ext uri="{BB962C8B-B14F-4D97-AF65-F5344CB8AC3E}">
        <p14:creationId xmlns:p14="http://schemas.microsoft.com/office/powerpoint/2010/main" val="185696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32</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467786"/>
            <a:ext cx="10127489" cy="387798"/>
          </a:xfrm>
        </p:spPr>
        <p:txBody>
          <a:bodyPr/>
          <a:lstStyle/>
          <a:p>
            <a:r>
              <a:rPr lang="fr-FR" dirty="0"/>
              <a:t>Dépôt du dossier</a:t>
            </a:r>
          </a:p>
        </p:txBody>
      </p:sp>
      <p:sp>
        <p:nvSpPr>
          <p:cNvPr id="18" name="Espace réservé du texte 17">
            <a:extLst>
              <a:ext uri="{FF2B5EF4-FFF2-40B4-BE49-F238E27FC236}">
                <a16:creationId xmlns:a16="http://schemas.microsoft.com/office/drawing/2014/main" id="{46BEC4C1-8556-E1DF-50F4-01289FD8F989}"/>
              </a:ext>
            </a:extLst>
          </p:cNvPr>
          <p:cNvSpPr>
            <a:spLocks noGrp="1"/>
          </p:cNvSpPr>
          <p:nvPr>
            <p:ph type="body" sz="quarter" idx="13"/>
          </p:nvPr>
        </p:nvSpPr>
        <p:spPr>
          <a:xfrm>
            <a:off x="1296649" y="965713"/>
            <a:ext cx="10127488" cy="221599"/>
          </a:xfrm>
        </p:spPr>
        <p:txBody>
          <a:bodyPr/>
          <a:lstStyle/>
          <a:p>
            <a:r>
              <a:rPr lang="fr-FR"/>
              <a:t>Le téléservice GALIS</a:t>
            </a:r>
          </a:p>
        </p:txBody>
      </p:sp>
      <p:sp>
        <p:nvSpPr>
          <p:cNvPr id="5" name="Espace réservé du texte 1">
            <a:extLst>
              <a:ext uri="{FF2B5EF4-FFF2-40B4-BE49-F238E27FC236}">
                <a16:creationId xmlns:a16="http://schemas.microsoft.com/office/drawing/2014/main" id="{ACAB7628-5846-BD16-8429-9390280A6D7C}"/>
              </a:ext>
            </a:extLst>
          </p:cNvPr>
          <p:cNvSpPr txBox="1">
            <a:spLocks/>
          </p:cNvSpPr>
          <p:nvPr/>
        </p:nvSpPr>
        <p:spPr>
          <a:xfrm>
            <a:off x="501972" y="1496689"/>
            <a:ext cx="11499528" cy="129602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Le dépôt de la demande comporte </a:t>
            </a:r>
            <a:r>
              <a:rPr lang="fr-FR" sz="1400" b="1" dirty="0">
                <a:latin typeface="Segoe UI" panose="020B0502040204020203" pitchFamily="34" charset="0"/>
                <a:cs typeface="Segoe UI" panose="020B0502040204020203" pitchFamily="34" charset="0"/>
              </a:rPr>
              <a:t>deux étapes </a:t>
            </a:r>
            <a:r>
              <a:rPr lang="fr-FR" sz="1400" dirty="0">
                <a:latin typeface="Segoe UI" panose="020B0502040204020203" pitchFamily="34" charset="0"/>
                <a:cs typeface="Segoe UI" panose="020B0502040204020203" pitchFamily="34" charset="0"/>
              </a:rPr>
              <a:t>:   </a:t>
            </a:r>
          </a:p>
          <a:p>
            <a:pPr lvl="1">
              <a:buClr>
                <a:srgbClr val="4C759F"/>
              </a:buClr>
            </a:pPr>
            <a:r>
              <a:rPr lang="fr-FR" sz="1400" dirty="0">
                <a:latin typeface="Segoe UI" panose="020B0502040204020203" pitchFamily="34" charset="0"/>
                <a:cs typeface="Segoe UI" panose="020B0502040204020203" pitchFamily="34" charset="0"/>
              </a:rPr>
              <a:t>Création d’un </a:t>
            </a:r>
            <a:r>
              <a:rPr lang="fr-FR" sz="1400" b="1" dirty="0">
                <a:latin typeface="Segoe UI" panose="020B0502040204020203" pitchFamily="34" charset="0"/>
                <a:cs typeface="Segoe UI" panose="020B0502040204020203" pitchFamily="34" charset="0"/>
              </a:rPr>
              <a:t>compte utilisateur </a:t>
            </a:r>
            <a:r>
              <a:rPr lang="fr-FR" sz="1400" dirty="0">
                <a:latin typeface="Segoe UI" panose="020B0502040204020203" pitchFamily="34" charset="0"/>
                <a:cs typeface="Segoe UI" panose="020B0502040204020203" pitchFamily="34" charset="0"/>
              </a:rPr>
              <a:t>sur la plateforme </a:t>
            </a:r>
            <a:r>
              <a:rPr lang="fr-FR" sz="1400" dirty="0" err="1">
                <a:latin typeface="Segoe UI" panose="020B0502040204020203" pitchFamily="34" charset="0"/>
                <a:cs typeface="Segoe UI" panose="020B0502040204020203" pitchFamily="34" charset="0"/>
              </a:rPr>
              <a:t>Galis</a:t>
            </a:r>
            <a:r>
              <a:rPr lang="fr-FR" sz="1400" dirty="0">
                <a:latin typeface="Segoe UI" panose="020B0502040204020203" pitchFamily="34" charset="0"/>
                <a:cs typeface="Segoe UI" panose="020B0502040204020203" pitchFamily="34" charset="0"/>
              </a:rPr>
              <a:t> : il faut saisir les informations de connexion ainsi que quelques informations personnelles.</a:t>
            </a:r>
          </a:p>
          <a:p>
            <a:pPr lvl="1">
              <a:buClr>
                <a:srgbClr val="4C759F"/>
              </a:buClr>
            </a:pPr>
            <a:r>
              <a:rPr lang="fr-FR" sz="1400" dirty="0">
                <a:latin typeface="Segoe UI" panose="020B0502040204020203" pitchFamily="34" charset="0"/>
                <a:cs typeface="Segoe UI" panose="020B0502040204020203" pitchFamily="34" charset="0"/>
              </a:rPr>
              <a:t>Suite à la création du compte il est possible de </a:t>
            </a:r>
            <a:r>
              <a:rPr lang="fr-FR" sz="1400" b="1" dirty="0">
                <a:latin typeface="Segoe UI" panose="020B0502040204020203" pitchFamily="34" charset="0"/>
                <a:cs typeface="Segoe UI" panose="020B0502040204020203" pitchFamily="34" charset="0"/>
              </a:rPr>
              <a:t>déposer la candidature </a:t>
            </a:r>
            <a:r>
              <a:rPr lang="fr-FR" sz="1400" dirty="0">
                <a:latin typeface="Segoe UI" panose="020B0502040204020203" pitchFamily="34" charset="0"/>
                <a:cs typeface="Segoe UI" panose="020B0502040204020203" pitchFamily="34" charset="0"/>
              </a:rPr>
              <a:t>en sélectionnant le </a:t>
            </a:r>
            <a:r>
              <a:rPr lang="fr-FR" sz="1400" b="1" dirty="0">
                <a:latin typeface="Segoe UI" panose="020B0502040204020203" pitchFamily="34" charset="0"/>
                <a:cs typeface="Segoe UI" panose="020B0502040204020203" pitchFamily="34" charset="0"/>
              </a:rPr>
              <a:t>téléservice « PAI Numérique »</a:t>
            </a:r>
            <a:r>
              <a:rPr lang="fr-FR" sz="1400" dirty="0">
                <a:latin typeface="Segoe UI" panose="020B0502040204020203" pitchFamily="34" charset="0"/>
                <a:cs typeface="Segoe UI" panose="020B0502040204020203" pitchFamily="34" charset="0"/>
              </a:rPr>
              <a:t>.</a:t>
            </a:r>
          </a:p>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Lors du dépôt de la candidature, le candidat doit choisir son </a:t>
            </a:r>
            <a:r>
              <a:rPr lang="fr-FR" sz="1400" b="1" dirty="0">
                <a:latin typeface="Segoe UI" panose="020B0502040204020203" pitchFamily="34" charset="0"/>
                <a:cs typeface="Segoe UI" panose="020B0502040204020203" pitchFamily="34" charset="0"/>
              </a:rPr>
              <a:t>financeur</a:t>
            </a:r>
            <a:r>
              <a:rPr lang="fr-FR" sz="1400" dirty="0">
                <a:latin typeface="Segoe UI" panose="020B0502040204020203" pitchFamily="34" charset="0"/>
                <a:cs typeface="Segoe UI" panose="020B0502040204020203" pitchFamily="34" charset="0"/>
              </a:rPr>
              <a:t> :  </a:t>
            </a:r>
          </a:p>
          <a:p>
            <a:pPr lvl="1">
              <a:buClr>
                <a:srgbClr val="4C759F"/>
              </a:buClr>
            </a:pPr>
            <a:r>
              <a:rPr lang="fr-FR" sz="1400" dirty="0">
                <a:latin typeface="Segoe UI" panose="020B0502040204020203" pitchFamily="34" charset="0"/>
                <a:cs typeface="Segoe UI" panose="020B0502040204020203" pitchFamily="34" charset="0"/>
              </a:rPr>
              <a:t>Financeur « National (CNSA - PAI Numérique) » pour un projet national</a:t>
            </a:r>
          </a:p>
          <a:p>
            <a:pPr lvl="1">
              <a:buClr>
                <a:srgbClr val="4C759F"/>
              </a:buClr>
            </a:pPr>
            <a:r>
              <a:rPr lang="fr-FR" sz="1400" dirty="0">
                <a:latin typeface="Segoe UI" panose="020B0502040204020203" pitchFamily="34" charset="0"/>
                <a:cs typeface="Segoe UI" panose="020B0502040204020203" pitchFamily="34" charset="0"/>
              </a:rPr>
              <a:t>Financeur ARS à laquelle la structure est rattachée pour un projet régional</a:t>
            </a:r>
          </a:p>
        </p:txBody>
      </p:sp>
      <p:sp>
        <p:nvSpPr>
          <p:cNvPr id="4" name="Espace réservé du texte 1">
            <a:extLst>
              <a:ext uri="{FF2B5EF4-FFF2-40B4-BE49-F238E27FC236}">
                <a16:creationId xmlns:a16="http://schemas.microsoft.com/office/drawing/2014/main" id="{4C1ED69D-A873-15B9-590B-7BB6ABDF2778}"/>
              </a:ext>
            </a:extLst>
          </p:cNvPr>
          <p:cNvSpPr txBox="1">
            <a:spLocks/>
          </p:cNvSpPr>
          <p:nvPr/>
        </p:nvSpPr>
        <p:spPr>
          <a:xfrm>
            <a:off x="636337" y="3625643"/>
            <a:ext cx="9992012" cy="523221"/>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b="1">
              <a:latin typeface="Arial" panose="020B0604020202020204" pitchFamily="34" charset="0"/>
              <a:cs typeface="Arial" panose="020B0604020202020204" pitchFamily="34" charset="0"/>
            </a:endParaRPr>
          </a:p>
          <a:p>
            <a:pPr marL="0" indent="0">
              <a:buNone/>
            </a:pPr>
            <a:endParaRPr lang="fr-FR" sz="1800" b="1">
              <a:latin typeface="Arial" panose="020B0604020202020204" pitchFamily="34" charset="0"/>
              <a:cs typeface="Arial" panose="020B0604020202020204" pitchFamily="34" charset="0"/>
            </a:endParaRPr>
          </a:p>
          <a:p>
            <a:pPr marL="0" indent="0">
              <a:buNone/>
            </a:pPr>
            <a:endParaRPr lang="fr-FR" sz="1800" b="1">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ACB7395B-EFA1-5866-AC2B-7FA692786919}"/>
              </a:ext>
            </a:extLst>
          </p:cNvPr>
          <p:cNvSpPr txBox="1"/>
          <p:nvPr/>
        </p:nvSpPr>
        <p:spPr>
          <a:xfrm>
            <a:off x="499342" y="3429000"/>
            <a:ext cx="11499527" cy="480131"/>
          </a:xfrm>
          <a:prstGeom prst="rect">
            <a:avLst/>
          </a:prstGeom>
          <a:noFill/>
        </p:spPr>
        <p:txBody>
          <a:bodyPr wrap="square">
            <a:spAutoFit/>
          </a:bodyPr>
          <a:lstStyle/>
          <a:p>
            <a:pPr marL="228600" indent="-228600">
              <a:lnSpc>
                <a:spcPct val="90000"/>
              </a:lnSpc>
              <a:spcBef>
                <a:spcPts val="1000"/>
              </a:spcBef>
              <a:buClr>
                <a:srgbClr val="4B93CE"/>
              </a:buClr>
              <a:buFont typeface="Arial" panose="020B0604020202020204" pitchFamily="34" charset="0"/>
              <a:buChar char="•"/>
            </a:pPr>
            <a:r>
              <a:rPr lang="fr-FR" sz="1400">
                <a:latin typeface="Segoe UI" panose="020B0502040204020203" pitchFamily="34" charset="0"/>
                <a:cs typeface="Segoe UI" panose="020B0502040204020203" pitchFamily="34" charset="0"/>
              </a:rPr>
              <a:t>Suite au dépôt, l’ARS procède à l’instruction de la demande. En cas de pièce manquante ou non conforme, le candidat sera informé via son compte GALIS. </a:t>
            </a:r>
          </a:p>
        </p:txBody>
      </p:sp>
      <p:sp>
        <p:nvSpPr>
          <p:cNvPr id="12" name="ZoneTexte 11">
            <a:extLst>
              <a:ext uri="{FF2B5EF4-FFF2-40B4-BE49-F238E27FC236}">
                <a16:creationId xmlns:a16="http://schemas.microsoft.com/office/drawing/2014/main" id="{880040FA-C457-8FC7-76FE-0103240F8CD2}"/>
              </a:ext>
            </a:extLst>
          </p:cNvPr>
          <p:cNvSpPr txBox="1"/>
          <p:nvPr/>
        </p:nvSpPr>
        <p:spPr>
          <a:xfrm>
            <a:off x="5725660" y="4854167"/>
            <a:ext cx="4314812" cy="523220"/>
          </a:xfrm>
          <a:prstGeom prst="rect">
            <a:avLst/>
          </a:prstGeom>
          <a:noFill/>
          <a:ln w="12700">
            <a:solidFill>
              <a:schemeClr val="accent1"/>
            </a:solidFill>
          </a:ln>
        </p:spPr>
        <p:txBody>
          <a:bodyPr wrap="square">
            <a:spAutoFit/>
          </a:bodyPr>
          <a:lstStyle/>
          <a:p>
            <a:pPr marL="0" indent="0">
              <a:buNone/>
            </a:pPr>
            <a:r>
              <a:rPr lang="fr-FR" sz="1400" dirty="0">
                <a:latin typeface="Segoe UI" panose="020B0502040204020203" pitchFamily="34" charset="0"/>
                <a:cs typeface="Segoe UI" panose="020B0502040204020203" pitchFamily="34" charset="0"/>
              </a:rPr>
              <a:t>Les déposants doivent consulter le </a:t>
            </a:r>
            <a:r>
              <a:rPr lang="fr-FR" sz="1400" b="1" dirty="0">
                <a:latin typeface="Segoe UI" panose="020B0502040204020203" pitchFamily="34" charset="0"/>
                <a:cs typeface="Segoe UI" panose="020B0502040204020203" pitchFamily="34" charset="0"/>
              </a:rPr>
              <a:t>guide d’utilisation</a:t>
            </a:r>
            <a:r>
              <a:rPr lang="fr-FR" sz="1400" dirty="0">
                <a:latin typeface="Segoe UI" panose="020B0502040204020203" pitchFamily="34" charset="0"/>
                <a:cs typeface="Segoe UI" panose="020B0502040204020203" pitchFamily="34" charset="0"/>
              </a:rPr>
              <a:t> du téléservice PAI numérique </a:t>
            </a:r>
            <a:r>
              <a:rPr lang="fr-FR" sz="1400" dirty="0">
                <a:latin typeface="Segoe UI" panose="020B0502040204020203" pitchFamily="34" charset="0"/>
                <a:cs typeface="Segoe UI" panose="020B0502040204020203" pitchFamily="34" charset="0"/>
                <a:hlinkClick r:id="rId3"/>
              </a:rPr>
              <a:t>ici</a:t>
            </a:r>
            <a:r>
              <a:rPr lang="fr-FR" sz="1400" dirty="0">
                <a:latin typeface="Segoe UI" panose="020B0502040204020203" pitchFamily="34" charset="0"/>
                <a:cs typeface="Segoe UI" panose="020B0502040204020203" pitchFamily="34" charset="0"/>
              </a:rPr>
              <a:t>. </a:t>
            </a:r>
          </a:p>
        </p:txBody>
      </p:sp>
      <p:pic>
        <p:nvPicPr>
          <p:cNvPr id="13" name="Image 12" descr="Une image contenant texte&#10;&#10;Description générée automatiquement">
            <a:extLst>
              <a:ext uri="{FF2B5EF4-FFF2-40B4-BE49-F238E27FC236}">
                <a16:creationId xmlns:a16="http://schemas.microsoft.com/office/drawing/2014/main" id="{18E3E2BD-1AED-F4C6-C1D0-28ACAA09C1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806" y="4296258"/>
            <a:ext cx="1289736" cy="1843432"/>
          </a:xfrm>
          <a:prstGeom prst="rect">
            <a:avLst/>
          </a:prstGeom>
          <a:ln w="3175">
            <a:solidFill>
              <a:schemeClr val="tx1"/>
            </a:solidFill>
          </a:ln>
          <a:effectLst>
            <a:outerShdw blurRad="50800" dist="38100" dir="2700000" algn="tl" rotWithShape="0">
              <a:prstClr val="black">
                <a:alpha val="40000"/>
              </a:prstClr>
            </a:outerShdw>
          </a:effectLst>
        </p:spPr>
      </p:pic>
      <p:sp>
        <p:nvSpPr>
          <p:cNvPr id="14" name="Flèche : droite 13">
            <a:extLst>
              <a:ext uri="{FF2B5EF4-FFF2-40B4-BE49-F238E27FC236}">
                <a16:creationId xmlns:a16="http://schemas.microsoft.com/office/drawing/2014/main" id="{434E83A6-404A-A80F-DFBB-08BF3B28480A}"/>
              </a:ext>
            </a:extLst>
          </p:cNvPr>
          <p:cNvSpPr/>
          <p:nvPr/>
        </p:nvSpPr>
        <p:spPr>
          <a:xfrm>
            <a:off x="4618181" y="4958366"/>
            <a:ext cx="608160" cy="330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394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F86FCE1-A214-0C5C-B838-E6F74F67A822}"/>
              </a:ext>
            </a:extLst>
          </p:cNvPr>
          <p:cNvSpPr>
            <a:spLocks noGrp="1"/>
          </p:cNvSpPr>
          <p:nvPr>
            <p:ph type="ftr" sz="quarter" idx="3"/>
          </p:nvPr>
        </p:nvSpPr>
        <p:spPr/>
        <p:txBody>
          <a:bodyPr/>
          <a:lstStyle/>
          <a:p>
            <a:r>
              <a:rPr lang="fr-FR"/>
              <a:t>Kit ESMS Numérique│ 29/04/2024 │</a:t>
            </a:r>
            <a:fld id="{8B9BBD5E-B029-4269-A481-6DF942699FDC}" type="slidenum">
              <a:rPr lang="fr-FR" smtClean="0"/>
              <a:t>33</a:t>
            </a:fld>
            <a:endParaRPr lang="fr-FR"/>
          </a:p>
        </p:txBody>
      </p:sp>
      <p:sp>
        <p:nvSpPr>
          <p:cNvPr id="3" name="Espace réservé du texte 2">
            <a:extLst>
              <a:ext uri="{FF2B5EF4-FFF2-40B4-BE49-F238E27FC236}">
                <a16:creationId xmlns:a16="http://schemas.microsoft.com/office/drawing/2014/main" id="{52EB72C3-BB5A-F47E-D4AF-5BFC8D0EEE3D}"/>
              </a:ext>
            </a:extLst>
          </p:cNvPr>
          <p:cNvSpPr>
            <a:spLocks noGrp="1"/>
          </p:cNvSpPr>
          <p:nvPr>
            <p:ph type="body" sz="quarter" idx="12"/>
          </p:nvPr>
        </p:nvSpPr>
        <p:spPr>
          <a:xfrm>
            <a:off x="1296648" y="510968"/>
            <a:ext cx="10127489" cy="387798"/>
          </a:xfrm>
        </p:spPr>
        <p:txBody>
          <a:bodyPr/>
          <a:lstStyle/>
          <a:p>
            <a:r>
              <a:rPr lang="fr-FR" dirty="0"/>
              <a:t>Dépôt du dossier</a:t>
            </a:r>
          </a:p>
        </p:txBody>
      </p:sp>
      <p:sp>
        <p:nvSpPr>
          <p:cNvPr id="6" name="Espace réservé du texte 3">
            <a:extLst>
              <a:ext uri="{FF2B5EF4-FFF2-40B4-BE49-F238E27FC236}">
                <a16:creationId xmlns:a16="http://schemas.microsoft.com/office/drawing/2014/main" id="{20867836-7A94-9700-8355-4A334E1D5899}"/>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a:latin typeface="Segoe UI Semibold"/>
                <a:ea typeface="Segoe UI Black"/>
                <a:cs typeface="Segoe UI Semibold"/>
              </a:rPr>
              <a:t>Checklist du candidat</a:t>
            </a:r>
            <a:endParaRPr lang="fr-FR"/>
          </a:p>
        </p:txBody>
      </p:sp>
      <p:graphicFrame>
        <p:nvGraphicFramePr>
          <p:cNvPr id="10" name="Tableau 9">
            <a:extLst>
              <a:ext uri="{FF2B5EF4-FFF2-40B4-BE49-F238E27FC236}">
                <a16:creationId xmlns:a16="http://schemas.microsoft.com/office/drawing/2014/main" id="{A8B09C54-3687-88E7-1E85-7362E77C8587}"/>
              </a:ext>
            </a:extLst>
          </p:cNvPr>
          <p:cNvGraphicFramePr>
            <a:graphicFrameLocks noGrp="1"/>
          </p:cNvGraphicFramePr>
          <p:nvPr>
            <p:extLst>
              <p:ext uri="{D42A27DB-BD31-4B8C-83A1-F6EECF244321}">
                <p14:modId xmlns:p14="http://schemas.microsoft.com/office/powerpoint/2010/main" val="4114093990"/>
              </p:ext>
            </p:extLst>
          </p:nvPr>
        </p:nvGraphicFramePr>
        <p:xfrm>
          <a:off x="1296648" y="1969128"/>
          <a:ext cx="9421628" cy="2590800"/>
        </p:xfrm>
        <a:graphic>
          <a:graphicData uri="http://schemas.openxmlformats.org/drawingml/2006/table">
            <a:tbl>
              <a:tblPr firstRow="1" bandRow="1">
                <a:tableStyleId>{5C22544A-7EE6-4342-B048-85BDC9FD1C3A}</a:tableStyleId>
              </a:tblPr>
              <a:tblGrid>
                <a:gridCol w="8389735">
                  <a:extLst>
                    <a:ext uri="{9D8B030D-6E8A-4147-A177-3AD203B41FA5}">
                      <a16:colId xmlns:a16="http://schemas.microsoft.com/office/drawing/2014/main" val="2458118718"/>
                    </a:ext>
                  </a:extLst>
                </a:gridCol>
                <a:gridCol w="1031893">
                  <a:extLst>
                    <a:ext uri="{9D8B030D-6E8A-4147-A177-3AD203B41FA5}">
                      <a16:colId xmlns:a16="http://schemas.microsoft.com/office/drawing/2014/main" val="2974147071"/>
                    </a:ext>
                  </a:extLst>
                </a:gridCol>
              </a:tblGrid>
              <a:tr h="518160">
                <a:tc>
                  <a:txBody>
                    <a:bodyPr/>
                    <a:lstStyle/>
                    <a:p>
                      <a:r>
                        <a:rPr lang="fr-FR" noProof="0">
                          <a:latin typeface="Segoe UI" panose="020B0502040204020203" pitchFamily="34" charset="0"/>
                          <a:cs typeface="Segoe UI" panose="020B0502040204020203" pitchFamily="34" charset="0"/>
                        </a:rPr>
                        <a:t>Vérification de la recevabilité du projet</a:t>
                      </a:r>
                    </a:p>
                  </a:txBody>
                  <a:tcPr/>
                </a:tc>
                <a:tc>
                  <a:txBody>
                    <a:bodyPr/>
                    <a:lstStyle/>
                    <a:p>
                      <a:pPr algn="ctr"/>
                      <a:r>
                        <a:rPr lang="fr-FR" noProof="0">
                          <a:latin typeface="Segoe UI" panose="020B0502040204020203" pitchFamily="34" charset="0"/>
                          <a:cs typeface="Segoe UI" panose="020B0502040204020203" pitchFamily="34" charset="0"/>
                        </a:rPr>
                        <a:t>OK</a:t>
                      </a:r>
                    </a:p>
                  </a:txBody>
                  <a:tcPr anchor="ctr"/>
                </a:tc>
                <a:extLst>
                  <a:ext uri="{0D108BD9-81ED-4DB2-BD59-A6C34878D82A}">
                    <a16:rowId xmlns:a16="http://schemas.microsoft.com/office/drawing/2014/main" val="794634229"/>
                  </a:ext>
                </a:extLst>
              </a:tr>
              <a:tr h="518160">
                <a:tc>
                  <a:txBody>
                    <a:bodyPr/>
                    <a:lstStyle/>
                    <a:p>
                      <a:r>
                        <a:rPr lang="fr-FR" sz="1400" noProof="0">
                          <a:latin typeface="Segoe UI" panose="020B0502040204020203" pitchFamily="34" charset="0"/>
                          <a:cs typeface="Segoe UI" panose="020B0502040204020203" pitchFamily="34" charset="0"/>
                        </a:rPr>
                        <a:t>1. Création d’un compte utilisateur sur la plateforme GALIS.</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51573792"/>
                  </a:ext>
                </a:extLst>
              </a:tr>
              <a:tr h="518160">
                <a:tc>
                  <a:txBody>
                    <a:bodyPr/>
                    <a:lstStyle/>
                    <a:p>
                      <a:r>
                        <a:rPr lang="fr-FR" sz="1400" noProof="0">
                          <a:latin typeface="Segoe UI" panose="020B0502040204020203" pitchFamily="34" charset="0"/>
                          <a:cs typeface="Segoe UI" panose="020B0502040204020203" pitchFamily="34" charset="0"/>
                        </a:rPr>
                        <a:t>2. Dépôt de la candidature dans les délais.</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518160">
                <a:tc>
                  <a:txBody>
                    <a:bodyPr/>
                    <a:lstStyle/>
                    <a:p>
                      <a:r>
                        <a:rPr lang="fr-FR" sz="1400" noProof="0">
                          <a:latin typeface="Segoe UI" panose="020B0502040204020203" pitchFamily="34" charset="0"/>
                          <a:cs typeface="Segoe UI" panose="020B0502040204020203" pitchFamily="34" charset="0"/>
                        </a:rPr>
                        <a:t>3. Consultation régulière du compte GALIS pour vérification de retour de la part de l’ARS (par exemple, en cas de pièce manquante ou non conforme).</a:t>
                      </a:r>
                    </a:p>
                  </a:txBody>
                  <a:tcP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518160">
                <a:tc>
                  <a:txBody>
                    <a:bodyPr/>
                    <a:lstStyle/>
                    <a:p>
                      <a:r>
                        <a:rPr lang="fr-FR" sz="1400" noProof="0">
                          <a:latin typeface="Segoe UI" panose="020B0502040204020203" pitchFamily="34" charset="0"/>
                          <a:cs typeface="Segoe UI" panose="020B0502040204020203" pitchFamily="34" charset="0"/>
                        </a:rPr>
                        <a:t>4. Dépôt de pièces complémentaires, le cas échéant.</a:t>
                      </a:r>
                    </a:p>
                  </a:txBody>
                  <a:tcPr/>
                </a:tc>
                <a:tc>
                  <a:txBody>
                    <a:bodyPr/>
                    <a:lstStyle/>
                    <a:p>
                      <a:endParaRPr lang="fr-FR" sz="1400" noProof="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bl>
          </a:graphicData>
        </a:graphic>
      </p:graphicFrame>
      <p:sp>
        <p:nvSpPr>
          <p:cNvPr id="11" name="Rectangle 10">
            <a:extLst>
              <a:ext uri="{FF2B5EF4-FFF2-40B4-BE49-F238E27FC236}">
                <a16:creationId xmlns:a16="http://schemas.microsoft.com/office/drawing/2014/main" id="{6F5BF674-0729-8806-6C0E-4D7A62FE37B3}"/>
              </a:ext>
            </a:extLst>
          </p:cNvPr>
          <p:cNvSpPr/>
          <p:nvPr/>
        </p:nvSpPr>
        <p:spPr>
          <a:xfrm>
            <a:off x="10101771" y="2653429"/>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06B3B7D-D730-C5A5-BED0-CEB229828E08}"/>
              </a:ext>
            </a:extLst>
          </p:cNvPr>
          <p:cNvSpPr/>
          <p:nvPr/>
        </p:nvSpPr>
        <p:spPr>
          <a:xfrm>
            <a:off x="10101770" y="3160152"/>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6B2D166-D112-6A1D-9BC2-71ED83295110}"/>
              </a:ext>
            </a:extLst>
          </p:cNvPr>
          <p:cNvSpPr/>
          <p:nvPr/>
        </p:nvSpPr>
        <p:spPr>
          <a:xfrm>
            <a:off x="10101769" y="4187294"/>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93E82A-3F39-BDF2-3C2E-9F4CA564B150}"/>
              </a:ext>
            </a:extLst>
          </p:cNvPr>
          <p:cNvSpPr/>
          <p:nvPr/>
        </p:nvSpPr>
        <p:spPr>
          <a:xfrm>
            <a:off x="10101769" y="3673723"/>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9008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B6A13DE-F0D7-1442-8584-E3A4FD7C1C39}"/>
              </a:ext>
            </a:extLst>
          </p:cNvPr>
          <p:cNvSpPr>
            <a:spLocks noGrp="1"/>
          </p:cNvSpPr>
          <p:nvPr>
            <p:ph type="ftr" sz="quarter" idx="10"/>
          </p:nvPr>
        </p:nvSpPr>
        <p:spPr/>
        <p:txBody>
          <a:bodyPr/>
          <a:lstStyle/>
          <a:p>
            <a:r>
              <a:rPr lang="fr-FR">
                <a:solidFill>
                  <a:schemeClr val="bg1"/>
                </a:solidFill>
              </a:rPr>
              <a:t>Kit ESMS Numérique│ 29/04/2024 │</a:t>
            </a:r>
            <a:fld id="{13045FE1-B11D-453C-86A4-D6C9448708F9}" type="slidenum">
              <a:rPr lang="fr-FR" smtClean="0">
                <a:solidFill>
                  <a:schemeClr val="bg1"/>
                </a:solidFill>
              </a:rPr>
              <a:t>34</a:t>
            </a:fld>
            <a:endParaRPr lang="fr-FR">
              <a:solidFill>
                <a:schemeClr val="bg1"/>
              </a:solidFill>
            </a:endParaRPr>
          </a:p>
        </p:txBody>
      </p:sp>
      <p:sp>
        <p:nvSpPr>
          <p:cNvPr id="6" name="Espace réservé du texte 5">
            <a:extLst>
              <a:ext uri="{FF2B5EF4-FFF2-40B4-BE49-F238E27FC236}">
                <a16:creationId xmlns:a16="http://schemas.microsoft.com/office/drawing/2014/main" id="{532D66A7-9BEE-5C49-893D-3ABF07A89C04}"/>
              </a:ext>
            </a:extLst>
          </p:cNvPr>
          <p:cNvSpPr>
            <a:spLocks noGrp="1"/>
          </p:cNvSpPr>
          <p:nvPr>
            <p:ph type="body" sz="quarter" idx="11"/>
          </p:nvPr>
        </p:nvSpPr>
        <p:spPr>
          <a:xfrm>
            <a:off x="1028701" y="2033978"/>
            <a:ext cx="7992879" cy="3379270"/>
          </a:xfrm>
        </p:spPr>
        <p:txBody>
          <a:bodyPr vert="horz" lIns="0" tIns="0" rIns="0" bIns="0" rtlCol="0" anchor="t">
            <a:normAutofit/>
          </a:bodyPr>
          <a:lstStyle/>
          <a:p>
            <a:pPr>
              <a:lnSpc>
                <a:spcPct val="100000"/>
              </a:lnSpc>
            </a:pPr>
            <a:r>
              <a:rPr lang="fr-FR" dirty="0">
                <a:latin typeface="Segoe UI" panose="020B0502040204020203" pitchFamily="34" charset="0"/>
                <a:ea typeface="Segoe UI Black"/>
                <a:cs typeface="Segoe UI" panose="020B0502040204020203" pitchFamily="34" charset="0"/>
              </a:rPr>
              <a:t>Partie 1 : Préparation à la phase déploiement</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Prérequis à la phase déploiement</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Checklist et bonnes pratiques</a:t>
            </a:r>
          </a:p>
          <a:p>
            <a:pPr>
              <a:lnSpc>
                <a:spcPct val="100000"/>
              </a:lnSpc>
            </a:pPr>
            <a:r>
              <a:rPr lang="fr-FR" dirty="0">
                <a:latin typeface="Segoe UI" panose="020B0502040204020203" pitchFamily="34" charset="0"/>
                <a:ea typeface="Segoe UI Black"/>
                <a:cs typeface="Segoe UI" panose="020B0502040204020203" pitchFamily="34" charset="0"/>
              </a:rPr>
              <a:t>Partie 2 : Mise en œuvre d’une méthodologie projet</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Les grandes étapes du projet</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Checklist</a:t>
            </a:r>
          </a:p>
          <a:p>
            <a:pPr>
              <a:lnSpc>
                <a:spcPct val="100000"/>
              </a:lnSpc>
            </a:pPr>
            <a:r>
              <a:rPr lang="fr-FR" dirty="0">
                <a:latin typeface="Segoe UI" panose="020B0502040204020203" pitchFamily="34" charset="0"/>
                <a:ea typeface="Segoe UI Black"/>
                <a:cs typeface="Segoe UI" panose="020B0502040204020203" pitchFamily="34" charset="0"/>
              </a:rPr>
              <a:t>Partie 3 : Mise en œuvre d’une méthodologie projet</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Les grandes étapes</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Checklist et bonnes pratiques</a:t>
            </a:r>
          </a:p>
          <a:p>
            <a:pPr lvl="1">
              <a:lnSpc>
                <a:spcPct val="100000"/>
              </a:lnSpc>
            </a:pPr>
            <a:endParaRPr lang="fr-FR" dirty="0">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dirty="0">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dirty="0">
              <a:latin typeface="Segoe UI" panose="020B0502040204020203" pitchFamily="34" charset="0"/>
              <a:ea typeface="Segoe UI Black"/>
              <a:cs typeface="Segoe UI" panose="020B0502040204020203" pitchFamily="34" charset="0"/>
            </a:endParaRPr>
          </a:p>
          <a:p>
            <a:pPr lvl="1">
              <a:lnSpc>
                <a:spcPct val="100000"/>
              </a:lnSpc>
            </a:pPr>
            <a:endParaRPr lang="fr-FR" b="0" dirty="0">
              <a:latin typeface="Segoe UI" panose="020B0502040204020203" pitchFamily="34" charset="0"/>
              <a:ea typeface="Segoe UI Black"/>
              <a:cs typeface="Segoe UI" panose="020B0502040204020203" pitchFamily="34" charset="0"/>
            </a:endParaRPr>
          </a:p>
          <a:p>
            <a:pPr>
              <a:lnSpc>
                <a:spcPct val="100000"/>
              </a:lnSpc>
            </a:pPr>
            <a:endParaRPr lang="fr-FR" b="0" dirty="0">
              <a:latin typeface="Segoe UI" panose="020B0502040204020203" pitchFamily="34" charset="0"/>
              <a:ea typeface="Segoe UI Black"/>
              <a:cs typeface="Segoe UI" panose="020B0502040204020203" pitchFamily="34" charset="0"/>
            </a:endParaRPr>
          </a:p>
        </p:txBody>
      </p:sp>
      <p:sp>
        <p:nvSpPr>
          <p:cNvPr id="8" name="Espace réservé du texte 7">
            <a:extLst>
              <a:ext uri="{FF2B5EF4-FFF2-40B4-BE49-F238E27FC236}">
                <a16:creationId xmlns:a16="http://schemas.microsoft.com/office/drawing/2014/main" id="{0BF0543E-B95D-C84C-BA69-9289630A0804}"/>
              </a:ext>
            </a:extLst>
          </p:cNvPr>
          <p:cNvSpPr>
            <a:spLocks noGrp="1"/>
          </p:cNvSpPr>
          <p:nvPr>
            <p:ph type="body" sz="quarter" idx="12"/>
          </p:nvPr>
        </p:nvSpPr>
        <p:spPr>
          <a:xfrm>
            <a:off x="1028701" y="1200050"/>
            <a:ext cx="3960812" cy="498598"/>
          </a:xfrm>
        </p:spPr>
        <p:txBody>
          <a:bodyPr/>
          <a:lstStyle/>
          <a:p>
            <a:r>
              <a:rPr lang="fr-FR" dirty="0"/>
              <a:t>SOMMAIRE KIT 2</a:t>
            </a:r>
          </a:p>
        </p:txBody>
      </p:sp>
    </p:spTree>
    <p:extLst>
      <p:ext uri="{BB962C8B-B14F-4D97-AF65-F5344CB8AC3E}">
        <p14:creationId xmlns:p14="http://schemas.microsoft.com/office/powerpoint/2010/main" val="325945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fld id="{B1BE69F4-0944-4818-99AA-229EF00DFFEF}" type="slidenum">
              <a:rPr lang="fr-FR" smtClean="0">
                <a:solidFill>
                  <a:schemeClr val="bg1"/>
                </a:solidFill>
              </a:rPr>
              <a:t>35</a:t>
            </a:fld>
            <a:endParaRPr lang="fr-FR">
              <a:solidFill>
                <a:schemeClr val="bg1"/>
              </a:solidFill>
            </a:endParaRP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p:txBody>
          <a:bodyPr vert="horz" wrap="square" lIns="0" tIns="0" rIns="0" bIns="0" rtlCol="0" anchor="t">
            <a:spAutoFit/>
          </a:bodyPr>
          <a:lstStyle/>
          <a:p>
            <a:r>
              <a:rPr lang="fr-FR" sz="4000">
                <a:latin typeface="Arial"/>
                <a:ea typeface="Segoe UI Black"/>
                <a:cs typeface="Arial"/>
              </a:rPr>
              <a:t>Partie 1</a:t>
            </a:r>
            <a:r>
              <a:rPr lang="fr-FR">
                <a:latin typeface="Arial"/>
                <a:ea typeface="Segoe UI Black"/>
                <a:cs typeface="Arial"/>
              </a:rPr>
              <a:t> </a:t>
            </a:r>
            <a:endParaRPr lang="fr-FR"/>
          </a:p>
          <a:p>
            <a:r>
              <a:rPr lang="fr-FR">
                <a:latin typeface="Arial"/>
                <a:ea typeface="Segoe UI Black"/>
                <a:cs typeface="Arial"/>
              </a:rPr>
              <a:t>Préparation à la phase déploiement </a:t>
            </a:r>
            <a:endParaRPr lang="fr-FR"/>
          </a:p>
        </p:txBody>
      </p:sp>
    </p:spTree>
    <p:extLst>
      <p:ext uri="{BB962C8B-B14F-4D97-AF65-F5344CB8AC3E}">
        <p14:creationId xmlns:p14="http://schemas.microsoft.com/office/powerpoint/2010/main" val="303727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1080112" y="1802772"/>
            <a:ext cx="3960812" cy="1495794"/>
          </a:xfrm>
        </p:spPr>
        <p:txBody>
          <a:bodyPr/>
          <a:lstStyle/>
          <a:p>
            <a:pPr>
              <a:spcBef>
                <a:spcPts val="1200"/>
              </a:spcBef>
            </a:pPr>
            <a:r>
              <a:rPr lang="fr-FR" dirty="0">
                <a:solidFill>
                  <a:schemeClr val="bg1"/>
                </a:solidFill>
                <a:latin typeface="Segoe UI Black"/>
                <a:ea typeface="Segoe UI Black"/>
              </a:rPr>
              <a:t>1. Prérequis à la phase déploiement</a:t>
            </a:r>
          </a:p>
        </p:txBody>
      </p:sp>
    </p:spTree>
    <p:extLst>
      <p:ext uri="{BB962C8B-B14F-4D97-AF65-F5344CB8AC3E}">
        <p14:creationId xmlns:p14="http://schemas.microsoft.com/office/powerpoint/2010/main" val="324333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p:txBody>
          <a:bodyPr/>
          <a:lstStyle/>
          <a:p>
            <a:r>
              <a:rPr lang="fr-FR" dirty="0"/>
              <a:t>Prérequis à la phase déploiement</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a:lstStyle/>
          <a:p>
            <a:r>
              <a:rPr lang="fr-FR"/>
              <a:t>Les grandes étapes</a:t>
            </a:r>
          </a:p>
        </p:txBody>
      </p:sp>
      <p:graphicFrame>
        <p:nvGraphicFramePr>
          <p:cNvPr id="12" name="Diagramme 11">
            <a:extLst>
              <a:ext uri="{FF2B5EF4-FFF2-40B4-BE49-F238E27FC236}">
                <a16:creationId xmlns:a16="http://schemas.microsoft.com/office/drawing/2014/main" id="{8938F572-DB23-D417-BF54-BAAA61C99A73}"/>
              </a:ext>
            </a:extLst>
          </p:cNvPr>
          <p:cNvGraphicFramePr/>
          <p:nvPr>
            <p:extLst>
              <p:ext uri="{D42A27DB-BD31-4B8C-83A1-F6EECF244321}">
                <p14:modId xmlns:p14="http://schemas.microsoft.com/office/powerpoint/2010/main" val="1612992550"/>
              </p:ext>
            </p:extLst>
          </p:nvPr>
        </p:nvGraphicFramePr>
        <p:xfrm>
          <a:off x="1185672" y="997188"/>
          <a:ext cx="10022332" cy="526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D733650-21E5-9DB4-32F2-4E3157E42615}"/>
              </a:ext>
            </a:extLst>
          </p:cNvPr>
          <p:cNvSpPr/>
          <p:nvPr/>
        </p:nvSpPr>
        <p:spPr>
          <a:xfrm>
            <a:off x="1185672" y="2578608"/>
            <a:ext cx="1905000" cy="393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1"/>
                </a:solidFill>
              </a:rPr>
              <a:t>Etape 1</a:t>
            </a:r>
          </a:p>
        </p:txBody>
      </p:sp>
      <p:sp>
        <p:nvSpPr>
          <p:cNvPr id="6" name="Rectangle 5">
            <a:extLst>
              <a:ext uri="{FF2B5EF4-FFF2-40B4-BE49-F238E27FC236}">
                <a16:creationId xmlns:a16="http://schemas.microsoft.com/office/drawing/2014/main" id="{713EB3E1-3024-9A82-B533-7F0696996630}"/>
              </a:ext>
            </a:extLst>
          </p:cNvPr>
          <p:cNvSpPr/>
          <p:nvPr/>
        </p:nvSpPr>
        <p:spPr>
          <a:xfrm>
            <a:off x="3861816" y="2578608"/>
            <a:ext cx="1905000" cy="393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1"/>
                </a:solidFill>
              </a:rPr>
              <a:t>Etape 2</a:t>
            </a:r>
          </a:p>
        </p:txBody>
      </p:sp>
      <p:sp>
        <p:nvSpPr>
          <p:cNvPr id="7" name="Rectangle 6">
            <a:extLst>
              <a:ext uri="{FF2B5EF4-FFF2-40B4-BE49-F238E27FC236}">
                <a16:creationId xmlns:a16="http://schemas.microsoft.com/office/drawing/2014/main" id="{1544A1ED-2918-1430-E6FE-1B904EB4C224}"/>
              </a:ext>
            </a:extLst>
          </p:cNvPr>
          <p:cNvSpPr/>
          <p:nvPr/>
        </p:nvSpPr>
        <p:spPr>
          <a:xfrm>
            <a:off x="6537960" y="2578608"/>
            <a:ext cx="1905000" cy="393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1"/>
                </a:solidFill>
              </a:rPr>
              <a:t>Etape 3</a:t>
            </a:r>
          </a:p>
        </p:txBody>
      </p:sp>
      <p:sp>
        <p:nvSpPr>
          <p:cNvPr id="8" name="Rectangle 7">
            <a:extLst>
              <a:ext uri="{FF2B5EF4-FFF2-40B4-BE49-F238E27FC236}">
                <a16:creationId xmlns:a16="http://schemas.microsoft.com/office/drawing/2014/main" id="{910A70DF-7D3A-43DF-EC90-8C2E7EC4AA55}"/>
              </a:ext>
            </a:extLst>
          </p:cNvPr>
          <p:cNvSpPr/>
          <p:nvPr/>
        </p:nvSpPr>
        <p:spPr>
          <a:xfrm>
            <a:off x="9214104" y="2578608"/>
            <a:ext cx="1905000" cy="393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a:solidFill>
                  <a:schemeClr val="accent1"/>
                </a:solidFill>
              </a:rPr>
              <a:t>Etape 4</a:t>
            </a:r>
          </a:p>
        </p:txBody>
      </p:sp>
    </p:spTree>
    <p:extLst>
      <p:ext uri="{BB962C8B-B14F-4D97-AF65-F5344CB8AC3E}">
        <p14:creationId xmlns:p14="http://schemas.microsoft.com/office/powerpoint/2010/main" val="128065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Prérequis à la phase déploiement</a:t>
            </a:r>
          </a:p>
          <a:p>
            <a:endParaRPr lang="fr-FR" dirty="0">
              <a:latin typeface="Segoe UI Semibold"/>
              <a:ea typeface="Segoe UI Black"/>
              <a:cs typeface="Segoe UI Semibold"/>
            </a:endParaRPr>
          </a:p>
        </p:txBody>
      </p:sp>
      <p:sp>
        <p:nvSpPr>
          <p:cNvPr id="5" name="ZoneTexte 4">
            <a:extLst>
              <a:ext uri="{FF2B5EF4-FFF2-40B4-BE49-F238E27FC236}">
                <a16:creationId xmlns:a16="http://schemas.microsoft.com/office/drawing/2014/main" id="{87F18C30-82AB-9A71-9B56-5EFCED04407B}"/>
              </a:ext>
            </a:extLst>
          </p:cNvPr>
          <p:cNvSpPr txBox="1"/>
          <p:nvPr/>
        </p:nvSpPr>
        <p:spPr>
          <a:xfrm>
            <a:off x="1121918" y="1961134"/>
            <a:ext cx="99481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latin typeface="Segoe UI" panose="020B0502040204020203" pitchFamily="34" charset="0"/>
                <a:ea typeface="Calibri"/>
                <a:cs typeface="Segoe UI" panose="020B0502040204020203" pitchFamily="34" charset="0"/>
              </a:rPr>
              <a:t>Après le comité de sélection, si votre dossier est sélectionné, une</a:t>
            </a:r>
            <a:r>
              <a:rPr lang="fr-FR" sz="1400" b="1" dirty="0">
                <a:solidFill>
                  <a:srgbClr val="057EC1"/>
                </a:solidFill>
                <a:latin typeface="Segoe UI" panose="020B0502040204020203" pitchFamily="34" charset="0"/>
                <a:ea typeface="Calibri"/>
                <a:cs typeface="Segoe UI" panose="020B0502040204020203" pitchFamily="34" charset="0"/>
              </a:rPr>
              <a:t> convention est signée entre l'ARS et le porteur de projet. </a:t>
            </a:r>
          </a:p>
          <a:p>
            <a:endParaRPr lang="fr-FR" sz="1400" dirty="0">
              <a:latin typeface="Segoe UI" panose="020B0502040204020203" pitchFamily="34" charset="0"/>
              <a:ea typeface="Calibri"/>
              <a:cs typeface="Segoe UI" panose="020B0502040204020203" pitchFamily="34" charset="0"/>
            </a:endParaRPr>
          </a:p>
          <a:p>
            <a:r>
              <a:rPr lang="fr-FR" sz="1400" dirty="0">
                <a:latin typeface="Segoe UI" panose="020B0502040204020203" pitchFamily="34" charset="0"/>
                <a:ea typeface="Calibri"/>
                <a:cs typeface="Segoe UI" panose="020B0502040204020203" pitchFamily="34" charset="0"/>
              </a:rPr>
              <a:t>Cette convention vise à définir les modalités du soutien financier de l'ARS IDF et les obligations du porteur de projet dans le cadre de son acquisition ou renouvellement de DUI, ainsi que les cibles d'utilisation pour le DUI et les services socles à atteindre au bénéfice de l'ensemble des ESSMS listés dans la convention. </a:t>
            </a:r>
          </a:p>
          <a:p>
            <a:endParaRPr lang="fr-FR" sz="1400" dirty="0">
              <a:latin typeface="Segoe UI" panose="020B0502040204020203" pitchFamily="34" charset="0"/>
              <a:ea typeface="Calibri"/>
              <a:cs typeface="Segoe UI" panose="020B0502040204020203" pitchFamily="34" charset="0"/>
            </a:endParaRPr>
          </a:p>
          <a:p>
            <a:endParaRPr lang="fr-FR" sz="1400" dirty="0">
              <a:latin typeface="Segoe UI" panose="020B0502040204020203" pitchFamily="34" charset="0"/>
              <a:ea typeface="Calibri"/>
              <a:cs typeface="Segoe UI" panose="020B0502040204020203" pitchFamily="34" charset="0"/>
            </a:endParaRPr>
          </a:p>
        </p:txBody>
      </p:sp>
      <p:sp>
        <p:nvSpPr>
          <p:cNvPr id="7" name="Espace réservé du texte 6">
            <a:extLst>
              <a:ext uri="{FF2B5EF4-FFF2-40B4-BE49-F238E27FC236}">
                <a16:creationId xmlns:a16="http://schemas.microsoft.com/office/drawing/2014/main" id="{32883198-77C4-54F8-988E-A1F513B459A6}"/>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Etape 1 : Convention ARS</a:t>
            </a:r>
          </a:p>
        </p:txBody>
      </p:sp>
    </p:spTree>
    <p:extLst>
      <p:ext uri="{BB962C8B-B14F-4D97-AF65-F5344CB8AC3E}">
        <p14:creationId xmlns:p14="http://schemas.microsoft.com/office/powerpoint/2010/main" val="181084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a:xfrm>
            <a:off x="847627" y="6405146"/>
            <a:ext cx="5257800" cy="365125"/>
          </a:xfrm>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Prérequis à la phase déploiement</a:t>
            </a:r>
          </a:p>
          <a:p>
            <a:endParaRPr lang="fr-FR" dirty="0"/>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a:lstStyle/>
          <a:p>
            <a:r>
              <a:rPr lang="fr-FR" dirty="0">
                <a:latin typeface="Segoe UI Semibold"/>
                <a:ea typeface="Segoe UI Black"/>
                <a:cs typeface="Segoe UI Semibold"/>
              </a:rPr>
              <a:t>Etape 2 : Choix du DUI pour les projets d’acquisition – un outil qui répond aux besoins métier</a:t>
            </a:r>
          </a:p>
        </p:txBody>
      </p:sp>
      <p:pic>
        <p:nvPicPr>
          <p:cNvPr id="6" name="Picture 2">
            <a:extLst>
              <a:ext uri="{FF2B5EF4-FFF2-40B4-BE49-F238E27FC236}">
                <a16:creationId xmlns:a16="http://schemas.microsoft.com/office/drawing/2014/main" id="{62E1837A-3AAA-EBF3-9622-68F2ED12A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497" y="1813949"/>
            <a:ext cx="284160" cy="2841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8684364-18A4-E020-9C5C-963B56C978AB}"/>
              </a:ext>
            </a:extLst>
          </p:cNvPr>
          <p:cNvSpPr txBox="1"/>
          <p:nvPr/>
        </p:nvSpPr>
        <p:spPr>
          <a:xfrm>
            <a:off x="1066910" y="1526624"/>
            <a:ext cx="3990292" cy="276999"/>
          </a:xfrm>
          <a:prstGeom prst="rect">
            <a:avLst/>
          </a:prstGeom>
          <a:noFill/>
        </p:spPr>
        <p:txBody>
          <a:bodyPr wrap="square" rtlCol="0">
            <a:spAutoFit/>
          </a:bodyPr>
          <a:lstStyle/>
          <a:p>
            <a:r>
              <a:rPr lang="fr-FR" sz="1200" b="1" dirty="0">
                <a:latin typeface="Segoe UI" panose="020B0502040204020203" pitchFamily="34" charset="0"/>
                <a:ea typeface="Calibri" panose="020F0502020204030204" pitchFamily="34" charset="0"/>
                <a:cs typeface="Segoe UI" panose="020B0502040204020203" pitchFamily="34" charset="0"/>
              </a:rPr>
              <a:t>Identifier vos besoins métier</a:t>
            </a:r>
            <a:endParaRPr lang="fr-FR" sz="1200" dirty="0">
              <a:latin typeface="Segoe UI" panose="020B0502040204020203" pitchFamily="34" charset="0"/>
              <a:ea typeface="Calibri" panose="020F0502020204030204" pitchFamily="34" charset="0"/>
              <a:cs typeface="Segoe UI" panose="020B0502040204020203" pitchFamily="34" charset="0"/>
            </a:endParaRPr>
          </a:p>
        </p:txBody>
      </p:sp>
      <p:sp>
        <p:nvSpPr>
          <p:cNvPr id="8" name="ZoneTexte 7">
            <a:extLst>
              <a:ext uri="{FF2B5EF4-FFF2-40B4-BE49-F238E27FC236}">
                <a16:creationId xmlns:a16="http://schemas.microsoft.com/office/drawing/2014/main" id="{EC85120B-4BA2-E2D4-E1E8-D84F49831D4B}"/>
              </a:ext>
            </a:extLst>
          </p:cNvPr>
          <p:cNvSpPr txBox="1"/>
          <p:nvPr/>
        </p:nvSpPr>
        <p:spPr>
          <a:xfrm>
            <a:off x="720248" y="2836537"/>
            <a:ext cx="1588781" cy="1569660"/>
          </a:xfrm>
          <a:prstGeom prst="rect">
            <a:avLst/>
          </a:prstGeom>
          <a:noFill/>
        </p:spPr>
        <p:txBody>
          <a:bodyPr wrap="square" rtlCol="0">
            <a:spAutoFit/>
          </a:bodyPr>
          <a:lstStyle/>
          <a:p>
            <a:r>
              <a:rPr lang="fr-FR" sz="1200">
                <a:latin typeface="Segoe UI" panose="020B0502040204020203" pitchFamily="34" charset="0"/>
                <a:ea typeface="Calibri" panose="020F0502020204030204" pitchFamily="34" charset="0"/>
                <a:cs typeface="Segoe UI" panose="020B0502040204020203" pitchFamily="34" charset="0"/>
              </a:rPr>
              <a:t>Pour l’identification des besoins métier, n’hésitez pas à associer les référents terrain de votre structure.</a:t>
            </a:r>
          </a:p>
          <a:p>
            <a:endParaRPr lang="fr-FR" sz="1200">
              <a:latin typeface="Segoe UI" panose="020B0502040204020203" pitchFamily="34" charset="0"/>
              <a:ea typeface="Calibri" panose="020F0502020204030204" pitchFamily="34" charset="0"/>
              <a:cs typeface="Segoe UI" panose="020B0502040204020203" pitchFamily="34" charset="0"/>
            </a:endParaRPr>
          </a:p>
          <a:p>
            <a:endParaRPr lang="fr-FR" sz="1200">
              <a:latin typeface="Segoe UI" panose="020B0502040204020203" pitchFamily="34" charset="0"/>
              <a:ea typeface="Calibri" panose="020F0502020204030204" pitchFamily="34" charset="0"/>
              <a:cs typeface="Segoe UI" panose="020B0502040204020203" pitchFamily="34" charset="0"/>
            </a:endParaRPr>
          </a:p>
        </p:txBody>
      </p:sp>
      <p:sp>
        <p:nvSpPr>
          <p:cNvPr id="9" name="ZoneTexte 8">
            <a:extLst>
              <a:ext uri="{FF2B5EF4-FFF2-40B4-BE49-F238E27FC236}">
                <a16:creationId xmlns:a16="http://schemas.microsoft.com/office/drawing/2014/main" id="{29E0058B-C005-4E04-39A5-9FC7C0A4C1A7}"/>
              </a:ext>
            </a:extLst>
          </p:cNvPr>
          <p:cNvSpPr txBox="1"/>
          <p:nvPr/>
        </p:nvSpPr>
        <p:spPr>
          <a:xfrm>
            <a:off x="4676974" y="1473966"/>
            <a:ext cx="2647528" cy="276999"/>
          </a:xfrm>
          <a:prstGeom prst="rect">
            <a:avLst/>
          </a:prstGeom>
          <a:noFill/>
        </p:spPr>
        <p:txBody>
          <a:bodyPr wrap="square" rtlCol="0">
            <a:spAutoFit/>
          </a:bodyPr>
          <a:lstStyle/>
          <a:p>
            <a:r>
              <a:rPr lang="fr-FR" sz="1200" b="1">
                <a:latin typeface="Segoe UI" panose="020B0502040204020203" pitchFamily="34" charset="0"/>
                <a:ea typeface="Calibri" panose="020F0502020204030204" pitchFamily="34" charset="0"/>
                <a:cs typeface="Segoe UI" panose="020B0502040204020203" pitchFamily="34" charset="0"/>
              </a:rPr>
              <a:t>Echanger avec votre éditeur</a:t>
            </a:r>
            <a:endParaRPr lang="fr-FR" sz="1200">
              <a:latin typeface="Segoe UI" panose="020B0502040204020203" pitchFamily="34" charset="0"/>
              <a:ea typeface="Calibri" panose="020F0502020204030204" pitchFamily="34" charset="0"/>
              <a:cs typeface="Segoe UI" panose="020B0502040204020203" pitchFamily="34" charset="0"/>
            </a:endParaRPr>
          </a:p>
        </p:txBody>
      </p:sp>
      <p:sp>
        <p:nvSpPr>
          <p:cNvPr id="10" name="Flèche : droite à entaille 9">
            <a:extLst>
              <a:ext uri="{FF2B5EF4-FFF2-40B4-BE49-F238E27FC236}">
                <a16:creationId xmlns:a16="http://schemas.microsoft.com/office/drawing/2014/main" id="{3DEA18A4-3A79-A55C-C3C5-8D34BF4A6763}"/>
              </a:ext>
            </a:extLst>
          </p:cNvPr>
          <p:cNvSpPr/>
          <p:nvPr/>
        </p:nvSpPr>
        <p:spPr>
          <a:xfrm>
            <a:off x="847626" y="2108435"/>
            <a:ext cx="10964157" cy="555910"/>
          </a:xfrm>
          <a:prstGeom prst="notchedRightArrow">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11" name="Connecteur droit 10">
            <a:extLst>
              <a:ext uri="{FF2B5EF4-FFF2-40B4-BE49-F238E27FC236}">
                <a16:creationId xmlns:a16="http://schemas.microsoft.com/office/drawing/2014/main" id="{0904F845-6B70-9FB9-CED1-BDFD48431F0A}"/>
              </a:ext>
            </a:extLst>
          </p:cNvPr>
          <p:cNvCxnSpPr>
            <a:cxnSpLocks/>
          </p:cNvCxnSpPr>
          <p:nvPr/>
        </p:nvCxnSpPr>
        <p:spPr>
          <a:xfrm flipV="1">
            <a:off x="1066910" y="1554074"/>
            <a:ext cx="11599" cy="678060"/>
          </a:xfrm>
          <a:prstGeom prst="line">
            <a:avLst/>
          </a:prstGeom>
          <a:ln w="28575">
            <a:solidFill>
              <a:srgbClr val="A4368C"/>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FF0372A-FAAC-757B-DEC9-E6ECF9218985}"/>
              </a:ext>
            </a:extLst>
          </p:cNvPr>
          <p:cNvCxnSpPr/>
          <p:nvPr/>
        </p:nvCxnSpPr>
        <p:spPr>
          <a:xfrm flipV="1">
            <a:off x="4669163" y="1509448"/>
            <a:ext cx="0" cy="738664"/>
          </a:xfrm>
          <a:prstGeom prst="line">
            <a:avLst/>
          </a:prstGeom>
          <a:ln w="28575">
            <a:solidFill>
              <a:srgbClr val="616BAF"/>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EB3F8EE9-1BED-96AF-0E5F-F04993B72DB7}"/>
              </a:ext>
            </a:extLst>
          </p:cNvPr>
          <p:cNvSpPr/>
          <p:nvPr/>
        </p:nvSpPr>
        <p:spPr>
          <a:xfrm>
            <a:off x="1463998" y="2339840"/>
            <a:ext cx="118063" cy="118063"/>
          </a:xfrm>
          <a:prstGeom prst="ellipse">
            <a:avLst/>
          </a:prstGeom>
          <a:solidFill>
            <a:srgbClr val="A4368C"/>
          </a:solidFill>
          <a:ln>
            <a:solidFill>
              <a:srgbClr val="A4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sp>
        <p:nvSpPr>
          <p:cNvPr id="14" name="Ellipse 13">
            <a:extLst>
              <a:ext uri="{FF2B5EF4-FFF2-40B4-BE49-F238E27FC236}">
                <a16:creationId xmlns:a16="http://schemas.microsoft.com/office/drawing/2014/main" id="{9C027A71-E687-2189-5D53-59A8354C218A}"/>
              </a:ext>
            </a:extLst>
          </p:cNvPr>
          <p:cNvSpPr/>
          <p:nvPr/>
        </p:nvSpPr>
        <p:spPr>
          <a:xfrm>
            <a:off x="3248315" y="2332424"/>
            <a:ext cx="118063" cy="118063"/>
          </a:xfrm>
          <a:prstGeom prst="ellipse">
            <a:avLst/>
          </a:prstGeom>
          <a:solidFill>
            <a:srgbClr val="A4368C"/>
          </a:solidFill>
          <a:ln>
            <a:solidFill>
              <a:srgbClr val="A43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sp>
        <p:nvSpPr>
          <p:cNvPr id="15" name="Ellipse 14">
            <a:extLst>
              <a:ext uri="{FF2B5EF4-FFF2-40B4-BE49-F238E27FC236}">
                <a16:creationId xmlns:a16="http://schemas.microsoft.com/office/drawing/2014/main" id="{8D893FC4-7AD4-5824-3524-1972FDF0CC6A}"/>
              </a:ext>
            </a:extLst>
          </p:cNvPr>
          <p:cNvSpPr/>
          <p:nvPr/>
        </p:nvSpPr>
        <p:spPr>
          <a:xfrm>
            <a:off x="5785969" y="2336865"/>
            <a:ext cx="118063" cy="118063"/>
          </a:xfrm>
          <a:prstGeom prst="ellipse">
            <a:avLst/>
          </a:prstGeom>
          <a:solidFill>
            <a:srgbClr val="616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16" name="Connecteur droit 15">
            <a:extLst>
              <a:ext uri="{FF2B5EF4-FFF2-40B4-BE49-F238E27FC236}">
                <a16:creationId xmlns:a16="http://schemas.microsoft.com/office/drawing/2014/main" id="{0DD119F1-4437-D8AD-92CA-F99E609382D9}"/>
              </a:ext>
            </a:extLst>
          </p:cNvPr>
          <p:cNvCxnSpPr/>
          <p:nvPr/>
        </p:nvCxnSpPr>
        <p:spPr>
          <a:xfrm>
            <a:off x="1514639" y="2552419"/>
            <a:ext cx="0" cy="268448"/>
          </a:xfrm>
          <a:prstGeom prst="line">
            <a:avLst/>
          </a:prstGeom>
          <a:ln w="12700">
            <a:solidFill>
              <a:srgbClr val="A4368C"/>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1586616A-1AF4-6C0E-012B-ED85E3D06DFB}"/>
              </a:ext>
            </a:extLst>
          </p:cNvPr>
          <p:cNvCxnSpPr/>
          <p:nvPr/>
        </p:nvCxnSpPr>
        <p:spPr>
          <a:xfrm>
            <a:off x="3307345" y="2553818"/>
            <a:ext cx="0" cy="268448"/>
          </a:xfrm>
          <a:prstGeom prst="line">
            <a:avLst/>
          </a:prstGeom>
          <a:ln w="12700">
            <a:solidFill>
              <a:srgbClr val="A4368C"/>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5A77B8E-12A5-CA20-07B4-8AEB56FB8E0F}"/>
              </a:ext>
            </a:extLst>
          </p:cNvPr>
          <p:cNvCxnSpPr>
            <a:cxnSpLocks/>
          </p:cNvCxnSpPr>
          <p:nvPr/>
        </p:nvCxnSpPr>
        <p:spPr>
          <a:xfrm>
            <a:off x="5845000" y="2552406"/>
            <a:ext cx="0" cy="284131"/>
          </a:xfrm>
          <a:prstGeom prst="line">
            <a:avLst/>
          </a:prstGeom>
          <a:ln w="12700">
            <a:solidFill>
              <a:srgbClr val="616BAF"/>
            </a:solidFill>
            <a:prstDash val="dash"/>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296299DF-2FAB-196A-CCFB-4E42A4DE72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97" b="94922" l="4102" r="97266">
                        <a14:foregroundMark x1="9670" y1="45828" x2="18164" y2="85938"/>
                        <a14:foregroundMark x1="18164" y1="85938" x2="33008" y2="90625"/>
                        <a14:foregroundMark x1="33008" y1="90625" x2="56445" y2="87305"/>
                        <a14:foregroundMark x1="56445" y1="87305" x2="67969" y2="87695"/>
                        <a14:foregroundMark x1="67969" y1="87695" x2="69141" y2="87109"/>
                        <a14:foregroundMark x1="39453" y1="81055" x2="19336" y2="82617"/>
                        <a14:foregroundMark x1="19336" y1="82617" x2="29297" y2="86133"/>
                        <a14:foregroundMark x1="29297" y1="86133" x2="70898" y2="82617"/>
                        <a14:foregroundMark x1="70898" y1="82617" x2="42578" y2="86328"/>
                        <a14:foregroundMark x1="42578" y1="86328" x2="72852" y2="88086"/>
                        <a14:foregroundMark x1="72852" y1="88086" x2="34766" y2="80664"/>
                        <a14:foregroundMark x1="34766" y1="80664" x2="53516" y2="89063"/>
                        <a14:foregroundMark x1="53516" y1="89063" x2="71289" y2="87109"/>
                        <a14:foregroundMark x1="71289" y1="87109" x2="56836" y2="83398"/>
                        <a14:foregroundMark x1="56836" y1="83398" x2="46875" y2="84375"/>
                        <a14:foregroundMark x1="46875" y1="84375" x2="41602" y2="87500"/>
                        <a14:foregroundMark x1="11523" y1="86719" x2="49805" y2="94336"/>
                        <a14:foregroundMark x1="49805" y1="94336" x2="22656" y2="93750"/>
                        <a14:foregroundMark x1="22656" y1="93750" x2="57388" y2="97375"/>
                        <a14:foregroundMark x1="75036" y1="93343" x2="73828" y2="92773"/>
                        <a14:foregroundMark x1="73828" y1="92773" x2="72656" y2="91211"/>
                        <a14:foregroundMark x1="10742" y1="81250" x2="18359" y2="89063"/>
                        <a14:foregroundMark x1="18359" y1="89063" x2="7617" y2="84570"/>
                        <a14:foregroundMark x1="7617" y1="84570" x2="15039" y2="91406"/>
                        <a14:foregroundMark x1="15039" y1="91406" x2="30273" y2="92773"/>
                        <a14:foregroundMark x1="30273" y1="92773" x2="43164" y2="90430"/>
                        <a14:foregroundMark x1="70703" y1="11328" x2="82227" y2="15625"/>
                        <a14:foregroundMark x1="82227" y1="15625" x2="87109" y2="25977"/>
                        <a14:foregroundMark x1="87109" y1="25977" x2="85938" y2="48047"/>
                        <a14:foregroundMark x1="85938" y1="48047" x2="83984" y2="25000"/>
                        <a14:foregroundMark x1="83984" y1="25000" x2="75391" y2="19531"/>
                        <a14:foregroundMark x1="75391" y1="19531" x2="72656" y2="31445"/>
                        <a14:foregroundMark x1="72656" y1="31445" x2="79102" y2="23242"/>
                        <a14:foregroundMark x1="79102" y1="23242" x2="77148" y2="38477"/>
                        <a14:foregroundMark x1="77148" y1="38477" x2="89063" y2="44531"/>
                        <a14:foregroundMark x1="89063" y1="44531" x2="95508" y2="31836"/>
                        <a14:foregroundMark x1="95508" y1="31836" x2="91016" y2="20117"/>
                        <a14:foregroundMark x1="91016" y1="20117" x2="92969" y2="30859"/>
                        <a14:foregroundMark x1="92969" y1="30859" x2="87109" y2="20313"/>
                        <a14:foregroundMark x1="87109" y1="20313" x2="81641" y2="32031"/>
                        <a14:foregroundMark x1="81641" y1="32031" x2="86719" y2="39648"/>
                        <a14:foregroundMark x1="60938" y1="6641" x2="81250" y2="7227"/>
                        <a14:foregroundMark x1="81250" y1="7227" x2="60938" y2="7813"/>
                        <a14:foregroundMark x1="97070" y1="24023" x2="97266" y2="35547"/>
                        <a14:foregroundMark x1="97266" y1="35547" x2="95313" y2="25195"/>
                        <a14:foregroundMark x1="73438" y1="4297" x2="73438" y2="4297"/>
                        <a14:foregroundMark x1="73438" y1="4297" x2="73438" y2="4297"/>
                        <a14:foregroundMark x1="8960" y1="45841" x2="9961" y2="63281"/>
                        <a14:foregroundMark x1="9961" y1="63281" x2="6862" y2="45880"/>
                        <a14:foregroundMark x1="19141" y1="94727" x2="53516" y2="96875"/>
                        <a14:foregroundMark x1="53516" y1="96875" x2="58291" y2="95957"/>
                        <a14:foregroundMark x1="65110" y1="94039" x2="72266" y2="89648"/>
                        <a14:foregroundMark x1="72266" y1="89648" x2="84961" y2="58594"/>
                        <a14:foregroundMark x1="4102" y1="83594" x2="4102" y2="83594"/>
                        <a14:foregroundMark x1="4102" y1="83594" x2="4102" y2="83594"/>
                        <a14:backgroundMark x1="5469" y1="34375" x2="5469" y2="36523"/>
                        <a14:backgroundMark x1="85156" y1="95117" x2="85547" y2="97852"/>
                        <a14:backgroundMark x1="83203" y1="95508" x2="74023" y2="98633"/>
                        <a14:backgroundMark x1="74023" y1="98633" x2="63477" y2="98828"/>
                        <a14:backgroundMark x1="63477" y1="98828" x2="86133" y2="97656"/>
                        <a14:backgroundMark x1="56836" y1="98242" x2="63281" y2="98242"/>
                        <a14:backgroundMark x1="5273" y1="36914" x2="5273" y2="35352"/>
                        <a14:backgroundMark x1="5664" y1="35352" x2="5859" y2="45898"/>
                      </a14:backgroundRemoval>
                    </a14:imgEffect>
                  </a14:imgLayer>
                </a14:imgProps>
              </a:ext>
            </a:extLst>
          </a:blip>
          <a:stretch>
            <a:fillRect/>
          </a:stretch>
        </p:blipFill>
        <p:spPr>
          <a:xfrm>
            <a:off x="4814661" y="1711658"/>
            <a:ext cx="401166" cy="401166"/>
          </a:xfrm>
          <a:prstGeom prst="rect">
            <a:avLst/>
          </a:prstGeom>
        </p:spPr>
      </p:pic>
      <p:sp>
        <p:nvSpPr>
          <p:cNvPr id="20" name="ZoneTexte 19">
            <a:extLst>
              <a:ext uri="{FF2B5EF4-FFF2-40B4-BE49-F238E27FC236}">
                <a16:creationId xmlns:a16="http://schemas.microsoft.com/office/drawing/2014/main" id="{332AA4FC-D7F8-71D0-4D60-086130CF2F4B}"/>
              </a:ext>
            </a:extLst>
          </p:cNvPr>
          <p:cNvSpPr txBox="1"/>
          <p:nvPr/>
        </p:nvSpPr>
        <p:spPr>
          <a:xfrm>
            <a:off x="2481741" y="2819420"/>
            <a:ext cx="2079159" cy="2677656"/>
          </a:xfrm>
          <a:prstGeom prst="rect">
            <a:avLst/>
          </a:prstGeom>
          <a:noFill/>
        </p:spPr>
        <p:txBody>
          <a:bodyPr wrap="square" rtlCol="0">
            <a:spAutoFit/>
          </a:bodyPr>
          <a:lstStyle/>
          <a:p>
            <a:r>
              <a:rPr lang="fr-FR" sz="1200" dirty="0">
                <a:latin typeface="Segoe UI" panose="020B0502040204020203" pitchFamily="34" charset="0"/>
                <a:ea typeface="Calibri" panose="020F0502020204030204" pitchFamily="34" charset="0"/>
                <a:cs typeface="Segoe UI" panose="020B0502040204020203" pitchFamily="34" charset="0"/>
              </a:rPr>
              <a:t>Exemples de besoins métier à prendre en considération : </a:t>
            </a:r>
          </a:p>
          <a:p>
            <a:pPr marL="171450" indent="-171450">
              <a:buFont typeface="Arial" panose="020B0604020202020204" pitchFamily="34" charset="0"/>
              <a:buChar char="•"/>
            </a:pPr>
            <a:r>
              <a:rPr lang="fr-FR" sz="1200" dirty="0">
                <a:latin typeface="Segoe UI" panose="020B0502040204020203" pitchFamily="34" charset="0"/>
                <a:ea typeface="Calibri" panose="020F0502020204030204" pitchFamily="34" charset="0"/>
                <a:cs typeface="Segoe UI" panose="020B0502040204020203" pitchFamily="34" charset="0"/>
              </a:rPr>
              <a:t>Pour les CMPP et CAMSP : le DUI doit permettre de formaliser le rapport d’activité normalisé</a:t>
            </a:r>
          </a:p>
          <a:p>
            <a:pPr marL="171450" indent="-171450">
              <a:buFont typeface="Arial" panose="020B0604020202020204" pitchFamily="34" charset="0"/>
              <a:buChar char="•"/>
            </a:pPr>
            <a:r>
              <a:rPr lang="fr-FR" sz="1200" dirty="0">
                <a:latin typeface="Segoe UI" panose="020B0502040204020203" pitchFamily="34" charset="0"/>
                <a:ea typeface="Calibri" panose="020F0502020204030204" pitchFamily="34" charset="0"/>
                <a:cs typeface="Segoe UI" panose="020B0502040204020203" pitchFamily="34" charset="0"/>
              </a:rPr>
              <a:t>Dans le cas d’usagers qui sont accompagnés dans plusieurs établissements au sein de l’OG (par exemple, usager ESAT / Foyer de vie) : que prévoit le DUI ? </a:t>
            </a:r>
          </a:p>
          <a:p>
            <a:endParaRPr lang="fr-FR" sz="1200" dirty="0">
              <a:latin typeface="Segoe UI" panose="020B0502040204020203" pitchFamily="34" charset="0"/>
              <a:ea typeface="Calibri" panose="020F0502020204030204" pitchFamily="34" charset="0"/>
              <a:cs typeface="Segoe UI" panose="020B0502040204020203" pitchFamily="34" charset="0"/>
            </a:endParaRPr>
          </a:p>
        </p:txBody>
      </p:sp>
      <p:sp>
        <p:nvSpPr>
          <p:cNvPr id="21" name="ZoneTexte 20">
            <a:extLst>
              <a:ext uri="{FF2B5EF4-FFF2-40B4-BE49-F238E27FC236}">
                <a16:creationId xmlns:a16="http://schemas.microsoft.com/office/drawing/2014/main" id="{B70CF49B-CD15-38EA-DD87-8DF0851AE8A1}"/>
              </a:ext>
            </a:extLst>
          </p:cNvPr>
          <p:cNvSpPr txBox="1"/>
          <p:nvPr/>
        </p:nvSpPr>
        <p:spPr>
          <a:xfrm>
            <a:off x="4762329" y="2788338"/>
            <a:ext cx="2917887" cy="3231654"/>
          </a:xfrm>
          <a:prstGeom prst="rect">
            <a:avLst/>
          </a:prstGeom>
          <a:noFill/>
        </p:spPr>
        <p:txBody>
          <a:bodyPr wrap="square" rtlCol="0">
            <a:spAutoFit/>
          </a:bodyPr>
          <a:lstStyle/>
          <a:p>
            <a:r>
              <a:rPr lang="fr-FR" sz="1200" dirty="0">
                <a:latin typeface="Segoe UI" panose="020B0502040204020203" pitchFamily="34" charset="0"/>
                <a:ea typeface="Calibri" panose="020F0502020204030204" pitchFamily="34" charset="0"/>
                <a:cs typeface="Segoe UI" panose="020B0502040204020203" pitchFamily="34" charset="0"/>
              </a:rPr>
              <a:t>N’hésitez pas à échanger avec votre éditeur et à demander des démonstrations des scénarios correspondant à vos besoins métier. </a:t>
            </a:r>
          </a:p>
          <a:p>
            <a:endParaRPr lang="fr-FR" sz="1200" dirty="0">
              <a:latin typeface="Segoe UI" panose="020B0502040204020203" pitchFamily="34" charset="0"/>
              <a:ea typeface="Calibri" panose="020F0502020204030204" pitchFamily="34" charset="0"/>
              <a:cs typeface="Segoe UI" panose="020B0502040204020203" pitchFamily="34" charset="0"/>
            </a:endParaRPr>
          </a:p>
          <a:p>
            <a:r>
              <a:rPr lang="fr-FR" sz="1200" dirty="0">
                <a:latin typeface="Segoe UI" panose="020B0502040204020203" pitchFamily="34" charset="0"/>
                <a:ea typeface="Calibri" panose="020F0502020204030204" pitchFamily="34" charset="0"/>
                <a:cs typeface="Segoe UI" panose="020B0502040204020203" pitchFamily="34" charset="0"/>
              </a:rPr>
              <a:t>A titre d’exemple, pour le secteur PDE : module concernant le traitement de la partie scolarisation au niveau du DUI.</a:t>
            </a:r>
          </a:p>
          <a:p>
            <a:endParaRPr lang="fr-FR" sz="1200" dirty="0">
              <a:latin typeface="Segoe UI" panose="020B0502040204020203" pitchFamily="34" charset="0"/>
              <a:ea typeface="Calibri" panose="020F0502020204030204" pitchFamily="34" charset="0"/>
              <a:cs typeface="Segoe UI" panose="020B0502040204020203" pitchFamily="34" charset="0"/>
            </a:endParaRPr>
          </a:p>
          <a:p>
            <a:r>
              <a:rPr lang="fr-FR" sz="1200" dirty="0">
                <a:latin typeface="Segoe UI" panose="020B0502040204020203" pitchFamily="34" charset="0"/>
                <a:ea typeface="Calibri" panose="020F0502020204030204" pitchFamily="34" charset="0"/>
                <a:cs typeface="Segoe UI" panose="020B0502040204020203" pitchFamily="34" charset="0"/>
              </a:rPr>
              <a:t>D’autres exemples : le circuit de la prescription du médicament ou cas d’absence d’une personne accompagnée au sein des deux structures : comment votre DUI permet d’informer les deux structures et comment cette absence est renseignée dans votre DUI ?</a:t>
            </a:r>
          </a:p>
          <a:p>
            <a:endParaRPr lang="fr-FR" sz="1200" dirty="0">
              <a:latin typeface="Segoe UI" panose="020B0502040204020203" pitchFamily="34" charset="0"/>
              <a:ea typeface="Calibri" panose="020F0502020204030204" pitchFamily="34" charset="0"/>
              <a:cs typeface="Segoe UI" panose="020B0502040204020203" pitchFamily="34" charset="0"/>
            </a:endParaRPr>
          </a:p>
        </p:txBody>
      </p:sp>
      <p:sp>
        <p:nvSpPr>
          <p:cNvPr id="22" name="ZoneTexte 21">
            <a:extLst>
              <a:ext uri="{FF2B5EF4-FFF2-40B4-BE49-F238E27FC236}">
                <a16:creationId xmlns:a16="http://schemas.microsoft.com/office/drawing/2014/main" id="{BD474551-AE46-1EE1-AB50-19144EF407A6}"/>
              </a:ext>
            </a:extLst>
          </p:cNvPr>
          <p:cNvSpPr txBox="1"/>
          <p:nvPr/>
        </p:nvSpPr>
        <p:spPr>
          <a:xfrm>
            <a:off x="7675425" y="1434443"/>
            <a:ext cx="2647528" cy="276999"/>
          </a:xfrm>
          <a:prstGeom prst="rect">
            <a:avLst/>
          </a:prstGeom>
          <a:noFill/>
        </p:spPr>
        <p:txBody>
          <a:bodyPr wrap="square" rtlCol="0">
            <a:spAutoFit/>
          </a:bodyPr>
          <a:lstStyle/>
          <a:p>
            <a:r>
              <a:rPr lang="fr-FR" sz="1200" b="1">
                <a:latin typeface="Segoe UI" panose="020B0502040204020203" pitchFamily="34" charset="0"/>
                <a:ea typeface="Calibri" panose="020F0502020204030204" pitchFamily="34" charset="0"/>
                <a:cs typeface="Segoe UI" panose="020B0502040204020203" pitchFamily="34" charset="0"/>
              </a:rPr>
              <a:t>Contractualiser avec votre éditeur</a:t>
            </a:r>
            <a:endParaRPr lang="fr-FR" sz="1200">
              <a:latin typeface="Segoe UI" panose="020B0502040204020203" pitchFamily="34" charset="0"/>
              <a:ea typeface="Calibri" panose="020F0502020204030204" pitchFamily="34" charset="0"/>
              <a:cs typeface="Segoe UI" panose="020B0502040204020203" pitchFamily="34" charset="0"/>
            </a:endParaRPr>
          </a:p>
        </p:txBody>
      </p:sp>
      <p:cxnSp>
        <p:nvCxnSpPr>
          <p:cNvPr id="23" name="Connecteur droit 22">
            <a:extLst>
              <a:ext uri="{FF2B5EF4-FFF2-40B4-BE49-F238E27FC236}">
                <a16:creationId xmlns:a16="http://schemas.microsoft.com/office/drawing/2014/main" id="{8F67A1EA-1CA1-4430-2945-715BEC77E779}"/>
              </a:ext>
            </a:extLst>
          </p:cNvPr>
          <p:cNvCxnSpPr/>
          <p:nvPr/>
        </p:nvCxnSpPr>
        <p:spPr>
          <a:xfrm flipV="1">
            <a:off x="7667615" y="1508580"/>
            <a:ext cx="0" cy="7386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28A2B363-49B8-39B7-2868-E81FEB553995}"/>
              </a:ext>
            </a:extLst>
          </p:cNvPr>
          <p:cNvSpPr/>
          <p:nvPr/>
        </p:nvSpPr>
        <p:spPr>
          <a:xfrm>
            <a:off x="8592953" y="2352728"/>
            <a:ext cx="118063" cy="118063"/>
          </a:xfrm>
          <a:prstGeom prst="ellipse">
            <a:avLst/>
          </a:prstGeom>
          <a:solidFill>
            <a:srgbClr val="0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25" name="Connecteur droit 24">
            <a:extLst>
              <a:ext uri="{FF2B5EF4-FFF2-40B4-BE49-F238E27FC236}">
                <a16:creationId xmlns:a16="http://schemas.microsoft.com/office/drawing/2014/main" id="{2B911816-FB0F-431B-DB26-2F90DA122F98}"/>
              </a:ext>
            </a:extLst>
          </p:cNvPr>
          <p:cNvCxnSpPr/>
          <p:nvPr/>
        </p:nvCxnSpPr>
        <p:spPr>
          <a:xfrm>
            <a:off x="8633130" y="2552406"/>
            <a:ext cx="0" cy="268448"/>
          </a:xfrm>
          <a:prstGeom prst="line">
            <a:avLst/>
          </a:prstGeom>
          <a:ln w="12700">
            <a:solidFill>
              <a:srgbClr val="616BAF"/>
            </a:solidFill>
            <a:prstDash val="dash"/>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96553F5E-277F-DA20-918C-47DCBDD6D5E9}"/>
              </a:ext>
            </a:extLst>
          </p:cNvPr>
          <p:cNvSpPr txBox="1"/>
          <p:nvPr/>
        </p:nvSpPr>
        <p:spPr>
          <a:xfrm>
            <a:off x="7603457" y="2788338"/>
            <a:ext cx="2175549" cy="830997"/>
          </a:xfrm>
          <a:prstGeom prst="rect">
            <a:avLst/>
          </a:prstGeom>
          <a:noFill/>
        </p:spPr>
        <p:txBody>
          <a:bodyPr wrap="square" rtlCol="0">
            <a:spAutoFit/>
          </a:bodyPr>
          <a:lstStyle/>
          <a:p>
            <a:r>
              <a:rPr lang="fr-FR" sz="1200" dirty="0">
                <a:latin typeface="Segoe UI" panose="020B0502040204020203" pitchFamily="34" charset="0"/>
                <a:ea typeface="Calibri" panose="020F0502020204030204" pitchFamily="34" charset="0"/>
                <a:cs typeface="Segoe UI" panose="020B0502040204020203" pitchFamily="34" charset="0"/>
              </a:rPr>
              <a:t>Une fois que vous avez choisi votre DUI, vous devez notifier l’éditeur. </a:t>
            </a:r>
          </a:p>
          <a:p>
            <a:endParaRPr lang="fr-FR" sz="1200" dirty="0">
              <a:latin typeface="Segoe UI" panose="020B0502040204020203" pitchFamily="34" charset="0"/>
              <a:ea typeface="Calibri" panose="020F0502020204030204" pitchFamily="34" charset="0"/>
              <a:cs typeface="Segoe UI" panose="020B0502040204020203" pitchFamily="34" charset="0"/>
            </a:endParaRPr>
          </a:p>
        </p:txBody>
      </p:sp>
      <p:sp>
        <p:nvSpPr>
          <p:cNvPr id="27" name="Ellipse 26">
            <a:extLst>
              <a:ext uri="{FF2B5EF4-FFF2-40B4-BE49-F238E27FC236}">
                <a16:creationId xmlns:a16="http://schemas.microsoft.com/office/drawing/2014/main" id="{F97E4119-D080-1A70-C29D-5E1E8734A8E5}"/>
              </a:ext>
            </a:extLst>
          </p:cNvPr>
          <p:cNvSpPr/>
          <p:nvPr/>
        </p:nvSpPr>
        <p:spPr>
          <a:xfrm>
            <a:off x="10930300" y="2334857"/>
            <a:ext cx="118063" cy="118063"/>
          </a:xfrm>
          <a:prstGeom prst="ellipse">
            <a:avLst/>
          </a:prstGeom>
          <a:solidFill>
            <a:srgbClr val="0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Segoe UI" panose="020B0502040204020203" pitchFamily="34" charset="0"/>
              <a:ea typeface="Calibri" panose="020F0502020204030204" pitchFamily="34" charset="0"/>
              <a:cs typeface="Segoe UI" panose="020B0502040204020203" pitchFamily="34" charset="0"/>
            </a:endParaRPr>
          </a:p>
        </p:txBody>
      </p:sp>
      <p:cxnSp>
        <p:nvCxnSpPr>
          <p:cNvPr id="28" name="Connecteur droit 27">
            <a:extLst>
              <a:ext uri="{FF2B5EF4-FFF2-40B4-BE49-F238E27FC236}">
                <a16:creationId xmlns:a16="http://schemas.microsoft.com/office/drawing/2014/main" id="{49D26ACC-2809-A1C2-5B21-5DC1B96D921B}"/>
              </a:ext>
            </a:extLst>
          </p:cNvPr>
          <p:cNvCxnSpPr/>
          <p:nvPr/>
        </p:nvCxnSpPr>
        <p:spPr>
          <a:xfrm>
            <a:off x="10970477" y="2534535"/>
            <a:ext cx="0" cy="268448"/>
          </a:xfrm>
          <a:prstGeom prst="line">
            <a:avLst/>
          </a:prstGeom>
          <a:ln w="12700">
            <a:solidFill>
              <a:srgbClr val="616BAF"/>
            </a:solidFill>
            <a:prstDash val="dash"/>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6B3BB9D-89E5-CA2C-D617-067A45D6E375}"/>
              </a:ext>
            </a:extLst>
          </p:cNvPr>
          <p:cNvSpPr txBox="1"/>
          <p:nvPr/>
        </p:nvSpPr>
        <p:spPr>
          <a:xfrm>
            <a:off x="9940805" y="2770467"/>
            <a:ext cx="2069772" cy="1200329"/>
          </a:xfrm>
          <a:prstGeom prst="rect">
            <a:avLst/>
          </a:prstGeom>
          <a:noFill/>
        </p:spPr>
        <p:txBody>
          <a:bodyPr wrap="square" rtlCol="0">
            <a:spAutoFit/>
          </a:bodyPr>
          <a:lstStyle/>
          <a:p>
            <a:r>
              <a:rPr lang="fr-FR" sz="1200">
                <a:latin typeface="Segoe UI" panose="020B0502040204020203" pitchFamily="34" charset="0"/>
                <a:ea typeface="Calibri" panose="020F0502020204030204" pitchFamily="34" charset="0"/>
                <a:cs typeface="Segoe UI" panose="020B0502040204020203" pitchFamily="34" charset="0"/>
              </a:rPr>
              <a:t>Vous pouvez ensuite contractualiser avec celui-ci et en informer l’ARS et SESAN avec la date de contractualisation.</a:t>
            </a:r>
          </a:p>
          <a:p>
            <a:endParaRPr lang="fr-FR" sz="1200">
              <a:latin typeface="Segoe UI" panose="020B0502040204020203" pitchFamily="34" charset="0"/>
              <a:ea typeface="Calibri" panose="020F0502020204030204" pitchFamily="34" charset="0"/>
              <a:cs typeface="Segoe UI" panose="020B0502040204020203" pitchFamily="34" charset="0"/>
            </a:endParaRPr>
          </a:p>
        </p:txBody>
      </p:sp>
      <p:pic>
        <p:nvPicPr>
          <p:cNvPr id="34" name="Image 33" descr="Une image contenant Graphique, clipart, logo, Police&#10;&#10;Description générée automatiquement">
            <a:extLst>
              <a:ext uri="{FF2B5EF4-FFF2-40B4-BE49-F238E27FC236}">
                <a16:creationId xmlns:a16="http://schemas.microsoft.com/office/drawing/2014/main" id="{AAA116E9-F24E-786F-54FD-BFC57E8D6F07}"/>
              </a:ext>
            </a:extLst>
          </p:cNvPr>
          <p:cNvPicPr>
            <a:picLocks noChangeAspect="1"/>
          </p:cNvPicPr>
          <p:nvPr/>
        </p:nvPicPr>
        <p:blipFill>
          <a:blip r:embed="rId5"/>
          <a:stretch>
            <a:fillRect/>
          </a:stretch>
        </p:blipFill>
        <p:spPr>
          <a:xfrm>
            <a:off x="7791810" y="1717082"/>
            <a:ext cx="391353" cy="391353"/>
          </a:xfrm>
          <a:prstGeom prst="rect">
            <a:avLst/>
          </a:prstGeom>
        </p:spPr>
      </p:pic>
      <p:sp>
        <p:nvSpPr>
          <p:cNvPr id="5" name="Accolade fermante 4">
            <a:extLst>
              <a:ext uri="{FF2B5EF4-FFF2-40B4-BE49-F238E27FC236}">
                <a16:creationId xmlns:a16="http://schemas.microsoft.com/office/drawing/2014/main" id="{9CE4B155-B48A-AEFD-C500-CF6694826CE1}"/>
              </a:ext>
            </a:extLst>
          </p:cNvPr>
          <p:cNvSpPr/>
          <p:nvPr/>
        </p:nvSpPr>
        <p:spPr>
          <a:xfrm rot="5400000">
            <a:off x="5760607" y="950199"/>
            <a:ext cx="177082" cy="1072287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0000"/>
              </a:solidFill>
            </a:endParaRPr>
          </a:p>
        </p:txBody>
      </p:sp>
      <p:sp>
        <p:nvSpPr>
          <p:cNvPr id="30" name="ZoneTexte 29">
            <a:extLst>
              <a:ext uri="{FF2B5EF4-FFF2-40B4-BE49-F238E27FC236}">
                <a16:creationId xmlns:a16="http://schemas.microsoft.com/office/drawing/2014/main" id="{1AAF3203-0921-1F83-BA4C-0ED1D9568E55}"/>
              </a:ext>
            </a:extLst>
          </p:cNvPr>
          <p:cNvSpPr txBox="1"/>
          <p:nvPr/>
        </p:nvSpPr>
        <p:spPr>
          <a:xfrm>
            <a:off x="2659173" y="6402331"/>
            <a:ext cx="6664856" cy="30777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latin typeface="Segoe UI" panose="020B0502040204020203" pitchFamily="34" charset="0"/>
                <a:ea typeface="Calibri"/>
                <a:cs typeface="Segoe UI" panose="020B0502040204020203" pitchFamily="34" charset="0"/>
              </a:rPr>
              <a:t>Ces étapes peuvent se faire en parallèle de votre candidature à l'AAP. </a:t>
            </a:r>
            <a:endParaRPr lang="fr-FR"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156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B6A13DE-F0D7-1442-8584-E3A4FD7C1C39}"/>
              </a:ext>
            </a:extLst>
          </p:cNvPr>
          <p:cNvSpPr>
            <a:spLocks noGrp="1"/>
          </p:cNvSpPr>
          <p:nvPr>
            <p:ph type="ftr" sz="quarter" idx="10"/>
          </p:nvPr>
        </p:nvSpPr>
        <p:spPr/>
        <p:txBody>
          <a:bodyPr/>
          <a:lstStyle/>
          <a:p>
            <a:r>
              <a:rPr lang="fr-FR">
                <a:solidFill>
                  <a:schemeClr val="bg1"/>
                </a:solidFill>
              </a:rPr>
              <a:t>Kit ESMS Numérique│ 29/04/2024 │</a:t>
            </a:r>
            <a:fld id="{13045FE1-B11D-453C-86A4-D6C9448708F9}" type="slidenum">
              <a:rPr lang="fr-FR" smtClean="0">
                <a:solidFill>
                  <a:schemeClr val="bg1"/>
                </a:solidFill>
              </a:rPr>
              <a:t>4</a:t>
            </a:fld>
            <a:endParaRPr lang="fr-FR">
              <a:solidFill>
                <a:schemeClr val="bg1"/>
              </a:solidFill>
            </a:endParaRPr>
          </a:p>
        </p:txBody>
      </p:sp>
      <p:sp>
        <p:nvSpPr>
          <p:cNvPr id="6" name="Espace réservé du texte 5">
            <a:extLst>
              <a:ext uri="{FF2B5EF4-FFF2-40B4-BE49-F238E27FC236}">
                <a16:creationId xmlns:a16="http://schemas.microsoft.com/office/drawing/2014/main" id="{532D66A7-9BEE-5C49-893D-3ABF07A89C04}"/>
              </a:ext>
            </a:extLst>
          </p:cNvPr>
          <p:cNvSpPr>
            <a:spLocks noGrp="1"/>
          </p:cNvSpPr>
          <p:nvPr>
            <p:ph type="body" sz="quarter" idx="11"/>
          </p:nvPr>
        </p:nvSpPr>
        <p:spPr>
          <a:xfrm>
            <a:off x="1028701" y="2033978"/>
            <a:ext cx="7992879" cy="3379270"/>
          </a:xfrm>
        </p:spPr>
        <p:txBody>
          <a:bodyPr vert="horz" lIns="0" tIns="0" rIns="0" bIns="0" rtlCol="0" anchor="t">
            <a:normAutofit/>
          </a:bodyPr>
          <a:lstStyle/>
          <a:p>
            <a:pPr>
              <a:lnSpc>
                <a:spcPct val="100000"/>
              </a:lnSpc>
            </a:pPr>
            <a:r>
              <a:rPr lang="fr-FR" dirty="0">
                <a:latin typeface="Segoe UI" panose="020B0502040204020203" pitchFamily="34" charset="0"/>
                <a:ea typeface="Segoe UI Black"/>
                <a:cs typeface="Segoe UI" panose="020B0502040204020203" pitchFamily="34" charset="0"/>
              </a:rPr>
              <a:t>Partie 1 : Le programme ESMS Numérique</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Présentation du programme</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Les programmes de financement</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Le référencement Ségur</a:t>
            </a:r>
          </a:p>
          <a:p>
            <a:pPr>
              <a:lnSpc>
                <a:spcPct val="100000"/>
              </a:lnSpc>
            </a:pPr>
            <a:r>
              <a:rPr lang="fr-FR" dirty="0">
                <a:latin typeface="Segoe UI" panose="020B0502040204020203" pitchFamily="34" charset="0"/>
                <a:ea typeface="Segoe UI Black"/>
                <a:cs typeface="Segoe UI" panose="020B0502040204020203" pitchFamily="34" charset="0"/>
              </a:rPr>
              <a:t>Partie 2 : Les étapes pour candidater</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L’éligibilité</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Constitution du dossier</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Dépôt du dossier </a:t>
            </a:r>
          </a:p>
          <a:p>
            <a:pPr lvl="1">
              <a:lnSpc>
                <a:spcPct val="100000"/>
              </a:lnSpc>
            </a:pPr>
            <a:endParaRPr lang="fr-FR" dirty="0">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dirty="0">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dirty="0">
              <a:latin typeface="Segoe UI" panose="020B0502040204020203" pitchFamily="34" charset="0"/>
              <a:ea typeface="Segoe UI Black"/>
              <a:cs typeface="Segoe UI" panose="020B0502040204020203" pitchFamily="34" charset="0"/>
            </a:endParaRPr>
          </a:p>
          <a:p>
            <a:pPr lvl="1">
              <a:lnSpc>
                <a:spcPct val="100000"/>
              </a:lnSpc>
            </a:pPr>
            <a:endParaRPr lang="fr-FR" b="0" dirty="0">
              <a:latin typeface="Segoe UI" panose="020B0502040204020203" pitchFamily="34" charset="0"/>
              <a:ea typeface="Segoe UI Black"/>
              <a:cs typeface="Segoe UI" panose="020B0502040204020203" pitchFamily="34" charset="0"/>
            </a:endParaRPr>
          </a:p>
          <a:p>
            <a:pPr>
              <a:lnSpc>
                <a:spcPct val="100000"/>
              </a:lnSpc>
            </a:pPr>
            <a:endParaRPr lang="fr-FR" b="0" dirty="0">
              <a:latin typeface="Segoe UI" panose="020B0502040204020203" pitchFamily="34" charset="0"/>
              <a:ea typeface="Segoe UI Black"/>
              <a:cs typeface="Segoe UI" panose="020B0502040204020203" pitchFamily="34" charset="0"/>
            </a:endParaRPr>
          </a:p>
        </p:txBody>
      </p:sp>
      <p:sp>
        <p:nvSpPr>
          <p:cNvPr id="8" name="Espace réservé du texte 7">
            <a:extLst>
              <a:ext uri="{FF2B5EF4-FFF2-40B4-BE49-F238E27FC236}">
                <a16:creationId xmlns:a16="http://schemas.microsoft.com/office/drawing/2014/main" id="{0BF0543E-B95D-C84C-BA69-9289630A0804}"/>
              </a:ext>
            </a:extLst>
          </p:cNvPr>
          <p:cNvSpPr>
            <a:spLocks noGrp="1"/>
          </p:cNvSpPr>
          <p:nvPr>
            <p:ph type="body" sz="quarter" idx="12"/>
          </p:nvPr>
        </p:nvSpPr>
        <p:spPr>
          <a:xfrm>
            <a:off x="1028701" y="1200050"/>
            <a:ext cx="3960812" cy="498598"/>
          </a:xfrm>
        </p:spPr>
        <p:txBody>
          <a:bodyPr/>
          <a:lstStyle/>
          <a:p>
            <a:r>
              <a:rPr lang="fr-FR" dirty="0"/>
              <a:t>SOMMAIRE KIT 1</a:t>
            </a:r>
          </a:p>
        </p:txBody>
      </p:sp>
    </p:spTree>
    <p:extLst>
      <p:ext uri="{BB962C8B-B14F-4D97-AF65-F5344CB8AC3E}">
        <p14:creationId xmlns:p14="http://schemas.microsoft.com/office/powerpoint/2010/main" val="2018847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8C299FA-41FE-4F18-3847-C55DF2A20E32}"/>
              </a:ext>
            </a:extLst>
          </p:cNvPr>
          <p:cNvSpPr txBox="1"/>
          <p:nvPr/>
        </p:nvSpPr>
        <p:spPr>
          <a:xfrm>
            <a:off x="1121790" y="1561850"/>
            <a:ext cx="9791515" cy="4401205"/>
          </a:xfrm>
          <a:prstGeom prst="rect">
            <a:avLst/>
          </a:prstGeom>
          <a:noFill/>
        </p:spPr>
        <p:txBody>
          <a:bodyPr wrap="square" rtlCol="0">
            <a:spAutoFit/>
          </a:bodyPr>
          <a:lstStyle/>
          <a:p>
            <a:endParaRPr lang="fr-FR" sz="1400" dirty="0">
              <a:latin typeface="Segoe UI" panose="020B0502040204020203" pitchFamily="34" charset="0"/>
              <a:cs typeface="Segoe UI" panose="020B0502040204020203" pitchFamily="34" charset="0"/>
            </a:endParaRPr>
          </a:p>
          <a:p>
            <a:r>
              <a:rPr lang="fr-FR" sz="1400" b="1" dirty="0">
                <a:latin typeface="Segoe UI" panose="020B0502040204020203" pitchFamily="34" charset="0"/>
                <a:cs typeface="Segoe UI" panose="020B0502040204020203" pitchFamily="34" charset="0"/>
              </a:rPr>
              <a:t>Modalités financières de votre projet</a:t>
            </a:r>
          </a:p>
          <a:p>
            <a:r>
              <a:rPr lang="fr-FR" sz="1400" b="1" dirty="0">
                <a:latin typeface="Segoe UI" panose="020B0502040204020203" pitchFamily="34" charset="0"/>
                <a:cs typeface="Segoe UI" panose="020B0502040204020203" pitchFamily="34" charset="0"/>
              </a:rPr>
              <a:t> </a:t>
            </a:r>
          </a:p>
          <a:p>
            <a:r>
              <a:rPr lang="fr-FR" sz="1400" dirty="0">
                <a:latin typeface="Segoe UI" panose="020B0502040204020203" pitchFamily="34" charset="0"/>
                <a:cs typeface="Segoe UI" panose="020B0502040204020203" pitchFamily="34" charset="0"/>
              </a:rPr>
              <a:t>La contractualisation avec votre éditeur peut être réalisée via un devis ou via un marché public dès lors que le porteur est soumis au code de la commande publique.</a:t>
            </a:r>
          </a:p>
          <a:p>
            <a:endParaRPr lang="fr-FR" sz="1400" dirty="0">
              <a:latin typeface="Segoe UI" panose="020B0502040204020203" pitchFamily="34" charset="0"/>
              <a:cs typeface="Segoe UI" panose="020B0502040204020203" pitchFamily="34" charset="0"/>
            </a:endParaRPr>
          </a:p>
          <a:p>
            <a:endParaRPr lang="fr-FR" sz="1400" dirty="0">
              <a:latin typeface="Segoe UI" panose="020B0502040204020203" pitchFamily="34" charset="0"/>
              <a:cs typeface="Segoe UI" panose="020B0502040204020203" pitchFamily="34" charset="0"/>
            </a:endParaRPr>
          </a:p>
          <a:p>
            <a:r>
              <a:rPr lang="fr-FR" sz="1400" b="1" dirty="0">
                <a:latin typeface="Segoe UI" panose="020B0502040204020203" pitchFamily="34" charset="0"/>
                <a:cs typeface="Segoe UI" panose="020B0502040204020203" pitchFamily="34" charset="0"/>
              </a:rPr>
              <a:t>Points de vigilance </a:t>
            </a:r>
            <a:r>
              <a:rPr lang="fr-FR" sz="1400" dirty="0">
                <a:latin typeface="Segoe UI" panose="020B0502040204020203" pitchFamily="34" charset="0"/>
                <a:cs typeface="Segoe UI" panose="020B0502040204020203" pitchFamily="34" charset="0"/>
              </a:rPr>
              <a:t>au moment de la contractualisation avec votre éditeur : </a:t>
            </a:r>
          </a:p>
          <a:p>
            <a:endParaRPr lang="fr-FR"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N’hésitez pas à demander un devis en modalité SAAS ou un devis acquisition afin de les comparer. </a:t>
            </a:r>
          </a:p>
          <a:p>
            <a:pPr marL="285750" indent="-285750">
              <a:buFont typeface="Arial" panose="020B0604020202020204" pitchFamily="34" charset="0"/>
              <a:buChar char="•"/>
            </a:pPr>
            <a:endParaRPr lang="fr-FR"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1400" dirty="0">
                <a:latin typeface="Segoe UI" panose="020B0502040204020203" pitchFamily="34" charset="0"/>
                <a:cs typeface="Segoe UI" panose="020B0502040204020203" pitchFamily="34" charset="0"/>
              </a:rPr>
              <a:t>Concernant la facturation des connecteurs de votre DUI avec les services socles : </a:t>
            </a:r>
          </a:p>
          <a:p>
            <a:pPr marL="742950" lvl="1" indent="-285750">
              <a:buFont typeface="Courier New" panose="02070309020205020404" pitchFamily="49" charset="0"/>
              <a:buChar char="o"/>
            </a:pPr>
            <a:r>
              <a:rPr lang="fr-FR" sz="1400" dirty="0">
                <a:latin typeface="Segoe UI" panose="020B0502040204020203" pitchFamily="34" charset="0"/>
                <a:cs typeface="Segoe UI" panose="020B0502040204020203" pitchFamily="34" charset="0"/>
              </a:rPr>
              <a:t>Certains éditeurs développent en interne les connecteurs avec les services socles et facturent les OG une fois</a:t>
            </a:r>
          </a:p>
          <a:p>
            <a:pPr marL="742950" lvl="1" indent="-285750">
              <a:buFont typeface="Courier New" panose="02070309020205020404" pitchFamily="49" charset="0"/>
              <a:buChar char="o"/>
            </a:pPr>
            <a:r>
              <a:rPr lang="fr-FR" sz="1400" dirty="0">
                <a:latin typeface="Segoe UI" panose="020B0502040204020203" pitchFamily="34" charset="0"/>
                <a:cs typeface="Segoe UI" panose="020B0502040204020203" pitchFamily="34" charset="0"/>
              </a:rPr>
              <a:t>D’autres éditeurs ont fait le choix de ne pas développer ces connecteurs, optant alors pour un sous-traitant, prestation pour laquelle une redevance périodique doit être versée</a:t>
            </a:r>
          </a:p>
          <a:p>
            <a:pPr marL="742950" lvl="1" indent="-285750">
              <a:buFont typeface="Courier New" panose="02070309020205020404" pitchFamily="49" charset="0"/>
              <a:buChar char="o"/>
            </a:pPr>
            <a:r>
              <a:rPr lang="fr-FR" sz="1400" dirty="0">
                <a:latin typeface="Segoe UI" panose="020B0502040204020203" pitchFamily="34" charset="0"/>
                <a:cs typeface="Segoe UI" panose="020B0502040204020203" pitchFamily="34" charset="0"/>
              </a:rPr>
              <a:t>Pour les deux cas, la facturation des connecteurs peut s’effectuer au niveau de l’établissement ou au niveau du/des professionnel(s) qui utilise(nt) les services socles. Point d’attention : les établissements doivent être capables d’identifier le périmètre des utilisateurs amenés à recourir aux services socles.</a:t>
            </a:r>
          </a:p>
          <a:p>
            <a:pPr marL="742950" lvl="1" indent="-285750">
              <a:buFont typeface="Courier New" panose="02070309020205020404" pitchFamily="49" charset="0"/>
              <a:buChar char="o"/>
            </a:pPr>
            <a:r>
              <a:rPr lang="fr-FR" sz="1400" dirty="0">
                <a:latin typeface="Segoe UI" panose="020B0502040204020203" pitchFamily="34" charset="0"/>
                <a:cs typeface="Segoe UI" panose="020B0502040204020203" pitchFamily="34" charset="0"/>
              </a:rPr>
              <a:t>Une évaluation s’impose sur la modalité la plus rentable pour la structure.</a:t>
            </a:r>
          </a:p>
          <a:p>
            <a:endParaRPr lang="fr-FR" sz="1400" dirty="0">
              <a:latin typeface="Segoe UI" panose="020B0502040204020203" pitchFamily="34" charset="0"/>
              <a:cs typeface="Segoe UI" panose="020B0502040204020203" pitchFamily="34" charset="0"/>
            </a:endParaRPr>
          </a:p>
        </p:txBody>
      </p:sp>
      <p:pic>
        <p:nvPicPr>
          <p:cNvPr id="7" name="Image 6">
            <a:extLst>
              <a:ext uri="{FF2B5EF4-FFF2-40B4-BE49-F238E27FC236}">
                <a16:creationId xmlns:a16="http://schemas.microsoft.com/office/drawing/2014/main" id="{492D4622-52AD-C6D6-1322-3B724660152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172" b="99805" l="1758" r="96094">
                        <a14:foregroundMark x1="19727" y1="20313" x2="19727" y2="20313"/>
                        <a14:foregroundMark x1="19727" y1="20313" x2="19727" y2="20313"/>
                        <a14:foregroundMark x1="3516" y1="49414" x2="3516" y2="49414"/>
                        <a14:foregroundMark x1="3516" y1="49414" x2="3516" y2="49414"/>
                        <a14:foregroundMark x1="52539" y1="8594" x2="52539" y2="8594"/>
                        <a14:foregroundMark x1="52539" y1="8594" x2="52539" y2="8594"/>
                        <a14:foregroundMark x1="51563" y1="5469" x2="51563" y2="5469"/>
                        <a14:foregroundMark x1="51563" y1="5469" x2="51563" y2="5469"/>
                        <a14:foregroundMark x1="50000" y1="1367" x2="50000" y2="1367"/>
                        <a14:foregroundMark x1="50000" y1="1367" x2="50000" y2="1367"/>
                        <a14:foregroundMark x1="81055" y1="21289" x2="81055" y2="21289"/>
                        <a14:foregroundMark x1="81055" y1="21289" x2="81055" y2="21289"/>
                        <a14:foregroundMark x1="96094" y1="50781" x2="96094" y2="50781"/>
                        <a14:foregroundMark x1="96094" y1="50781" x2="96094" y2="50781"/>
                        <a14:foregroundMark x1="62695" y1="86719" x2="62695" y2="86719"/>
                        <a14:foregroundMark x1="62695" y1="86719" x2="62695" y2="86719"/>
                        <a14:foregroundMark x1="62695" y1="86719" x2="62695" y2="86719"/>
                        <a14:foregroundMark x1="36719" y1="81055" x2="71289" y2="84961"/>
                        <a14:foregroundMark x1="71289" y1="84961" x2="17578" y2="80859"/>
                        <a14:foregroundMark x1="17578" y1="80859" x2="25781" y2="80859"/>
                        <a14:foregroundMark x1="25781" y1="80859" x2="69141" y2="84961"/>
                        <a14:foregroundMark x1="69141" y1="84961" x2="17969" y2="80273"/>
                        <a14:foregroundMark x1="17969" y1="80273" x2="71680" y2="87500"/>
                        <a14:foregroundMark x1="71680" y1="87500" x2="24023" y2="83594"/>
                        <a14:foregroundMark x1="24023" y1="83594" x2="83594" y2="91406"/>
                        <a14:foregroundMark x1="83594" y1="91406" x2="30469" y2="85156"/>
                        <a14:foregroundMark x1="30469" y1="85156" x2="77539" y2="87695"/>
                        <a14:foregroundMark x1="77539" y1="87695" x2="28516" y2="92188"/>
                        <a14:foregroundMark x1="28516" y1="92188" x2="59570" y2="86523"/>
                        <a14:foregroundMark x1="59570" y1="86523" x2="22266" y2="88281"/>
                        <a14:foregroundMark x1="22266" y1="88281" x2="49805" y2="85938"/>
                        <a14:foregroundMark x1="49805" y1="85938" x2="64844" y2="88477"/>
                        <a14:foregroundMark x1="64844" y1="88477" x2="59180" y2="90430"/>
                        <a14:foregroundMark x1="59180" y1="90430" x2="24414" y2="87305"/>
                        <a14:foregroundMark x1="24414" y1="87305" x2="43555" y2="83203"/>
                        <a14:foregroundMark x1="43555" y1="83203" x2="48828" y2="83594"/>
                        <a14:foregroundMark x1="69531" y1="81445" x2="86328" y2="81641"/>
                        <a14:foregroundMark x1="86328" y1="81641" x2="93359" y2="84375"/>
                        <a14:foregroundMark x1="93359" y1="84375" x2="80664" y2="81836"/>
                        <a14:foregroundMark x1="80664" y1="81836" x2="99414" y2="90234"/>
                        <a14:foregroundMark x1="99414" y1="90234" x2="79688" y2="83984"/>
                        <a14:foregroundMark x1="79688" y1="83984" x2="87891" y2="87695"/>
                        <a14:foregroundMark x1="87891" y1="87695" x2="83398" y2="79883"/>
                        <a14:foregroundMark x1="83398" y1="79883" x2="97070" y2="89258"/>
                        <a14:foregroundMark x1="97070" y1="89258" x2="83398" y2="83398"/>
                        <a14:foregroundMark x1="83398" y1="83398" x2="73633" y2="85547"/>
                        <a14:foregroundMark x1="73633" y1="85547" x2="68945" y2="89063"/>
                        <a14:foregroundMark x1="68945" y1="89063" x2="85156" y2="88672"/>
                        <a14:foregroundMark x1="85156" y1="88672" x2="51563" y2="86719"/>
                        <a14:foregroundMark x1="51563" y1="86719" x2="76563" y2="90039"/>
                        <a14:foregroundMark x1="76563" y1="90039" x2="59375" y2="91602"/>
                        <a14:foregroundMark x1="59375" y1="91602" x2="72852" y2="99023"/>
                        <a14:foregroundMark x1="72852" y1="99023" x2="43555" y2="93945"/>
                        <a14:foregroundMark x1="43555" y1="93945" x2="55078" y2="94922"/>
                        <a14:foregroundMark x1="55078" y1="94922" x2="61328" y2="93359"/>
                        <a14:foregroundMark x1="61328" y1="93359" x2="16406" y2="90234"/>
                        <a14:foregroundMark x1="16406" y1="90234" x2="11328" y2="83008"/>
                        <a14:foregroundMark x1="11328" y1="83008" x2="16602" y2="89453"/>
                        <a14:foregroundMark x1="16602" y1="89453" x2="10156" y2="81641"/>
                        <a14:foregroundMark x1="10156" y1="81641" x2="391" y2="80664"/>
                        <a14:foregroundMark x1="391" y1="80664" x2="9180" y2="90820"/>
                        <a14:foregroundMark x1="9180" y1="90820" x2="12695" y2="85352"/>
                        <a14:foregroundMark x1="12695" y1="85352" x2="10742" y2="75586"/>
                        <a14:foregroundMark x1="10742" y1="75586" x2="6445" y2="86523"/>
                        <a14:foregroundMark x1="6445" y1="86523" x2="16016" y2="92188"/>
                        <a14:foregroundMark x1="16016" y1="92188" x2="16797" y2="83594"/>
                        <a14:foregroundMark x1="16797" y1="83594" x2="10742" y2="82422"/>
                        <a14:foregroundMark x1="10742" y1="82422" x2="15430" y2="91211"/>
                        <a14:foregroundMark x1="15430" y1="91211" x2="18555" y2="85938"/>
                        <a14:foregroundMark x1="18555" y1="85938" x2="15430" y2="77734"/>
                        <a14:foregroundMark x1="15430" y1="77734" x2="7031" y2="85742"/>
                        <a14:foregroundMark x1="7031" y1="85742" x2="11133" y2="95117"/>
                        <a14:foregroundMark x1="11133" y1="95117" x2="9570" y2="89453"/>
                        <a14:foregroundMark x1="9570" y1="89453" x2="3125" y2="90234"/>
                        <a14:foregroundMark x1="3125" y1="90234" x2="13086" y2="92578"/>
                        <a14:foregroundMark x1="13086" y1="92578" x2="19336" y2="91602"/>
                        <a14:foregroundMark x1="19336" y1="91602" x2="15820" y2="86133"/>
                        <a14:foregroundMark x1="15820" y1="86133" x2="22656" y2="92578"/>
                        <a14:foregroundMark x1="22656" y1="92578" x2="38867" y2="95508"/>
                        <a14:foregroundMark x1="38867" y1="95508" x2="19531" y2="94336"/>
                        <a14:foregroundMark x1="19531" y1="94336" x2="30273" y2="96289"/>
                        <a14:foregroundMark x1="30273" y1="96289" x2="36328" y2="95898"/>
                        <a14:foregroundMark x1="36328" y1="95898" x2="37109" y2="95898"/>
                        <a14:foregroundMark x1="90820" y1="80273" x2="90820" y2="80273"/>
                        <a14:foregroundMark x1="88281" y1="91797" x2="88281" y2="91797"/>
                        <a14:foregroundMark x1="88281" y1="91797" x2="88281" y2="91797"/>
                        <a14:foregroundMark x1="87891" y1="94531" x2="68164" y2="95117"/>
                        <a14:foregroundMark x1="68164" y1="95117" x2="80078" y2="95313"/>
                        <a14:foregroundMark x1="80078" y1="95313" x2="74023" y2="98438"/>
                        <a14:foregroundMark x1="74023" y1="98438" x2="84570" y2="97070"/>
                        <a14:foregroundMark x1="84570" y1="97070" x2="72070" y2="93164"/>
                        <a14:foregroundMark x1="72070" y1="93164" x2="81641" y2="92188"/>
                        <a14:foregroundMark x1="81641" y1="92188" x2="89844" y2="94141"/>
                        <a14:foregroundMark x1="89844" y1="94141" x2="83789" y2="90625"/>
                        <a14:foregroundMark x1="83789" y1="90625" x2="89063" y2="94922"/>
                        <a14:foregroundMark x1="89063" y1="94922" x2="96094" y2="95703"/>
                        <a14:foregroundMark x1="96094" y1="95703" x2="95898" y2="78711"/>
                        <a14:foregroundMark x1="95898" y1="78711" x2="95313" y2="90039"/>
                        <a14:foregroundMark x1="95313" y1="90039" x2="90039" y2="82031"/>
                        <a14:foregroundMark x1="90039" y1="82031" x2="17188" y2="96875"/>
                        <a14:foregroundMark x1="17188" y1="96875" x2="4297" y2="94336"/>
                        <a14:foregroundMark x1="4297" y1="94336" x2="10742" y2="94922"/>
                        <a14:foregroundMark x1="10742" y1="94922" x2="1758" y2="94336"/>
                        <a14:foregroundMark x1="1758" y1="94336" x2="19141" y2="95508"/>
                        <a14:foregroundMark x1="19141" y1="95508" x2="20508" y2="95117"/>
                        <a14:foregroundMark x1="15820" y1="98633" x2="30664" y2="98633"/>
                        <a14:foregroundMark x1="30664" y1="98633" x2="11719" y2="96484"/>
                        <a14:foregroundMark x1="11719" y1="96484" x2="41406" y2="98633"/>
                        <a14:foregroundMark x1="41406" y1="98633" x2="50391" y2="98438"/>
                        <a14:foregroundMark x1="50391" y1="98438" x2="46094" y2="94141"/>
                        <a14:foregroundMark x1="46094" y1="94141" x2="56836" y2="95898"/>
                        <a14:foregroundMark x1="56836" y1="95898" x2="43359" y2="96680"/>
                        <a14:foregroundMark x1="43359" y1="96680" x2="60156" y2="98242"/>
                        <a14:foregroundMark x1="60156" y1="98242" x2="45508" y2="98633"/>
                        <a14:foregroundMark x1="45508" y1="98633" x2="52148" y2="97656"/>
                        <a14:foregroundMark x1="52148" y1="97656" x2="65820" y2="97852"/>
                        <a14:foregroundMark x1="65820" y1="97852" x2="58594" y2="98633"/>
                        <a14:foregroundMark x1="58594" y1="98633" x2="70898" y2="98633"/>
                        <a14:foregroundMark x1="70898" y1="98633" x2="59766" y2="97461"/>
                        <a14:foregroundMark x1="59766" y1="97461" x2="67383" y2="97461"/>
                        <a14:foregroundMark x1="67383" y1="97461" x2="74414" y2="98438"/>
                        <a14:foregroundMark x1="74414" y1="98438" x2="80078" y2="98047"/>
                        <a14:foregroundMark x1="80078" y1="98047" x2="86719" y2="99414"/>
                        <a14:foregroundMark x1="86719" y1="99414" x2="87500" y2="99805"/>
                        <a14:foregroundMark x1="7422" y1="52344" x2="7422" y2="52344"/>
                        <a14:foregroundMark x1="7422" y1="52344" x2="7422" y2="52344"/>
                        <a14:foregroundMark x1="7031" y1="50977" x2="7031" y2="50977"/>
                        <a14:foregroundMark x1="83203" y1="20313" x2="83203" y2="20313"/>
                        <a14:foregroundMark x1="83203" y1="20313" x2="83203" y2="20313"/>
                        <a14:foregroundMark x1="79883" y1="20703" x2="79883" y2="20703"/>
                        <a14:foregroundMark x1="79883" y1="20703" x2="79883" y2="20703"/>
                        <a14:foregroundMark x1="92383" y1="49609" x2="92383" y2="49609"/>
                        <a14:foregroundMark x1="92383" y1="49609" x2="92383" y2="49609"/>
                        <a14:foregroundMark x1="92383" y1="49609" x2="92383" y2="49609"/>
                        <a14:foregroundMark x1="92383" y1="49609" x2="92383" y2="49609"/>
                        <a14:foregroundMark x1="92383" y1="49609" x2="92383" y2="49609"/>
                        <a14:foregroundMark x1="92383" y1="49609" x2="92383" y2="49609"/>
                        <a14:foregroundMark x1="88867" y1="50586" x2="88867" y2="50586"/>
                        <a14:foregroundMark x1="88867" y1="50586" x2="88867" y2="50586"/>
                      </a14:backgroundRemoval>
                    </a14:imgEffect>
                  </a14:imgLayer>
                </a14:imgProps>
              </a:ext>
            </a:extLst>
          </a:blip>
          <a:stretch>
            <a:fillRect/>
          </a:stretch>
        </p:blipFill>
        <p:spPr>
          <a:xfrm>
            <a:off x="581588" y="3235101"/>
            <a:ext cx="387798" cy="387798"/>
          </a:xfrm>
          <a:prstGeom prst="rect">
            <a:avLst/>
          </a:prstGeom>
        </p:spPr>
      </p:pic>
      <p:sp>
        <p:nvSpPr>
          <p:cNvPr id="13" name="ZoneTexte 12">
            <a:extLst>
              <a:ext uri="{FF2B5EF4-FFF2-40B4-BE49-F238E27FC236}">
                <a16:creationId xmlns:a16="http://schemas.microsoft.com/office/drawing/2014/main" id="{C94A9D7E-99DD-8470-513A-F3199DDA3DD5}"/>
              </a:ext>
            </a:extLst>
          </p:cNvPr>
          <p:cNvSpPr txBox="1"/>
          <p:nvPr/>
        </p:nvSpPr>
        <p:spPr>
          <a:xfrm>
            <a:off x="2618499" y="6114077"/>
            <a:ext cx="7043975" cy="307777"/>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dirty="0">
                <a:latin typeface="Segoe UI" panose="020B0502040204020203" pitchFamily="34" charset="0"/>
                <a:cs typeface="Segoe UI" panose="020B0502040204020203" pitchFamily="34" charset="0"/>
              </a:rPr>
              <a:t>N’hésitez pas à solliciter la DAF pour l’étude des modalités financières de votre projet </a:t>
            </a:r>
          </a:p>
        </p:txBody>
      </p:sp>
      <p:pic>
        <p:nvPicPr>
          <p:cNvPr id="14" name="Image 13" descr="Une image contenant jaune, horloge, conception&#10;&#10;Description générée automatiquement">
            <a:extLst>
              <a:ext uri="{FF2B5EF4-FFF2-40B4-BE49-F238E27FC236}">
                <a16:creationId xmlns:a16="http://schemas.microsoft.com/office/drawing/2014/main" id="{8349A350-E0A8-72D6-17B1-019BF8ACEACE}"/>
              </a:ext>
            </a:extLst>
          </p:cNvPr>
          <p:cNvPicPr>
            <a:picLocks noChangeAspect="1"/>
          </p:cNvPicPr>
          <p:nvPr/>
        </p:nvPicPr>
        <p:blipFill>
          <a:blip r:embed="rId5"/>
          <a:stretch>
            <a:fillRect/>
          </a:stretch>
        </p:blipFill>
        <p:spPr>
          <a:xfrm>
            <a:off x="2127568" y="6056729"/>
            <a:ext cx="401958" cy="365125"/>
          </a:xfrm>
          <a:prstGeom prst="rect">
            <a:avLst/>
          </a:prstGeom>
        </p:spPr>
      </p:pic>
      <p:sp>
        <p:nvSpPr>
          <p:cNvPr id="8" name="Espace réservé du texte 2">
            <a:extLst>
              <a:ext uri="{FF2B5EF4-FFF2-40B4-BE49-F238E27FC236}">
                <a16:creationId xmlns:a16="http://schemas.microsoft.com/office/drawing/2014/main" id="{BEC5BF6D-BF52-3C35-848A-138466D5146C}"/>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Prérequis à la phase déploiement</a:t>
            </a:r>
          </a:p>
          <a:p>
            <a:endParaRPr lang="fr-FR" dirty="0"/>
          </a:p>
        </p:txBody>
      </p:sp>
      <p:sp>
        <p:nvSpPr>
          <p:cNvPr id="10" name="Espace réservé du texte 3">
            <a:extLst>
              <a:ext uri="{FF2B5EF4-FFF2-40B4-BE49-F238E27FC236}">
                <a16:creationId xmlns:a16="http://schemas.microsoft.com/office/drawing/2014/main" id="{A0F8A7B3-6A23-0FB0-1631-3C0B3B343E4A}"/>
              </a:ext>
            </a:extLst>
          </p:cNvPr>
          <p:cNvSpPr>
            <a:spLocks noGrp="1"/>
          </p:cNvSpPr>
          <p:nvPr>
            <p:ph type="body" sz="quarter" idx="13"/>
          </p:nvPr>
        </p:nvSpPr>
        <p:spPr>
          <a:xfrm>
            <a:off x="1296649" y="981123"/>
            <a:ext cx="10127488" cy="221599"/>
          </a:xfrm>
        </p:spPr>
        <p:txBody>
          <a:bodyPr/>
          <a:lstStyle/>
          <a:p>
            <a:r>
              <a:rPr lang="fr-FR" dirty="0">
                <a:latin typeface="Segoe UI Semibold"/>
                <a:ea typeface="Segoe UI Black"/>
                <a:cs typeface="Segoe UI Semibold"/>
              </a:rPr>
              <a:t>Etape 2 : Choix du DUI pour les projets d’acquisition - m</a:t>
            </a:r>
            <a:r>
              <a:rPr lang="fr-FR" dirty="0"/>
              <a:t>odalités financières</a:t>
            </a:r>
          </a:p>
        </p:txBody>
      </p:sp>
    </p:spTree>
    <p:extLst>
      <p:ext uri="{BB962C8B-B14F-4D97-AF65-F5344CB8AC3E}">
        <p14:creationId xmlns:p14="http://schemas.microsoft.com/office/powerpoint/2010/main" val="394159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Prérequis à la phase déploiement</a:t>
            </a:r>
          </a:p>
          <a:p>
            <a:endParaRPr lang="fr-FR" dirty="0">
              <a:latin typeface="Segoe UI Semibold"/>
              <a:ea typeface="Segoe UI Black"/>
              <a:cs typeface="Segoe UI Semibold"/>
            </a:endParaRP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a:lstStyle/>
          <a:p>
            <a:r>
              <a:rPr lang="fr-FR" dirty="0">
                <a:latin typeface="Segoe UI Semibold"/>
                <a:ea typeface="Segoe UI Black"/>
                <a:cs typeface="Segoe UI Semibold"/>
              </a:rPr>
              <a:t>Etape 2 : Choix du DUI pour les projets de mise en conformité</a:t>
            </a:r>
          </a:p>
        </p:txBody>
      </p:sp>
      <p:graphicFrame>
        <p:nvGraphicFramePr>
          <p:cNvPr id="6" name="Diagramme 5">
            <a:extLst>
              <a:ext uri="{FF2B5EF4-FFF2-40B4-BE49-F238E27FC236}">
                <a16:creationId xmlns:a16="http://schemas.microsoft.com/office/drawing/2014/main" id="{B27DB0B8-008C-BFAD-062B-141FFB4A6DB8}"/>
              </a:ext>
            </a:extLst>
          </p:cNvPr>
          <p:cNvGraphicFramePr/>
          <p:nvPr>
            <p:extLst>
              <p:ext uri="{D42A27DB-BD31-4B8C-83A1-F6EECF244321}">
                <p14:modId xmlns:p14="http://schemas.microsoft.com/office/powerpoint/2010/main" val="3736033535"/>
              </p:ext>
            </p:extLst>
          </p:nvPr>
        </p:nvGraphicFramePr>
        <p:xfrm>
          <a:off x="745777" y="1557633"/>
          <a:ext cx="10462693" cy="151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texte 1">
            <a:extLst>
              <a:ext uri="{FF2B5EF4-FFF2-40B4-BE49-F238E27FC236}">
                <a16:creationId xmlns:a16="http://schemas.microsoft.com/office/drawing/2014/main" id="{0DA35118-1FAC-606F-BA79-A111212E9664}"/>
              </a:ext>
            </a:extLst>
          </p:cNvPr>
          <p:cNvSpPr txBox="1">
            <a:spLocks/>
          </p:cNvSpPr>
          <p:nvPr/>
        </p:nvSpPr>
        <p:spPr>
          <a:xfrm>
            <a:off x="656699" y="3071632"/>
            <a:ext cx="2160000" cy="234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4B93CE"/>
              </a:buClr>
              <a:buFontTx/>
              <a:buBlip>
                <a:blip r:embed="rId8"/>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200" dirty="0">
                <a:latin typeface="Segoe UI" panose="020B0502040204020203" pitchFamily="34" charset="0"/>
                <a:cs typeface="Segoe UI" panose="020B0502040204020203" pitchFamily="34" charset="0"/>
              </a:rPr>
              <a:t>Je m’assure que la solution logicielle de DUI proposée par mon éditeur est </a:t>
            </a:r>
            <a:r>
              <a:rPr lang="fr-FR" sz="1200" b="1" dirty="0">
                <a:latin typeface="Segoe UI" panose="020B0502040204020203" pitchFamily="34" charset="0"/>
                <a:cs typeface="Segoe UI" panose="020B0502040204020203" pitchFamily="34" charset="0"/>
              </a:rPr>
              <a:t>« référencée Ségur »</a:t>
            </a:r>
            <a:r>
              <a:rPr lang="fr-FR" sz="1200" dirty="0">
                <a:latin typeface="Segoe UI" panose="020B0502040204020203" pitchFamily="34" charset="0"/>
                <a:cs typeface="Segoe UI" panose="020B0502040204020203" pitchFamily="34" charset="0"/>
              </a:rPr>
              <a:t>, c’est-à-dire qu’elle répond à différentes spécifications techniques et fonctionnelles figurant dans un dossier de spécification de référencement (DSR).</a:t>
            </a:r>
          </a:p>
          <a:p>
            <a:pPr marL="0" indent="0" algn="just">
              <a:buNone/>
            </a:pPr>
            <a:r>
              <a:rPr lang="fr-FR" sz="1200" dirty="0">
                <a:latin typeface="Segoe UI" panose="020B0502040204020203" pitchFamily="34" charset="0"/>
                <a:cs typeface="Segoe UI" panose="020B0502040204020203" pitchFamily="34" charset="0"/>
              </a:rPr>
              <a:t>L’éditeur dispose normalement d’une </a:t>
            </a:r>
            <a:r>
              <a:rPr lang="fr-FR" sz="1200" b="1" dirty="0">
                <a:latin typeface="Segoe UI" panose="020B0502040204020203" pitchFamily="34" charset="0"/>
                <a:cs typeface="Segoe UI" panose="020B0502040204020203" pitchFamily="34" charset="0"/>
              </a:rPr>
              <a:t>attestation de l’ANS </a:t>
            </a:r>
            <a:r>
              <a:rPr lang="fr-FR" sz="1200" dirty="0">
                <a:latin typeface="Segoe UI" panose="020B0502040204020203" pitchFamily="34" charset="0"/>
                <a:cs typeface="Segoe UI" panose="020B0502040204020203" pitchFamily="34" charset="0"/>
              </a:rPr>
              <a:t>indiquant le référencement Ségur de la solution de DUI.</a:t>
            </a:r>
          </a:p>
        </p:txBody>
      </p:sp>
      <p:sp>
        <p:nvSpPr>
          <p:cNvPr id="9" name="Espace réservé du texte 1">
            <a:extLst>
              <a:ext uri="{FF2B5EF4-FFF2-40B4-BE49-F238E27FC236}">
                <a16:creationId xmlns:a16="http://schemas.microsoft.com/office/drawing/2014/main" id="{5CFDA015-E17B-41FD-672A-70379068AD82}"/>
              </a:ext>
            </a:extLst>
          </p:cNvPr>
          <p:cNvSpPr txBox="1">
            <a:spLocks/>
          </p:cNvSpPr>
          <p:nvPr/>
        </p:nvSpPr>
        <p:spPr>
          <a:xfrm>
            <a:off x="3534724" y="3071632"/>
            <a:ext cx="2160000" cy="234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4B93CE"/>
              </a:buClr>
              <a:buFontTx/>
              <a:buBlip>
                <a:blip r:embed="rId8"/>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200" dirty="0">
                <a:latin typeface="Segoe UI" panose="020B0502040204020203" pitchFamily="34" charset="0"/>
                <a:cs typeface="Segoe UI" panose="020B0502040204020203" pitchFamily="34" charset="0"/>
              </a:rPr>
              <a:t>Je </a:t>
            </a:r>
            <a:r>
              <a:rPr lang="fr-FR" sz="1200" b="1" dirty="0">
                <a:latin typeface="Segoe UI" panose="020B0502040204020203" pitchFamily="34" charset="0"/>
                <a:cs typeface="Segoe UI" panose="020B0502040204020203" pitchFamily="34" charset="0"/>
              </a:rPr>
              <a:t>valide et signe le devis proposé par l’éditeur</a:t>
            </a:r>
            <a:r>
              <a:rPr lang="fr-FR" sz="1200" dirty="0">
                <a:latin typeface="Segoe UI" panose="020B0502040204020203" pitchFamily="34" charset="0"/>
                <a:cs typeface="Segoe UI" panose="020B0502040204020203" pitchFamily="34" charset="0"/>
              </a:rPr>
              <a:t>. Ce devis indique le montant de la prestation financée par l’Etat dans le cadre du dispositif SONS.</a:t>
            </a:r>
          </a:p>
          <a:p>
            <a:pPr marL="0" indent="0" algn="just">
              <a:buNone/>
            </a:pPr>
            <a:r>
              <a:rPr lang="fr-FR" sz="1200" b="1" dirty="0">
                <a:latin typeface="Segoe UI" panose="020B0502040204020203" pitchFamily="34" charset="0"/>
                <a:cs typeface="Segoe UI" panose="020B0502040204020203" pitchFamily="34" charset="0"/>
              </a:rPr>
              <a:t>L’éditeur opère toutes les démarches auprès de l’Agence de Services et de Paiement </a:t>
            </a:r>
            <a:r>
              <a:rPr lang="fr-FR" sz="1200" dirty="0">
                <a:latin typeface="Segoe UI" panose="020B0502040204020203" pitchFamily="34" charset="0"/>
                <a:cs typeface="Segoe UI" panose="020B0502040204020203" pitchFamily="34" charset="0"/>
              </a:rPr>
              <a:t>(ASP) et obtient l’avance de 30% et réalise la prestation.</a:t>
            </a:r>
          </a:p>
        </p:txBody>
      </p:sp>
      <p:sp>
        <p:nvSpPr>
          <p:cNvPr id="12" name="Espace réservé du texte 1">
            <a:extLst>
              <a:ext uri="{FF2B5EF4-FFF2-40B4-BE49-F238E27FC236}">
                <a16:creationId xmlns:a16="http://schemas.microsoft.com/office/drawing/2014/main" id="{D5D5A5FE-67BF-4C33-BBCC-F023943760AA}"/>
              </a:ext>
            </a:extLst>
          </p:cNvPr>
          <p:cNvSpPr txBox="1">
            <a:spLocks/>
          </p:cNvSpPr>
          <p:nvPr/>
        </p:nvSpPr>
        <p:spPr>
          <a:xfrm>
            <a:off x="5899097" y="1742521"/>
            <a:ext cx="6481439" cy="374112"/>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Segoe UI" panose="020B0502040204020203" pitchFamily="34" charset="0"/>
              <a:cs typeface="Segoe UI" panose="020B0502040204020203" pitchFamily="34" charset="0"/>
            </a:endParaRPr>
          </a:p>
        </p:txBody>
      </p:sp>
      <p:sp>
        <p:nvSpPr>
          <p:cNvPr id="28" name="Espace réservé du texte 1">
            <a:extLst>
              <a:ext uri="{FF2B5EF4-FFF2-40B4-BE49-F238E27FC236}">
                <a16:creationId xmlns:a16="http://schemas.microsoft.com/office/drawing/2014/main" id="{3188CF02-067A-AFD8-8B94-A13F75341EB4}"/>
              </a:ext>
            </a:extLst>
          </p:cNvPr>
          <p:cNvSpPr txBox="1">
            <a:spLocks/>
          </p:cNvSpPr>
          <p:nvPr/>
        </p:nvSpPr>
        <p:spPr>
          <a:xfrm>
            <a:off x="6282169" y="3071632"/>
            <a:ext cx="2239661" cy="2729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4B93CE"/>
              </a:buClr>
              <a:buFontTx/>
              <a:buBlip>
                <a:blip r:embed="rId8"/>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200" dirty="0">
                <a:latin typeface="Segoe UI" panose="020B0502040204020203" pitchFamily="34" charset="0"/>
                <a:cs typeface="Segoe UI" panose="020B0502040204020203" pitchFamily="34" charset="0"/>
              </a:rPr>
              <a:t>L’éditeur doit ensuite </a:t>
            </a:r>
            <a:r>
              <a:rPr lang="fr-FR" sz="1200" b="1" dirty="0">
                <a:latin typeface="Segoe UI" panose="020B0502040204020203" pitchFamily="34" charset="0"/>
                <a:cs typeface="Segoe UI" panose="020B0502040204020203" pitchFamily="34" charset="0"/>
              </a:rPr>
              <a:t>s’enrôler auprès de l’Agence de Services et de Paiement</a:t>
            </a:r>
            <a:r>
              <a:rPr lang="fr-FR" sz="1200" dirty="0">
                <a:latin typeface="Segoe UI" panose="020B0502040204020203" pitchFamily="34" charset="0"/>
                <a:cs typeface="Segoe UI" panose="020B0502040204020203" pitchFamily="34" charset="0"/>
              </a:rPr>
              <a:t> (ASP), en joignant notamment le </a:t>
            </a:r>
            <a:r>
              <a:rPr lang="fr-FR" sz="1200" b="1" dirty="0">
                <a:latin typeface="Segoe UI" panose="020B0502040204020203" pitchFamily="34" charset="0"/>
                <a:cs typeface="Segoe UI" panose="020B0502040204020203" pitchFamily="34" charset="0"/>
              </a:rPr>
              <a:t>certificat de référencement  délivré par l’ANS</a:t>
            </a:r>
            <a:r>
              <a:rPr lang="fr-FR" sz="1200" dirty="0">
                <a:latin typeface="Segoe UI" panose="020B0502040204020203" pitchFamily="34" charset="0"/>
                <a:cs typeface="Segoe UI" panose="020B0502040204020203" pitchFamily="34" charset="0"/>
              </a:rPr>
              <a:t>, afin de pouvoir déposer des demandes de financement et de paiement. </a:t>
            </a:r>
          </a:p>
          <a:p>
            <a:pPr marL="0" indent="0" algn="just">
              <a:buNone/>
            </a:pPr>
            <a:r>
              <a:rPr lang="fr-FR" sz="1200" dirty="0">
                <a:latin typeface="Segoe UI" panose="020B0502040204020203" pitchFamily="34" charset="0"/>
                <a:cs typeface="Segoe UI" panose="020B0502040204020203" pitchFamily="34" charset="0"/>
              </a:rPr>
              <a:t>L’enrôlement est octroyé de plein droit, dès lors que la solution référencée est proposée à la commercialisation, et sous réserve de la complétude du dossier d’enrôlement.​</a:t>
            </a:r>
          </a:p>
          <a:p>
            <a:pPr marL="0" indent="0" algn="just">
              <a:buNone/>
            </a:pPr>
            <a:endParaRPr lang="fr-FR" sz="1200" dirty="0">
              <a:latin typeface="Segoe UI" panose="020B0502040204020203" pitchFamily="34" charset="0"/>
              <a:cs typeface="Segoe UI" panose="020B0502040204020203" pitchFamily="34" charset="0"/>
            </a:endParaRPr>
          </a:p>
        </p:txBody>
      </p:sp>
      <p:sp>
        <p:nvSpPr>
          <p:cNvPr id="29" name="Espace réservé du texte 1">
            <a:extLst>
              <a:ext uri="{FF2B5EF4-FFF2-40B4-BE49-F238E27FC236}">
                <a16:creationId xmlns:a16="http://schemas.microsoft.com/office/drawing/2014/main" id="{0E347299-DAB9-FE41-F50C-DEF34E22FE62}"/>
              </a:ext>
            </a:extLst>
          </p:cNvPr>
          <p:cNvSpPr txBox="1">
            <a:spLocks/>
          </p:cNvSpPr>
          <p:nvPr/>
        </p:nvSpPr>
        <p:spPr>
          <a:xfrm>
            <a:off x="9109275" y="3071632"/>
            <a:ext cx="2239661" cy="27290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4B93CE"/>
              </a:buClr>
              <a:buFontTx/>
              <a:buBlip>
                <a:blip r:embed="rId8"/>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200" b="1" dirty="0">
                <a:latin typeface="Segoe UI" panose="020B0502040204020203" pitchFamily="34" charset="0"/>
                <a:cs typeface="Segoe UI" panose="020B0502040204020203" pitchFamily="34" charset="0"/>
              </a:rPr>
              <a:t>L’ASP la valide la demande de financement et verse un premier acompte de 30% </a:t>
            </a:r>
            <a:r>
              <a:rPr lang="fr-FR" sz="1200" dirty="0">
                <a:latin typeface="Segoe UI" panose="020B0502040204020203" pitchFamily="34" charset="0"/>
                <a:cs typeface="Segoe UI" panose="020B0502040204020203" pitchFamily="34" charset="0"/>
              </a:rPr>
              <a:t>avant la réalisation de la prestation de l’éditeur. Le deuxième versement s’effectuera une fois le PV de VA signé.</a:t>
            </a:r>
          </a:p>
        </p:txBody>
      </p:sp>
    </p:spTree>
    <p:extLst>
      <p:ext uri="{BB962C8B-B14F-4D97-AF65-F5344CB8AC3E}">
        <p14:creationId xmlns:p14="http://schemas.microsoft.com/office/powerpoint/2010/main" val="3063688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t>Prérequis à la phase déploiement</a:t>
            </a:r>
          </a:p>
          <a:p>
            <a:endParaRPr lang="fr-FR" dirty="0"/>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a:lstStyle/>
          <a:p>
            <a:r>
              <a:rPr lang="fr-FR" dirty="0">
                <a:latin typeface="Segoe UI Semibold"/>
                <a:ea typeface="Segoe UI Black"/>
                <a:cs typeface="Segoe UI Semibold"/>
              </a:rPr>
              <a:t>Etape 3 : Contractualisation ANS</a:t>
            </a:r>
          </a:p>
        </p:txBody>
      </p:sp>
      <p:sp>
        <p:nvSpPr>
          <p:cNvPr id="6" name="Espace réservé du texte 1">
            <a:extLst>
              <a:ext uri="{FF2B5EF4-FFF2-40B4-BE49-F238E27FC236}">
                <a16:creationId xmlns:a16="http://schemas.microsoft.com/office/drawing/2014/main" id="{1C3F4E44-7CDA-0BF4-D488-2224AA08F2CD}"/>
              </a:ext>
            </a:extLst>
          </p:cNvPr>
          <p:cNvSpPr txBox="1">
            <a:spLocks/>
          </p:cNvSpPr>
          <p:nvPr/>
        </p:nvSpPr>
        <p:spPr>
          <a:xfrm>
            <a:off x="400734" y="1512414"/>
            <a:ext cx="11919315" cy="2522510"/>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A7358C"/>
              </a:buClr>
              <a:buFont typeface="Arial" panose="020B0604020202020204" pitchFamily="34" charset="0"/>
              <a:buChar char="•"/>
            </a:pPr>
            <a:r>
              <a:rPr lang="fr-FR" sz="1400" dirty="0">
                <a:latin typeface="Segoe UI" panose="020B0502040204020203" pitchFamily="34" charset="0"/>
                <a:ea typeface="Calibri" panose="020F0502020204030204" pitchFamily="34" charset="0"/>
                <a:cs typeface="Segoe UI" panose="020B0502040204020203" pitchFamily="34" charset="0"/>
              </a:rPr>
              <a:t>Le contrat d’adhésion ANS engage la responsabilité et ouvre le droit à l’organisme de déclarer l’identité de ses salariés (hors professionnels à obligation d’enregistrement auprès d’un ordre ou d’une ARS) dans le référentiel national des professionnels (RPPS).</a:t>
            </a:r>
          </a:p>
          <a:p>
            <a:pPr>
              <a:buClr>
                <a:srgbClr val="A7358C"/>
              </a:buClr>
              <a:buFont typeface="Arial" panose="020B0604020202020204" pitchFamily="34" charset="0"/>
              <a:buChar char="•"/>
            </a:pPr>
            <a:r>
              <a:rPr lang="fr-FR" sz="1400" dirty="0">
                <a:latin typeface="Segoe UI" panose="020B0502040204020203" pitchFamily="34" charset="0"/>
                <a:ea typeface="Calibri" panose="020F0502020204030204" pitchFamily="34" charset="0"/>
                <a:cs typeface="Segoe UI" panose="020B0502040204020203" pitchFamily="34" charset="0"/>
              </a:rPr>
              <a:t>Il permet également de commander les moyens d’identification électronique associés aux professionnels (</a:t>
            </a:r>
            <a:r>
              <a:rPr lang="fr-FR" sz="1400" dirty="0" err="1">
                <a:latin typeface="Segoe UI" panose="020B0502040204020203" pitchFamily="34" charset="0"/>
                <a:ea typeface="Calibri" panose="020F0502020204030204" pitchFamily="34" charset="0"/>
                <a:cs typeface="Segoe UI" panose="020B0502040204020203" pitchFamily="34" charset="0"/>
              </a:rPr>
              <a:t>CPx</a:t>
            </a:r>
            <a:r>
              <a:rPr lang="fr-FR" sz="1400" dirty="0">
                <a:latin typeface="Segoe UI" panose="020B0502040204020203" pitchFamily="34" charset="0"/>
                <a:ea typeface="Calibri" panose="020F0502020204030204" pitchFamily="34" charset="0"/>
                <a:cs typeface="Segoe UI" panose="020B0502040204020203" pitchFamily="34" charset="0"/>
              </a:rPr>
              <a:t> ou e-CPS) ou à la structure (certificats logiciels), délivrés à titre gratuit par l’ANS, et d’accéder de façon sécurisée à des services numériques.</a:t>
            </a:r>
          </a:p>
          <a:p>
            <a:endParaRPr lang="fr-FR" sz="1400" dirty="0">
              <a:latin typeface="Segoe UI" panose="020B0502040204020203" pitchFamily="34" charset="0"/>
              <a:ea typeface="Calibri" panose="020F0502020204030204" pitchFamily="34" charset="0"/>
              <a:cs typeface="Segoe UI" panose="020B0502040204020203" pitchFamily="34" charset="0"/>
            </a:endParaRPr>
          </a:p>
          <a:p>
            <a:pPr marL="0" indent="0">
              <a:buNone/>
            </a:pPr>
            <a:r>
              <a:rPr lang="fr-FR" sz="1400" b="1" dirty="0">
                <a:latin typeface="Segoe UI" panose="020B0502040204020203" pitchFamily="34" charset="0"/>
                <a:ea typeface="Calibri" panose="020F0502020204030204" pitchFamily="34" charset="0"/>
                <a:cs typeface="Segoe UI" panose="020B0502040204020203" pitchFamily="34" charset="0"/>
              </a:rPr>
              <a:t>Dans le cadre du contrat, le client fournit à l’ANS des données d’identification concernant sa structure et son représentant légal (RL).</a:t>
            </a:r>
            <a:br>
              <a:rPr lang="fr-FR" sz="1400" b="1" dirty="0">
                <a:latin typeface="Segoe UI" panose="020B0502040204020203" pitchFamily="34" charset="0"/>
                <a:ea typeface="Calibri" panose="020F0502020204030204" pitchFamily="34" charset="0"/>
                <a:cs typeface="Segoe UI" panose="020B0502040204020203" pitchFamily="34" charset="0"/>
              </a:rPr>
            </a:br>
            <a:r>
              <a:rPr lang="fr-FR" sz="1400" b="1" dirty="0">
                <a:latin typeface="Segoe UI" panose="020B0502040204020203" pitchFamily="34" charset="0"/>
                <a:ea typeface="Calibri" panose="020F0502020204030204" pitchFamily="34" charset="0"/>
                <a:cs typeface="Segoe UI" panose="020B0502040204020203" pitchFamily="34" charset="0"/>
              </a:rPr>
              <a:t>On entend par moyen d’identification électronique (MIE), un dispositif matériel et/ou immatériel contenant un identifiant personnel et utilisé pour s’authentifier sur un service numérique en santé.</a:t>
            </a:r>
          </a:p>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L’ANS, en tant que fournisseur d’identité électronique, enregistre des identités de personnes physiques et leur délivrent des MIE, notamment :</a:t>
            </a:r>
          </a:p>
        </p:txBody>
      </p:sp>
      <p:sp>
        <p:nvSpPr>
          <p:cNvPr id="7" name="ZoneTexte 6">
            <a:extLst>
              <a:ext uri="{FF2B5EF4-FFF2-40B4-BE49-F238E27FC236}">
                <a16:creationId xmlns:a16="http://schemas.microsoft.com/office/drawing/2014/main" id="{A33F3F44-7C47-AA9E-147C-2007D9C0E0E0}"/>
              </a:ext>
            </a:extLst>
          </p:cNvPr>
          <p:cNvSpPr txBox="1"/>
          <p:nvPr/>
        </p:nvSpPr>
        <p:spPr>
          <a:xfrm>
            <a:off x="-1" y="6026242"/>
            <a:ext cx="10416619" cy="307777"/>
          </a:xfrm>
          <a:prstGeom prst="rect">
            <a:avLst/>
          </a:prstGeom>
          <a:noFill/>
        </p:spPr>
        <p:txBody>
          <a:bodyPr wrap="square" rtlCol="0">
            <a:spAutoFit/>
          </a:bodyPr>
          <a:lstStyle/>
          <a:p>
            <a:pPr algn="ctr"/>
            <a:r>
              <a:rPr lang="fr-FR" sz="1400" b="1" dirty="0">
                <a:latin typeface="Segoe UI" panose="020B0502040204020203" pitchFamily="34" charset="0"/>
                <a:cs typeface="Segoe UI" panose="020B0502040204020203" pitchFamily="34" charset="0"/>
              </a:rPr>
              <a:t>Démarche de contractualisation avec l’ANS en ligne : </a:t>
            </a:r>
            <a:r>
              <a:rPr lang="fr-FR" sz="1400" b="1" dirty="0">
                <a:latin typeface="Segoe UI" panose="020B0502040204020203" pitchFamily="34" charset="0"/>
                <a:cs typeface="Segoe UI" panose="020B0502040204020203" pitchFamily="34" charset="0"/>
                <a:hlinkClick r:id="rId3"/>
              </a:rPr>
              <a:t>https://esante.gouv.fr/decouvrez-votre-parcours-guide-esms</a:t>
            </a:r>
            <a:endParaRPr lang="fr-FR" sz="1400" b="1" dirty="0">
              <a:latin typeface="Segoe UI" panose="020B0502040204020203" pitchFamily="34" charset="0"/>
              <a:cs typeface="Segoe UI" panose="020B0502040204020203" pitchFamily="34" charset="0"/>
            </a:endParaRPr>
          </a:p>
        </p:txBody>
      </p:sp>
      <p:sp>
        <p:nvSpPr>
          <p:cNvPr id="8" name="Rectangle : coins arrondis 7">
            <a:extLst>
              <a:ext uri="{FF2B5EF4-FFF2-40B4-BE49-F238E27FC236}">
                <a16:creationId xmlns:a16="http://schemas.microsoft.com/office/drawing/2014/main" id="{28D996C3-8F9D-E642-7ADF-4F1F312E3E2D}"/>
              </a:ext>
            </a:extLst>
          </p:cNvPr>
          <p:cNvSpPr/>
          <p:nvPr/>
        </p:nvSpPr>
        <p:spPr>
          <a:xfrm>
            <a:off x="10164441" y="4017403"/>
            <a:ext cx="1847019" cy="1934162"/>
          </a:xfrm>
          <a:prstGeom prst="roundRect">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i="1">
                <a:latin typeface="Segoe UI" panose="020B0502040204020203" pitchFamily="34" charset="0"/>
                <a:cs typeface="Segoe UI" panose="020B0502040204020203" pitchFamily="34" charset="0"/>
              </a:rPr>
              <a:t>Un </a:t>
            </a:r>
            <a:r>
              <a:rPr lang="fr-FR" sz="1200" b="1" i="1">
                <a:latin typeface="Segoe UI" panose="020B0502040204020203" pitchFamily="34" charset="0"/>
                <a:cs typeface="Segoe UI" panose="020B0502040204020203" pitchFamily="34" charset="0"/>
              </a:rPr>
              <a:t>seul contrat d'adhésion porté par le FINESS EJ</a:t>
            </a:r>
            <a:r>
              <a:rPr lang="fr-FR" sz="1200" i="1">
                <a:latin typeface="Segoe UI" panose="020B0502040204020203" pitchFamily="34" charset="0"/>
                <a:cs typeface="Segoe UI" panose="020B0502040204020203" pitchFamily="34" charset="0"/>
              </a:rPr>
              <a:t> est suffisant : il permet à la fois la </a:t>
            </a:r>
            <a:r>
              <a:rPr lang="fr-FR" sz="1200" b="1" i="1">
                <a:latin typeface="Segoe UI" panose="020B0502040204020203" pitchFamily="34" charset="0"/>
                <a:cs typeface="Segoe UI" panose="020B0502040204020203" pitchFamily="34" charset="0"/>
              </a:rPr>
              <a:t>commande de certificats logiciels </a:t>
            </a:r>
            <a:r>
              <a:rPr lang="fr-FR" sz="1200" i="1">
                <a:latin typeface="Segoe UI" panose="020B0502040204020203" pitchFamily="34" charset="0"/>
                <a:cs typeface="Segoe UI" panose="020B0502040204020203" pitchFamily="34" charset="0"/>
              </a:rPr>
              <a:t>et l’enregistrement des professionnels à rôle dans le </a:t>
            </a:r>
            <a:r>
              <a:rPr lang="fr-FR" sz="1200" b="1" i="1">
                <a:latin typeface="Segoe UI" panose="020B0502040204020203" pitchFamily="34" charset="0"/>
                <a:cs typeface="Segoe UI" panose="020B0502040204020203" pitchFamily="34" charset="0"/>
              </a:rPr>
              <a:t>RPPS+</a:t>
            </a:r>
            <a:r>
              <a:rPr lang="fr-FR" sz="1200" i="1">
                <a:latin typeface="Segoe UI" panose="020B0502040204020203" pitchFamily="34" charset="0"/>
                <a:cs typeface="Segoe UI" panose="020B0502040204020203" pitchFamily="34" charset="0"/>
              </a:rPr>
              <a:t>.</a:t>
            </a:r>
          </a:p>
        </p:txBody>
      </p:sp>
      <p:pic>
        <p:nvPicPr>
          <p:cNvPr id="9" name="Image 8">
            <a:extLst>
              <a:ext uri="{FF2B5EF4-FFF2-40B4-BE49-F238E27FC236}">
                <a16:creationId xmlns:a16="http://schemas.microsoft.com/office/drawing/2014/main" id="{5E4FA0E5-0B23-7241-1F07-467CD428C392}"/>
              </a:ext>
            </a:extLst>
          </p:cNvPr>
          <p:cNvPicPr>
            <a:picLocks noChangeAspect="1"/>
          </p:cNvPicPr>
          <p:nvPr/>
        </p:nvPicPr>
        <p:blipFill>
          <a:blip r:embed="rId4"/>
          <a:stretch>
            <a:fillRect/>
          </a:stretch>
        </p:blipFill>
        <p:spPr>
          <a:xfrm>
            <a:off x="2122954" y="4017403"/>
            <a:ext cx="817744" cy="848458"/>
          </a:xfrm>
          <a:prstGeom prst="rect">
            <a:avLst/>
          </a:prstGeom>
        </p:spPr>
      </p:pic>
      <p:pic>
        <p:nvPicPr>
          <p:cNvPr id="10" name="Image 9">
            <a:extLst>
              <a:ext uri="{FF2B5EF4-FFF2-40B4-BE49-F238E27FC236}">
                <a16:creationId xmlns:a16="http://schemas.microsoft.com/office/drawing/2014/main" id="{6BB32AC7-55E9-30A5-3B8D-0EB39153618F}"/>
              </a:ext>
            </a:extLst>
          </p:cNvPr>
          <p:cNvPicPr>
            <a:picLocks noChangeAspect="1"/>
          </p:cNvPicPr>
          <p:nvPr/>
        </p:nvPicPr>
        <p:blipFill>
          <a:blip r:embed="rId5"/>
          <a:stretch>
            <a:fillRect/>
          </a:stretch>
        </p:blipFill>
        <p:spPr>
          <a:xfrm>
            <a:off x="5079078" y="4062778"/>
            <a:ext cx="913893" cy="851879"/>
          </a:xfrm>
          <a:prstGeom prst="rect">
            <a:avLst/>
          </a:prstGeom>
        </p:spPr>
      </p:pic>
      <p:pic>
        <p:nvPicPr>
          <p:cNvPr id="11" name="Image 10">
            <a:extLst>
              <a:ext uri="{FF2B5EF4-FFF2-40B4-BE49-F238E27FC236}">
                <a16:creationId xmlns:a16="http://schemas.microsoft.com/office/drawing/2014/main" id="{0602B86D-09DA-74D1-7687-06A08427181B}"/>
              </a:ext>
            </a:extLst>
          </p:cNvPr>
          <p:cNvPicPr>
            <a:picLocks noChangeAspect="1"/>
          </p:cNvPicPr>
          <p:nvPr/>
        </p:nvPicPr>
        <p:blipFill>
          <a:blip r:embed="rId6"/>
          <a:stretch>
            <a:fillRect/>
          </a:stretch>
        </p:blipFill>
        <p:spPr>
          <a:xfrm>
            <a:off x="7782755" y="4099781"/>
            <a:ext cx="1315336" cy="851879"/>
          </a:xfrm>
          <a:prstGeom prst="rect">
            <a:avLst/>
          </a:prstGeom>
        </p:spPr>
      </p:pic>
      <p:sp>
        <p:nvSpPr>
          <p:cNvPr id="12" name="ZoneTexte 11">
            <a:extLst>
              <a:ext uri="{FF2B5EF4-FFF2-40B4-BE49-F238E27FC236}">
                <a16:creationId xmlns:a16="http://schemas.microsoft.com/office/drawing/2014/main" id="{163A335C-C903-F61F-D24F-734519A42F5A}"/>
              </a:ext>
            </a:extLst>
          </p:cNvPr>
          <p:cNvSpPr txBox="1"/>
          <p:nvPr/>
        </p:nvSpPr>
        <p:spPr>
          <a:xfrm>
            <a:off x="1333297" y="4890286"/>
            <a:ext cx="2667781" cy="954107"/>
          </a:xfrm>
          <a:prstGeom prst="rect">
            <a:avLst/>
          </a:prstGeom>
          <a:noFill/>
        </p:spPr>
        <p:txBody>
          <a:bodyPr wrap="square" rtlCol="0">
            <a:spAutoFit/>
          </a:bodyPr>
          <a:lstStyle/>
          <a:p>
            <a:pPr algn="ctr"/>
            <a:r>
              <a:rPr lang="fr-FR" sz="1400" dirty="0">
                <a:latin typeface="Segoe UI" panose="020B0502040204020203" pitchFamily="34" charset="0"/>
                <a:cs typeface="Segoe UI" panose="020B0502040204020203" pitchFamily="34" charset="0"/>
              </a:rPr>
              <a:t>Des </a:t>
            </a:r>
            <a:r>
              <a:rPr lang="fr-FR" sz="1400" b="1" dirty="0">
                <a:latin typeface="Segoe UI" panose="020B0502040204020203" pitchFamily="34" charset="0"/>
                <a:cs typeface="Segoe UI" panose="020B0502040204020203" pitchFamily="34" charset="0"/>
              </a:rPr>
              <a:t>certificats logiciels</a:t>
            </a:r>
            <a:r>
              <a:rPr lang="fr-FR" sz="1400" dirty="0">
                <a:latin typeface="Segoe UI" panose="020B0502040204020203" pitchFamily="34" charset="0"/>
                <a:cs typeface="Segoe UI" panose="020B0502040204020203" pitchFamily="34" charset="0"/>
              </a:rPr>
              <a:t> émis par l’IGC Santé pour alimenter le DMP ou utiliser le téléservice </a:t>
            </a:r>
            <a:r>
              <a:rPr lang="fr-FR" sz="1400" dirty="0" err="1">
                <a:latin typeface="Segoe UI" panose="020B0502040204020203" pitchFamily="34" charset="0"/>
                <a:cs typeface="Segoe UI" panose="020B0502040204020203" pitchFamily="34" charset="0"/>
              </a:rPr>
              <a:t>INSi</a:t>
            </a:r>
            <a:endParaRPr lang="fr-FR" sz="1400" dirty="0">
              <a:latin typeface="Segoe UI" panose="020B0502040204020203" pitchFamily="34" charset="0"/>
              <a:cs typeface="Segoe UI" panose="020B0502040204020203" pitchFamily="34" charset="0"/>
            </a:endParaRPr>
          </a:p>
        </p:txBody>
      </p:sp>
      <p:sp>
        <p:nvSpPr>
          <p:cNvPr id="13" name="ZoneTexte 12">
            <a:extLst>
              <a:ext uri="{FF2B5EF4-FFF2-40B4-BE49-F238E27FC236}">
                <a16:creationId xmlns:a16="http://schemas.microsoft.com/office/drawing/2014/main" id="{C3029D48-70D0-F7F4-AABA-333365F8E6E5}"/>
              </a:ext>
            </a:extLst>
          </p:cNvPr>
          <p:cNvSpPr txBox="1"/>
          <p:nvPr/>
        </p:nvSpPr>
        <p:spPr>
          <a:xfrm>
            <a:off x="4212655" y="4960033"/>
            <a:ext cx="2667781" cy="738664"/>
          </a:xfrm>
          <a:prstGeom prst="rect">
            <a:avLst/>
          </a:prstGeom>
          <a:noFill/>
        </p:spPr>
        <p:txBody>
          <a:bodyPr wrap="square" rtlCol="0">
            <a:spAutoFit/>
          </a:bodyPr>
          <a:lstStyle/>
          <a:p>
            <a:pPr algn="ctr"/>
            <a:r>
              <a:rPr lang="fr-FR" sz="1400" b="1" dirty="0">
                <a:latin typeface="Segoe UI" panose="020B0502040204020203" pitchFamily="34" charset="0"/>
                <a:cs typeface="Segoe UI" panose="020B0502040204020203" pitchFamily="34" charset="0"/>
              </a:rPr>
              <a:t>La e-CPS </a:t>
            </a:r>
            <a:r>
              <a:rPr lang="fr-FR" sz="1400" dirty="0">
                <a:latin typeface="Segoe UI" panose="020B0502040204020203" pitchFamily="34" charset="0"/>
                <a:cs typeface="Segoe UI" panose="020B0502040204020203" pitchFamily="34" charset="0"/>
              </a:rPr>
              <a:t>pour s’authentifier aux services numériques de façon sécurisé en mobilité</a:t>
            </a:r>
          </a:p>
        </p:txBody>
      </p:sp>
      <p:sp>
        <p:nvSpPr>
          <p:cNvPr id="14" name="ZoneTexte 13">
            <a:extLst>
              <a:ext uri="{FF2B5EF4-FFF2-40B4-BE49-F238E27FC236}">
                <a16:creationId xmlns:a16="http://schemas.microsoft.com/office/drawing/2014/main" id="{F537BB4C-EDD4-20F9-D469-5AD8545918C6}"/>
              </a:ext>
            </a:extLst>
          </p:cNvPr>
          <p:cNvSpPr txBox="1"/>
          <p:nvPr/>
        </p:nvSpPr>
        <p:spPr>
          <a:xfrm>
            <a:off x="7058748" y="5105729"/>
            <a:ext cx="2797104" cy="307777"/>
          </a:xfrm>
          <a:prstGeom prst="rect">
            <a:avLst/>
          </a:prstGeom>
          <a:noFill/>
        </p:spPr>
        <p:txBody>
          <a:bodyPr wrap="square" rtlCol="0">
            <a:spAutoFit/>
          </a:bodyPr>
          <a:lstStyle/>
          <a:p>
            <a:pPr algn="ctr"/>
            <a:r>
              <a:rPr lang="fr-FR" sz="1400" b="1" dirty="0">
                <a:latin typeface="Segoe UI" panose="020B0502040204020203" pitchFamily="34" charset="0"/>
                <a:cs typeface="Segoe UI" panose="020B0502040204020203" pitchFamily="34" charset="0"/>
              </a:rPr>
              <a:t>Des cartes de la famille « </a:t>
            </a:r>
            <a:r>
              <a:rPr lang="fr-FR" sz="1400" b="1" dirty="0" err="1">
                <a:latin typeface="Segoe UI" panose="020B0502040204020203" pitchFamily="34" charset="0"/>
                <a:cs typeface="Segoe UI" panose="020B0502040204020203" pitchFamily="34" charset="0"/>
              </a:rPr>
              <a:t>CPx</a:t>
            </a:r>
            <a:r>
              <a:rPr lang="fr-FR" sz="1400" b="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293957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t>Prérequis à la phase déploiement</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a:xfrm>
            <a:off x="1296649" y="1057297"/>
            <a:ext cx="10127488" cy="221599"/>
          </a:xfrm>
        </p:spPr>
        <p:txBody>
          <a:bodyPr/>
          <a:lstStyle/>
          <a:p>
            <a:r>
              <a:rPr lang="fr-FR" dirty="0">
                <a:latin typeface="Segoe UI Semibold"/>
                <a:ea typeface="Segoe UI Black"/>
                <a:cs typeface="Segoe UI Semibold"/>
              </a:rPr>
              <a:t>Etape 4 : </a:t>
            </a:r>
            <a:r>
              <a:rPr lang="fr-FR" dirty="0"/>
              <a:t>Réunion de lancement et planning de déploiement</a:t>
            </a:r>
          </a:p>
        </p:txBody>
      </p:sp>
      <p:sp>
        <p:nvSpPr>
          <p:cNvPr id="7" name="Espace réservé du texte 1">
            <a:extLst>
              <a:ext uri="{FF2B5EF4-FFF2-40B4-BE49-F238E27FC236}">
                <a16:creationId xmlns:a16="http://schemas.microsoft.com/office/drawing/2014/main" id="{82CDDBD9-8F75-680C-D7FD-45FB0B80C0FE}"/>
              </a:ext>
            </a:extLst>
          </p:cNvPr>
          <p:cNvSpPr txBox="1">
            <a:spLocks/>
          </p:cNvSpPr>
          <p:nvPr/>
        </p:nvSpPr>
        <p:spPr>
          <a:xfrm>
            <a:off x="917597" y="1702617"/>
            <a:ext cx="10885589" cy="17494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a:cs typeface="Segoe UI"/>
              </a:rPr>
              <a:t>Il est nécessaire de </a:t>
            </a:r>
            <a:r>
              <a:rPr lang="fr-FR" sz="1400" b="1" dirty="0">
                <a:latin typeface="Segoe UI"/>
                <a:cs typeface="Segoe UI"/>
              </a:rPr>
              <a:t>planifier les différentes étapes du projet </a:t>
            </a:r>
            <a:r>
              <a:rPr lang="fr-FR" sz="1400" dirty="0">
                <a:latin typeface="Segoe UI"/>
                <a:cs typeface="Segoe UI"/>
              </a:rPr>
              <a:t>(planning de déploiement) pour permettre de prendre en compte à la fois </a:t>
            </a:r>
            <a:r>
              <a:rPr lang="fr-FR" sz="1400" b="1" dirty="0">
                <a:latin typeface="Segoe UI"/>
                <a:cs typeface="Segoe UI"/>
              </a:rPr>
              <a:t>les contraintes des professionnels et des éditeurs</a:t>
            </a:r>
            <a:r>
              <a:rPr lang="fr-FR" sz="1400" dirty="0">
                <a:latin typeface="Segoe UI"/>
                <a:cs typeface="Segoe UI"/>
              </a:rPr>
              <a:t>. Les choix et contraintes du déploiement sont arrêtés au lors d’une </a:t>
            </a:r>
            <a:r>
              <a:rPr lang="fr-FR" sz="1400" b="1" dirty="0">
                <a:latin typeface="Segoe UI"/>
                <a:cs typeface="Segoe UI"/>
              </a:rPr>
              <a:t>réunion de lancement </a:t>
            </a:r>
            <a:r>
              <a:rPr lang="fr-FR" sz="1400" dirty="0">
                <a:latin typeface="Segoe UI"/>
                <a:cs typeface="Segoe UI"/>
              </a:rPr>
              <a:t>permettant la :  </a:t>
            </a:r>
          </a:p>
          <a:p>
            <a:pPr lvl="1">
              <a:lnSpc>
                <a:spcPct val="150000"/>
              </a:lnSpc>
              <a:buClr>
                <a:srgbClr val="A7358C"/>
              </a:buClr>
            </a:pPr>
            <a:r>
              <a:rPr lang="fr-FR" sz="1400" dirty="0">
                <a:latin typeface="Segoe UI" panose="020B0502040204020203" pitchFamily="34" charset="0"/>
                <a:cs typeface="Segoe UI" panose="020B0502040204020203" pitchFamily="34" charset="0"/>
              </a:rPr>
              <a:t>Validation du périmètre du projet (achat de matériel informatique, reprise de données, etc…)</a:t>
            </a:r>
          </a:p>
          <a:p>
            <a:pPr lvl="1">
              <a:lnSpc>
                <a:spcPct val="150000"/>
              </a:lnSpc>
              <a:buClr>
                <a:srgbClr val="A7358C"/>
              </a:buClr>
            </a:pPr>
            <a:r>
              <a:rPr lang="fr-FR" sz="1400" dirty="0">
                <a:latin typeface="Segoe UI" panose="020B0502040204020203" pitchFamily="34" charset="0"/>
                <a:cs typeface="Segoe UI" panose="020B0502040204020203" pitchFamily="34" charset="0"/>
              </a:rPr>
              <a:t>Validation de la gouvernance du projet et des outils de pilotage entre le chef de projet, l’AMOA et l’éditeur </a:t>
            </a:r>
          </a:p>
          <a:p>
            <a:pPr lvl="1">
              <a:lnSpc>
                <a:spcPct val="150000"/>
              </a:lnSpc>
              <a:buClr>
                <a:srgbClr val="A7358C"/>
              </a:buClr>
            </a:pPr>
            <a:r>
              <a:rPr lang="fr-FR" sz="1400" dirty="0">
                <a:latin typeface="Segoe UI" panose="020B0502040204020203" pitchFamily="34" charset="0"/>
                <a:cs typeface="Segoe UI" panose="020B0502040204020203" pitchFamily="34" charset="0"/>
              </a:rPr>
              <a:t>Validation du phasage du déploiement et du macro-planning envisagé (dates de mise en production, formations par activité, etc…)</a:t>
            </a:r>
          </a:p>
          <a:p>
            <a:pPr lvl="1">
              <a:buClr>
                <a:srgbClr val="A7358C"/>
              </a:buClr>
            </a:pPr>
            <a:endParaRPr lang="fr-FR" sz="1400" dirty="0">
              <a:latin typeface="Segoe UI" panose="020B0502040204020203" pitchFamily="34" charset="0"/>
              <a:cs typeface="Segoe UI" panose="020B0502040204020203" pitchFamily="34" charset="0"/>
            </a:endParaRPr>
          </a:p>
          <a:p>
            <a:pPr marL="457200" lvl="1" indent="0">
              <a:buClr>
                <a:srgbClr val="A7358C"/>
              </a:buClr>
              <a:buNone/>
            </a:pPr>
            <a:endParaRPr lang="fr-FR" sz="1400" dirty="0">
              <a:latin typeface="Segoe UI" panose="020B0502040204020203" pitchFamily="34" charset="0"/>
              <a:cs typeface="Segoe UI" panose="020B0502040204020203" pitchFamily="34" charset="0"/>
            </a:endParaRPr>
          </a:p>
        </p:txBody>
      </p:sp>
      <p:sp>
        <p:nvSpPr>
          <p:cNvPr id="9" name="Espace réservé du texte 1">
            <a:extLst>
              <a:ext uri="{FF2B5EF4-FFF2-40B4-BE49-F238E27FC236}">
                <a16:creationId xmlns:a16="http://schemas.microsoft.com/office/drawing/2014/main" id="{E11EF929-9CBD-9548-60BD-902DF996FFF0}"/>
              </a:ext>
            </a:extLst>
          </p:cNvPr>
          <p:cNvSpPr txBox="1">
            <a:spLocks/>
          </p:cNvSpPr>
          <p:nvPr/>
        </p:nvSpPr>
        <p:spPr>
          <a:xfrm>
            <a:off x="917597" y="4204026"/>
            <a:ext cx="10885589" cy="64961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A7358C"/>
              </a:buClr>
            </a:pPr>
            <a:endParaRPr lang="fr-FR" sz="1400" dirty="0">
              <a:latin typeface="Segoe UI" panose="020B0502040204020203" pitchFamily="34" charset="0"/>
              <a:cs typeface="Segoe UI" panose="020B0502040204020203" pitchFamily="34" charset="0"/>
            </a:endParaRPr>
          </a:p>
          <a:p>
            <a:pPr marL="457200" lvl="1" indent="0">
              <a:buClr>
                <a:srgbClr val="A7358C"/>
              </a:buClr>
              <a:buNone/>
            </a:pPr>
            <a:endParaRPr lang="fr-FR" sz="1400" dirty="0">
              <a:latin typeface="Segoe UI" panose="020B0502040204020203" pitchFamily="34" charset="0"/>
              <a:cs typeface="Segoe UI" panose="020B0502040204020203" pitchFamily="34" charset="0"/>
            </a:endParaRPr>
          </a:p>
        </p:txBody>
      </p:sp>
      <p:sp>
        <p:nvSpPr>
          <p:cNvPr id="10" name="Espace réservé du texte 1">
            <a:extLst>
              <a:ext uri="{FF2B5EF4-FFF2-40B4-BE49-F238E27FC236}">
                <a16:creationId xmlns:a16="http://schemas.microsoft.com/office/drawing/2014/main" id="{27FA2F7B-220A-6FBC-FF07-1B7EAA2436C7}"/>
              </a:ext>
            </a:extLst>
          </p:cNvPr>
          <p:cNvSpPr txBox="1">
            <a:spLocks/>
          </p:cNvSpPr>
          <p:nvPr/>
        </p:nvSpPr>
        <p:spPr>
          <a:xfrm>
            <a:off x="770050" y="5524199"/>
            <a:ext cx="10885589" cy="523620"/>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latin typeface="Segoe UI" panose="020B0502040204020203" pitchFamily="34" charset="0"/>
                <a:cs typeface="Segoe UI" panose="020B0502040204020203" pitchFamily="34" charset="0"/>
              </a:rPr>
              <a:t>La réalisation de la réunion de lancement et la finalisation du planning de déploiement marque la fin de phase de préparation et donc l’entrée dans la phase de déploiement du DUI.</a:t>
            </a:r>
          </a:p>
          <a:p>
            <a:pPr lvl="1">
              <a:buClr>
                <a:srgbClr val="A7358C"/>
              </a:buClr>
            </a:pPr>
            <a:endParaRPr lang="fr-FR" sz="1400" dirty="0">
              <a:latin typeface="Segoe UI" panose="020B0502040204020203" pitchFamily="34" charset="0"/>
              <a:cs typeface="Segoe UI" panose="020B0502040204020203" pitchFamily="34" charset="0"/>
            </a:endParaRPr>
          </a:p>
          <a:p>
            <a:pPr marL="457200" lvl="1" indent="0">
              <a:buClr>
                <a:srgbClr val="A7358C"/>
              </a:buClr>
              <a:buNone/>
            </a:pPr>
            <a:endParaRPr lang="fr-FR" sz="1400" dirty="0">
              <a:latin typeface="Segoe UI" panose="020B0502040204020203" pitchFamily="34" charset="0"/>
              <a:cs typeface="Segoe UI" panose="020B0502040204020203" pitchFamily="34" charset="0"/>
            </a:endParaRPr>
          </a:p>
        </p:txBody>
      </p:sp>
      <p:sp>
        <p:nvSpPr>
          <p:cNvPr id="5" name="Espace réservé du texte 1">
            <a:extLst>
              <a:ext uri="{FF2B5EF4-FFF2-40B4-BE49-F238E27FC236}">
                <a16:creationId xmlns:a16="http://schemas.microsoft.com/office/drawing/2014/main" id="{F0B76C41-A04C-A43A-804C-69D9F86568BD}"/>
              </a:ext>
            </a:extLst>
          </p:cNvPr>
          <p:cNvSpPr txBox="1">
            <a:spLocks/>
          </p:cNvSpPr>
          <p:nvPr/>
        </p:nvSpPr>
        <p:spPr>
          <a:xfrm>
            <a:off x="2160415" y="4204026"/>
            <a:ext cx="8272662" cy="865337"/>
          </a:xfrm>
          <a:prstGeom prst="rect">
            <a:avLst/>
          </a:prstGeom>
          <a:solidFill>
            <a:srgbClr val="F7E5F3"/>
          </a:solidFill>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latin typeface="Segoe UI Semibold"/>
                <a:ea typeface="Calibri" panose="020F0502020204030204" pitchFamily="34" charset="0"/>
                <a:cs typeface="Segoe UI Semibold"/>
              </a:rPr>
              <a:t>Bonne pratique : le projet ESMS Numérique implique un « surplus » de travail momentané pour l’équipe projet et l’ensemble des professionnels de la structure. La disponibilité des acteurs est donc un élément clef à prendre en considération lors de la formalisation du calendrier du projet. </a:t>
            </a:r>
          </a:p>
        </p:txBody>
      </p:sp>
      <p:pic>
        <p:nvPicPr>
          <p:cNvPr id="6" name="Graphique 5" descr="Lumières allumées avec un remplissage uni">
            <a:extLst>
              <a:ext uri="{FF2B5EF4-FFF2-40B4-BE49-F238E27FC236}">
                <a16:creationId xmlns:a16="http://schemas.microsoft.com/office/drawing/2014/main" id="{BF98F6B3-7F98-4E32-6C53-C817BF9A40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3109" y="4204026"/>
            <a:ext cx="764426" cy="764426"/>
          </a:xfrm>
          <a:prstGeom prst="rect">
            <a:avLst/>
          </a:prstGeom>
        </p:spPr>
      </p:pic>
    </p:spTree>
    <p:extLst>
      <p:ext uri="{BB962C8B-B14F-4D97-AF65-F5344CB8AC3E}">
        <p14:creationId xmlns:p14="http://schemas.microsoft.com/office/powerpoint/2010/main" val="1470900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838200" y="1811916"/>
            <a:ext cx="3960812" cy="997196"/>
          </a:xfrm>
        </p:spPr>
        <p:txBody>
          <a:bodyPr/>
          <a:lstStyle/>
          <a:p>
            <a:pPr>
              <a:spcBef>
                <a:spcPts val="1200"/>
              </a:spcBef>
            </a:pPr>
            <a:r>
              <a:rPr lang="fr-FR" dirty="0">
                <a:solidFill>
                  <a:schemeClr val="bg1"/>
                </a:solidFill>
                <a:latin typeface="Segoe UI Black"/>
                <a:ea typeface="Segoe UI Black"/>
              </a:rPr>
              <a:t>2. Checklist et bonnes pratiques</a:t>
            </a:r>
          </a:p>
        </p:txBody>
      </p:sp>
    </p:spTree>
    <p:extLst>
      <p:ext uri="{BB962C8B-B14F-4D97-AF65-F5344CB8AC3E}">
        <p14:creationId xmlns:p14="http://schemas.microsoft.com/office/powerpoint/2010/main" val="890336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latin typeface="Segoe UI Semibold"/>
                <a:ea typeface="Segoe UI Black"/>
                <a:cs typeface="Segoe UI Semibold"/>
              </a:rPr>
              <a:t>Checklist et bonnes pratiques</a:t>
            </a:r>
            <a:endParaRPr lang="fr-FR" dirty="0"/>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a:lstStyle/>
          <a:p>
            <a:r>
              <a:rPr lang="fr-FR"/>
              <a:t>Préparation à la phase de déploiement</a:t>
            </a:r>
          </a:p>
        </p:txBody>
      </p:sp>
      <p:graphicFrame>
        <p:nvGraphicFramePr>
          <p:cNvPr id="6" name="Tableau 5">
            <a:extLst>
              <a:ext uri="{FF2B5EF4-FFF2-40B4-BE49-F238E27FC236}">
                <a16:creationId xmlns:a16="http://schemas.microsoft.com/office/drawing/2014/main" id="{D4DDF699-9E15-221D-A3B0-3299C2404C60}"/>
              </a:ext>
            </a:extLst>
          </p:cNvPr>
          <p:cNvGraphicFramePr>
            <a:graphicFrameLocks noGrp="1"/>
          </p:cNvGraphicFramePr>
          <p:nvPr>
            <p:extLst>
              <p:ext uri="{D42A27DB-BD31-4B8C-83A1-F6EECF244321}">
                <p14:modId xmlns:p14="http://schemas.microsoft.com/office/powerpoint/2010/main" val="339445066"/>
              </p:ext>
            </p:extLst>
          </p:nvPr>
        </p:nvGraphicFramePr>
        <p:xfrm>
          <a:off x="1296648" y="1579222"/>
          <a:ext cx="9218540" cy="3001921"/>
        </p:xfrm>
        <a:graphic>
          <a:graphicData uri="http://schemas.openxmlformats.org/drawingml/2006/table">
            <a:tbl>
              <a:tblPr firstRow="1" bandRow="1">
                <a:tableStyleId>{5C22544A-7EE6-4342-B048-85BDC9FD1C3A}</a:tableStyleId>
              </a:tblPr>
              <a:tblGrid>
                <a:gridCol w="8208890">
                  <a:extLst>
                    <a:ext uri="{9D8B030D-6E8A-4147-A177-3AD203B41FA5}">
                      <a16:colId xmlns:a16="http://schemas.microsoft.com/office/drawing/2014/main" val="2458118718"/>
                    </a:ext>
                  </a:extLst>
                </a:gridCol>
                <a:gridCol w="1009650">
                  <a:extLst>
                    <a:ext uri="{9D8B030D-6E8A-4147-A177-3AD203B41FA5}">
                      <a16:colId xmlns:a16="http://schemas.microsoft.com/office/drawing/2014/main" val="2974147071"/>
                    </a:ext>
                  </a:extLst>
                </a:gridCol>
              </a:tblGrid>
              <a:tr h="494596">
                <a:tc>
                  <a:txBody>
                    <a:bodyPr/>
                    <a:lstStyle/>
                    <a:p>
                      <a:r>
                        <a:rPr lang="fr-FR" sz="1400" noProof="0" dirty="0">
                          <a:latin typeface="Segoe UI" panose="020B0502040204020203" pitchFamily="34" charset="0"/>
                          <a:cs typeface="Segoe UI" panose="020B0502040204020203" pitchFamily="34" charset="0"/>
                        </a:rPr>
                        <a:t>Vérification de la recevabilité du projet</a:t>
                      </a:r>
                    </a:p>
                  </a:txBody>
                  <a:tcPr>
                    <a:solidFill>
                      <a:srgbClr val="0B82C6"/>
                    </a:solidFill>
                  </a:tcPr>
                </a:tc>
                <a:tc>
                  <a:txBody>
                    <a:bodyPr/>
                    <a:lstStyle/>
                    <a:p>
                      <a:pPr algn="ctr"/>
                      <a:r>
                        <a:rPr lang="fr-FR" sz="1400" noProof="0">
                          <a:latin typeface="Segoe UI" panose="020B0502040204020203" pitchFamily="34" charset="0"/>
                          <a:cs typeface="Segoe UI" panose="020B0502040204020203" pitchFamily="34" charset="0"/>
                        </a:rPr>
                        <a:t>OK</a:t>
                      </a:r>
                    </a:p>
                  </a:txBody>
                  <a:tcPr anchor="ctr">
                    <a:solidFill>
                      <a:srgbClr val="0B82C6"/>
                    </a:solidFill>
                  </a:tcPr>
                </a:tc>
                <a:extLst>
                  <a:ext uri="{0D108BD9-81ED-4DB2-BD59-A6C34878D82A}">
                    <a16:rowId xmlns:a16="http://schemas.microsoft.com/office/drawing/2014/main" val="794634229"/>
                  </a:ext>
                </a:extLst>
              </a:tr>
              <a:tr h="501465">
                <a:tc>
                  <a:txBody>
                    <a:bodyPr/>
                    <a:lstStyle/>
                    <a:p>
                      <a:r>
                        <a:rPr lang="fr-FR" sz="1400" noProof="0">
                          <a:latin typeface="Segoe UI" panose="020B0502040204020203" pitchFamily="34" charset="0"/>
                          <a:cs typeface="Segoe UI" panose="020B0502040204020203" pitchFamily="34" charset="0"/>
                        </a:rPr>
                        <a:t>1. La convention avec l’ARS est signée.</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51573792"/>
                  </a:ext>
                </a:extLst>
              </a:tr>
              <a:tr h="501465">
                <a:tc>
                  <a:txBody>
                    <a:bodyPr/>
                    <a:lstStyle/>
                    <a:p>
                      <a:r>
                        <a:rPr lang="fr-FR" sz="1400" noProof="0">
                          <a:latin typeface="Segoe UI" panose="020B0502040204020203" pitchFamily="34" charset="0"/>
                          <a:cs typeface="Segoe UI" panose="020B0502040204020203" pitchFamily="34" charset="0"/>
                        </a:rPr>
                        <a:t>2. La contractualisation avec l’éditeur est effectuée </a:t>
                      </a:r>
                      <a:r>
                        <a:rPr lang="fr-FR" sz="1400" b="1" noProof="0">
                          <a:latin typeface="Segoe UI" panose="020B0502040204020203" pitchFamily="34" charset="0"/>
                          <a:cs typeface="Segoe UI" panose="020B0502040204020203" pitchFamily="34" charset="0"/>
                        </a:rPr>
                        <a:t>OU</a:t>
                      </a:r>
                      <a:r>
                        <a:rPr lang="fr-FR" sz="1400" noProof="0">
                          <a:latin typeface="Segoe UI" panose="020B0502040204020203" pitchFamily="34" charset="0"/>
                          <a:cs typeface="Segoe UI" panose="020B0502040204020203" pitchFamily="34" charset="0"/>
                        </a:rPr>
                        <a:t> les bons de commande SONS sont signés.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501465">
                <a:tc>
                  <a:txBody>
                    <a:bodyPr/>
                    <a:lstStyle/>
                    <a:p>
                      <a:r>
                        <a:rPr lang="fr-FR" sz="1400" noProof="0">
                          <a:latin typeface="Segoe UI" panose="020B0502040204020203" pitchFamily="34" charset="0"/>
                          <a:cs typeface="Segoe UI" panose="020B0502040204020203" pitchFamily="34" charset="0"/>
                        </a:rPr>
                        <a:t>3. La contractualisation avec l’ANS est à 100%</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501465">
                <a:tc>
                  <a:txBody>
                    <a:bodyPr/>
                    <a:lstStyle/>
                    <a:p>
                      <a:r>
                        <a:rPr lang="fr-FR" sz="1400" noProof="0">
                          <a:latin typeface="Segoe UI" panose="020B0502040204020203" pitchFamily="34" charset="0"/>
                          <a:cs typeface="Segoe UI" panose="020B0502040204020203" pitchFamily="34" charset="0"/>
                        </a:rPr>
                        <a:t>5. La réunion de lancement a eu lieu.</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r h="501465">
                <a:tc>
                  <a:txBody>
                    <a:bodyPr/>
                    <a:lstStyle/>
                    <a:p>
                      <a:r>
                        <a:rPr lang="fr-FR" sz="1400" noProof="0">
                          <a:latin typeface="Segoe UI" panose="020B0502040204020203" pitchFamily="34" charset="0"/>
                          <a:cs typeface="Segoe UI" panose="020B0502040204020203" pitchFamily="34" charset="0"/>
                        </a:rPr>
                        <a:t>6. Le planning de déploiement est prêt.</a:t>
                      </a:r>
                    </a:p>
                  </a:txBody>
                  <a:tcPr anchor="ctr"/>
                </a:tc>
                <a:tc>
                  <a:txBody>
                    <a:bodyPr/>
                    <a:lstStyle/>
                    <a:p>
                      <a:endParaRPr lang="fr-FR" sz="1400" noProof="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47552544"/>
                  </a:ext>
                </a:extLst>
              </a:tr>
            </a:tbl>
          </a:graphicData>
        </a:graphic>
      </p:graphicFrame>
      <p:sp>
        <p:nvSpPr>
          <p:cNvPr id="7" name="Rectangle 6">
            <a:extLst>
              <a:ext uri="{FF2B5EF4-FFF2-40B4-BE49-F238E27FC236}">
                <a16:creationId xmlns:a16="http://schemas.microsoft.com/office/drawing/2014/main" id="{36808C7F-369D-B269-A485-F6DE1FFCD90B}"/>
              </a:ext>
            </a:extLst>
          </p:cNvPr>
          <p:cNvSpPr/>
          <p:nvPr/>
        </p:nvSpPr>
        <p:spPr>
          <a:xfrm>
            <a:off x="9916143" y="226251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1B61B1A-3B21-1E54-012B-B7654412B4DB}"/>
              </a:ext>
            </a:extLst>
          </p:cNvPr>
          <p:cNvSpPr/>
          <p:nvPr/>
        </p:nvSpPr>
        <p:spPr>
          <a:xfrm>
            <a:off x="9916143" y="2747698"/>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ED9D707-D58E-6B69-07A8-B45FCCADEE5B}"/>
              </a:ext>
            </a:extLst>
          </p:cNvPr>
          <p:cNvSpPr/>
          <p:nvPr/>
        </p:nvSpPr>
        <p:spPr>
          <a:xfrm>
            <a:off x="9916143" y="3232880"/>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388F7FA0-B596-D4C1-3DF0-5466CF002556}"/>
              </a:ext>
            </a:extLst>
          </p:cNvPr>
          <p:cNvSpPr/>
          <p:nvPr/>
        </p:nvSpPr>
        <p:spPr>
          <a:xfrm>
            <a:off x="9916143" y="3718062"/>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7168CC0-2655-3985-945A-5DF8B387C0C1}"/>
              </a:ext>
            </a:extLst>
          </p:cNvPr>
          <p:cNvSpPr/>
          <p:nvPr/>
        </p:nvSpPr>
        <p:spPr>
          <a:xfrm>
            <a:off x="9916143" y="4203243"/>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9048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fld id="{B1BE69F4-0944-4818-99AA-229EF00DFFEF}" type="slidenum">
              <a:rPr lang="fr-FR" smtClean="0">
                <a:solidFill>
                  <a:schemeClr val="bg1"/>
                </a:solidFill>
              </a:rPr>
              <a:t>46</a:t>
            </a:fld>
            <a:endParaRPr lang="fr-FR">
              <a:solidFill>
                <a:schemeClr val="bg1"/>
              </a:solidFill>
            </a:endParaRP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1687398" y="1354245"/>
            <a:ext cx="4749696" cy="1679434"/>
          </a:xfrm>
        </p:spPr>
        <p:txBody>
          <a:bodyPr vert="horz" wrap="square" lIns="0" tIns="0" rIns="0" bIns="0" rtlCol="0" anchor="t">
            <a:spAutoFit/>
          </a:bodyPr>
          <a:lstStyle/>
          <a:p>
            <a:r>
              <a:rPr lang="fr-FR" sz="4000" dirty="0">
                <a:latin typeface="Arial"/>
                <a:ea typeface="Segoe UI Black"/>
                <a:cs typeface="Arial"/>
              </a:rPr>
              <a:t>Partie 2</a:t>
            </a:r>
            <a:r>
              <a:rPr lang="fr-FR" dirty="0">
                <a:latin typeface="Arial"/>
                <a:ea typeface="Segoe UI Black"/>
                <a:cs typeface="Arial"/>
              </a:rPr>
              <a:t> </a:t>
            </a:r>
            <a:endParaRPr lang="fr-FR" dirty="0"/>
          </a:p>
          <a:p>
            <a:r>
              <a:rPr lang="fr-FR" dirty="0">
                <a:latin typeface="Arial"/>
                <a:ea typeface="Segoe UI Black"/>
                <a:cs typeface="Arial"/>
              </a:rPr>
              <a:t>Mise en œuvre d’une méthodologie projet </a:t>
            </a:r>
            <a:endParaRPr lang="fr-FR" dirty="0"/>
          </a:p>
        </p:txBody>
      </p:sp>
    </p:spTree>
    <p:extLst>
      <p:ext uri="{BB962C8B-B14F-4D97-AF65-F5344CB8AC3E}">
        <p14:creationId xmlns:p14="http://schemas.microsoft.com/office/powerpoint/2010/main" val="277209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741784" y="1866780"/>
            <a:ext cx="3960812" cy="1624034"/>
          </a:xfrm>
        </p:spPr>
        <p:txBody>
          <a:bodyPr/>
          <a:lstStyle/>
          <a:p>
            <a:r>
              <a:rPr lang="fr-FR" dirty="0"/>
              <a:t>1. Les grandes étapes du projet</a:t>
            </a:r>
          </a:p>
          <a:p>
            <a:r>
              <a:rPr lang="fr-FR" dirty="0"/>
              <a:t> </a:t>
            </a:r>
          </a:p>
        </p:txBody>
      </p:sp>
    </p:spTree>
    <p:extLst>
      <p:ext uri="{BB962C8B-B14F-4D97-AF65-F5344CB8AC3E}">
        <p14:creationId xmlns:p14="http://schemas.microsoft.com/office/powerpoint/2010/main" val="1735028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a:extLst>
              <a:ext uri="{FF2B5EF4-FFF2-40B4-BE49-F238E27FC236}">
                <a16:creationId xmlns:a16="http://schemas.microsoft.com/office/drawing/2014/main" id="{3C91BFDD-36F5-6A57-8C0A-60ED27F71E24}"/>
              </a:ext>
            </a:extLst>
          </p:cNvPr>
          <p:cNvSpPr>
            <a:spLocks noChangeArrowheads="1"/>
          </p:cNvSpPr>
          <p:nvPr/>
        </p:nvSpPr>
        <p:spPr bwMode="auto">
          <a:xfrm>
            <a:off x="10063241" y="4580269"/>
            <a:ext cx="1872000" cy="831600"/>
          </a:xfrm>
          <a:prstGeom prst="homePlate">
            <a:avLst>
              <a:gd name="adj" fmla="val 4613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fr-FR" sz="1400" b="1" dirty="0">
                <a:solidFill>
                  <a:schemeClr val="bg1"/>
                </a:solidFill>
                <a:latin typeface="Segoe UI" panose="020B0502040204020203" pitchFamily="34" charset="0"/>
                <a:cs typeface="Segoe UI" panose="020B0502040204020203" pitchFamily="34" charset="0"/>
              </a:rPr>
              <a:t>G. Gestion des risques</a:t>
            </a:r>
            <a:endParaRPr lang="en-GB" sz="1400" b="1" dirty="0">
              <a:solidFill>
                <a:schemeClr val="bg1"/>
              </a:solidFill>
              <a:latin typeface="Segoe UI" panose="020B0502040204020203" pitchFamily="34" charset="0"/>
              <a:cs typeface="Segoe UI" panose="020B0502040204020203" pitchFamily="34" charset="0"/>
            </a:endParaRPr>
          </a:p>
        </p:txBody>
      </p:sp>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a:xfrm>
            <a:off x="1296648" y="510968"/>
            <a:ext cx="10127489" cy="387798"/>
          </a:xfrm>
        </p:spPr>
        <p:txBody>
          <a:bodyPr/>
          <a:lstStyle/>
          <a:p>
            <a:r>
              <a:rPr lang="fr-FR" dirty="0">
                <a:solidFill>
                  <a:srgbClr val="616BAF"/>
                </a:solidFill>
              </a:rPr>
              <a:t>Les grandes étapes du projet</a:t>
            </a:r>
            <a:endParaRPr lang="fr-FR" b="0" dirty="0">
              <a:solidFill>
                <a:srgbClr val="616BAF"/>
              </a:solidFill>
              <a:latin typeface="Arial"/>
              <a:ea typeface="Segoe UI Black"/>
              <a:cs typeface="Arial"/>
            </a:endParaRP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Méthodologie globale</a:t>
            </a:r>
          </a:p>
        </p:txBody>
      </p:sp>
      <p:sp>
        <p:nvSpPr>
          <p:cNvPr id="20" name="AutoShape 4">
            <a:extLst>
              <a:ext uri="{FF2B5EF4-FFF2-40B4-BE49-F238E27FC236}">
                <a16:creationId xmlns:a16="http://schemas.microsoft.com/office/drawing/2014/main" id="{4C0724AE-A13B-C772-BC03-B123D900719D}"/>
              </a:ext>
            </a:extLst>
          </p:cNvPr>
          <p:cNvSpPr>
            <a:spLocks noChangeArrowheads="1"/>
          </p:cNvSpPr>
          <p:nvPr/>
        </p:nvSpPr>
        <p:spPr bwMode="auto">
          <a:xfrm>
            <a:off x="8458521" y="4086192"/>
            <a:ext cx="1872000" cy="831600"/>
          </a:xfrm>
          <a:prstGeom prst="homePlate">
            <a:avLst>
              <a:gd name="adj" fmla="val 4613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panose="020B0502040204020203" pitchFamily="34" charset="0"/>
                <a:cs typeface="Segoe UI" panose="020B0502040204020203" pitchFamily="34" charset="0"/>
              </a:rPr>
              <a:t>F. P</a:t>
            </a:r>
            <a:r>
              <a:rPr lang="fr-FR" sz="1400" b="1" dirty="0">
                <a:solidFill>
                  <a:schemeClr val="bg1"/>
                </a:solidFill>
                <a:latin typeface="Segoe UI" panose="020B0502040204020203" pitchFamily="34" charset="0"/>
                <a:cs typeface="Segoe UI" panose="020B0502040204020203" pitchFamily="34" charset="0"/>
              </a:rPr>
              <a:t>réparation à la conduite du changement</a:t>
            </a:r>
            <a:endParaRPr lang="en-GB" sz="1400" b="1" dirty="0">
              <a:solidFill>
                <a:schemeClr val="bg1"/>
              </a:solidFill>
              <a:latin typeface="Segoe UI" panose="020B0502040204020203" pitchFamily="34" charset="0"/>
              <a:cs typeface="Segoe UI" panose="020B0502040204020203" pitchFamily="34" charset="0"/>
            </a:endParaRPr>
          </a:p>
        </p:txBody>
      </p:sp>
      <p:sp>
        <p:nvSpPr>
          <p:cNvPr id="21" name="AutoShape 5">
            <a:extLst>
              <a:ext uri="{FF2B5EF4-FFF2-40B4-BE49-F238E27FC236}">
                <a16:creationId xmlns:a16="http://schemas.microsoft.com/office/drawing/2014/main" id="{07ED3A88-B9F1-B8E5-BB3F-0B6C7E21F5D0}"/>
              </a:ext>
            </a:extLst>
          </p:cNvPr>
          <p:cNvSpPr>
            <a:spLocks noChangeArrowheads="1"/>
          </p:cNvSpPr>
          <p:nvPr/>
        </p:nvSpPr>
        <p:spPr bwMode="auto">
          <a:xfrm>
            <a:off x="6853798" y="3592112"/>
            <a:ext cx="1872000" cy="831600"/>
          </a:xfrm>
          <a:prstGeom prst="homePlate">
            <a:avLst>
              <a:gd name="adj" fmla="val 46199"/>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panose="020B0502040204020203" pitchFamily="34" charset="0"/>
                <a:cs typeface="Segoe UI" panose="020B0502040204020203" pitchFamily="34" charset="0"/>
              </a:rPr>
              <a:t>E. Mise </a:t>
            </a:r>
            <a:r>
              <a:rPr lang="en-GB" sz="1400" b="1" dirty="0" err="1">
                <a:solidFill>
                  <a:schemeClr val="bg1"/>
                </a:solidFill>
                <a:latin typeface="Segoe UI" panose="020B0502040204020203" pitchFamily="34" charset="0"/>
                <a:cs typeface="Segoe UI" panose="020B0502040204020203" pitchFamily="34" charset="0"/>
              </a:rPr>
              <a:t>en</a:t>
            </a:r>
            <a:r>
              <a:rPr lang="en-GB" sz="1400" b="1" dirty="0">
                <a:solidFill>
                  <a:schemeClr val="bg1"/>
                </a:solidFill>
                <a:latin typeface="Segoe UI" panose="020B0502040204020203" pitchFamily="34" charset="0"/>
                <a:cs typeface="Segoe UI" panose="020B0502040204020203" pitchFamily="34" charset="0"/>
              </a:rPr>
              <a:t> place </a:t>
            </a:r>
            <a:r>
              <a:rPr lang="en-GB" sz="1400" b="1" dirty="0" err="1">
                <a:solidFill>
                  <a:schemeClr val="bg1"/>
                </a:solidFill>
                <a:latin typeface="Segoe UI" panose="020B0502040204020203" pitchFamily="34" charset="0"/>
                <a:cs typeface="Segoe UI" panose="020B0502040204020203" pitchFamily="34" charset="0"/>
              </a:rPr>
              <a:t>d’une</a:t>
            </a:r>
            <a:r>
              <a:rPr lang="en-GB" sz="1400" b="1" dirty="0">
                <a:solidFill>
                  <a:schemeClr val="bg1"/>
                </a:solidFill>
                <a:latin typeface="Segoe UI" panose="020B0502040204020203" pitchFamily="34" charset="0"/>
                <a:cs typeface="Segoe UI" panose="020B0502040204020203" pitchFamily="34" charset="0"/>
              </a:rPr>
              <a:t> </a:t>
            </a:r>
            <a:r>
              <a:rPr lang="en-GB" sz="1400" b="1" dirty="0" err="1">
                <a:solidFill>
                  <a:schemeClr val="bg1"/>
                </a:solidFill>
                <a:latin typeface="Segoe UI" panose="020B0502040204020203" pitchFamily="34" charset="0"/>
                <a:cs typeface="Segoe UI" panose="020B0502040204020203" pitchFamily="34" charset="0"/>
              </a:rPr>
              <a:t>gouvernance</a:t>
            </a:r>
            <a:endParaRPr lang="en-GB" sz="1400" b="1" dirty="0">
              <a:solidFill>
                <a:schemeClr val="bg1"/>
              </a:solidFill>
              <a:latin typeface="Segoe UI" panose="020B0502040204020203" pitchFamily="34" charset="0"/>
              <a:cs typeface="Segoe UI" panose="020B0502040204020203" pitchFamily="34" charset="0"/>
            </a:endParaRPr>
          </a:p>
        </p:txBody>
      </p:sp>
      <p:sp>
        <p:nvSpPr>
          <p:cNvPr id="22" name="AutoShape 6">
            <a:extLst>
              <a:ext uri="{FF2B5EF4-FFF2-40B4-BE49-F238E27FC236}">
                <a16:creationId xmlns:a16="http://schemas.microsoft.com/office/drawing/2014/main" id="{19096B64-EB1F-8D95-6821-BE1998102680}"/>
              </a:ext>
            </a:extLst>
          </p:cNvPr>
          <p:cNvSpPr>
            <a:spLocks noChangeArrowheads="1"/>
          </p:cNvSpPr>
          <p:nvPr/>
        </p:nvSpPr>
        <p:spPr bwMode="auto">
          <a:xfrm>
            <a:off x="5249075" y="3098032"/>
            <a:ext cx="1872000" cy="831600"/>
          </a:xfrm>
          <a:prstGeom prst="homePlate">
            <a:avLst>
              <a:gd name="adj" fmla="val 4613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panose="020B0502040204020203" pitchFamily="34" charset="0"/>
                <a:cs typeface="Segoe UI" panose="020B0502040204020203" pitchFamily="34" charset="0"/>
              </a:rPr>
              <a:t>D. </a:t>
            </a:r>
            <a:r>
              <a:rPr lang="en-GB" sz="1400" b="1" dirty="0" err="1">
                <a:solidFill>
                  <a:schemeClr val="bg1"/>
                </a:solidFill>
                <a:latin typeface="Segoe UI" panose="020B0502040204020203" pitchFamily="34" charset="0"/>
                <a:cs typeface="Segoe UI" panose="020B0502040204020203" pitchFamily="34" charset="0"/>
              </a:rPr>
              <a:t>Rédaction</a:t>
            </a:r>
            <a:r>
              <a:rPr lang="en-GB" sz="1400" b="1" dirty="0">
                <a:solidFill>
                  <a:schemeClr val="bg1"/>
                </a:solidFill>
                <a:latin typeface="Segoe UI" panose="020B0502040204020203" pitchFamily="34" charset="0"/>
                <a:cs typeface="Segoe UI" panose="020B0502040204020203" pitchFamily="34" charset="0"/>
              </a:rPr>
              <a:t> du DCE</a:t>
            </a:r>
          </a:p>
        </p:txBody>
      </p:sp>
      <p:sp>
        <p:nvSpPr>
          <p:cNvPr id="23" name="AutoShape 7">
            <a:extLst>
              <a:ext uri="{FF2B5EF4-FFF2-40B4-BE49-F238E27FC236}">
                <a16:creationId xmlns:a16="http://schemas.microsoft.com/office/drawing/2014/main" id="{C63C91B4-D0DD-C97F-F2D4-565A739E4804}"/>
              </a:ext>
            </a:extLst>
          </p:cNvPr>
          <p:cNvSpPr>
            <a:spLocks noChangeArrowheads="1"/>
          </p:cNvSpPr>
          <p:nvPr/>
        </p:nvSpPr>
        <p:spPr bwMode="auto">
          <a:xfrm>
            <a:off x="3644352" y="2603952"/>
            <a:ext cx="1872000" cy="831600"/>
          </a:xfrm>
          <a:prstGeom prst="homePlate">
            <a:avLst>
              <a:gd name="adj" fmla="val 4613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panose="020B0502040204020203" pitchFamily="34" charset="0"/>
                <a:cs typeface="Segoe UI" panose="020B0502040204020203" pitchFamily="34" charset="0"/>
              </a:rPr>
              <a:t>C. Expression du </a:t>
            </a:r>
            <a:r>
              <a:rPr lang="en-GB" sz="1400" b="1" dirty="0" err="1">
                <a:solidFill>
                  <a:schemeClr val="bg1"/>
                </a:solidFill>
                <a:latin typeface="Segoe UI" panose="020B0502040204020203" pitchFamily="34" charset="0"/>
                <a:cs typeface="Segoe UI" panose="020B0502040204020203" pitchFamily="34" charset="0"/>
              </a:rPr>
              <a:t>besoin</a:t>
            </a:r>
            <a:endParaRPr lang="en-GB" sz="1400" b="1" dirty="0">
              <a:solidFill>
                <a:schemeClr val="bg1"/>
              </a:solidFill>
              <a:latin typeface="Segoe UI" panose="020B0502040204020203" pitchFamily="34" charset="0"/>
              <a:cs typeface="Segoe UI" panose="020B0502040204020203" pitchFamily="34" charset="0"/>
            </a:endParaRPr>
          </a:p>
        </p:txBody>
      </p:sp>
      <p:sp>
        <p:nvSpPr>
          <p:cNvPr id="24" name="AutoShape 8">
            <a:extLst>
              <a:ext uri="{FF2B5EF4-FFF2-40B4-BE49-F238E27FC236}">
                <a16:creationId xmlns:a16="http://schemas.microsoft.com/office/drawing/2014/main" id="{0C42A63F-8C50-EA5C-31E5-1428FAE7FB7D}"/>
              </a:ext>
            </a:extLst>
          </p:cNvPr>
          <p:cNvSpPr>
            <a:spLocks noChangeArrowheads="1"/>
          </p:cNvSpPr>
          <p:nvPr/>
        </p:nvSpPr>
        <p:spPr bwMode="auto">
          <a:xfrm>
            <a:off x="2039629" y="2109872"/>
            <a:ext cx="1872000" cy="831600"/>
          </a:xfrm>
          <a:prstGeom prst="homePlate">
            <a:avLst>
              <a:gd name="adj" fmla="val 4619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panose="020B0502040204020203" pitchFamily="34" charset="0"/>
                <a:cs typeface="Segoe UI" panose="020B0502040204020203" pitchFamily="34" charset="0"/>
              </a:rPr>
              <a:t>B. Partage de </a:t>
            </a:r>
            <a:r>
              <a:rPr lang="en-GB" sz="1400" b="1" dirty="0" err="1">
                <a:solidFill>
                  <a:schemeClr val="bg1"/>
                </a:solidFill>
                <a:latin typeface="Segoe UI" panose="020B0502040204020203" pitchFamily="34" charset="0"/>
                <a:cs typeface="Segoe UI" panose="020B0502040204020203" pitchFamily="34" charset="0"/>
              </a:rPr>
              <a:t>l’état</a:t>
            </a:r>
            <a:r>
              <a:rPr lang="en-GB" sz="1400" b="1" dirty="0">
                <a:solidFill>
                  <a:schemeClr val="bg1"/>
                </a:solidFill>
                <a:latin typeface="Segoe UI" panose="020B0502040204020203" pitchFamily="34" charset="0"/>
                <a:cs typeface="Segoe UI" panose="020B0502040204020203" pitchFamily="34" charset="0"/>
              </a:rPr>
              <a:t> des </a:t>
            </a:r>
            <a:r>
              <a:rPr lang="en-GB" sz="1400" b="1" dirty="0" err="1">
                <a:solidFill>
                  <a:schemeClr val="bg1"/>
                </a:solidFill>
                <a:latin typeface="Segoe UI" panose="020B0502040204020203" pitchFamily="34" charset="0"/>
                <a:cs typeface="Segoe UI" panose="020B0502040204020203" pitchFamily="34" charset="0"/>
              </a:rPr>
              <a:t>lieux</a:t>
            </a:r>
            <a:endParaRPr lang="en-GB" sz="1400" b="1" dirty="0">
              <a:solidFill>
                <a:schemeClr val="bg1"/>
              </a:solidFill>
              <a:latin typeface="Segoe UI" panose="020B0502040204020203" pitchFamily="34" charset="0"/>
              <a:cs typeface="Segoe UI" panose="020B0502040204020203" pitchFamily="34" charset="0"/>
            </a:endParaRPr>
          </a:p>
        </p:txBody>
      </p:sp>
      <p:sp>
        <p:nvSpPr>
          <p:cNvPr id="25" name="AutoShape 9">
            <a:extLst>
              <a:ext uri="{FF2B5EF4-FFF2-40B4-BE49-F238E27FC236}">
                <a16:creationId xmlns:a16="http://schemas.microsoft.com/office/drawing/2014/main" id="{4828D956-DCA4-805E-4E82-435E218219F9}"/>
              </a:ext>
            </a:extLst>
          </p:cNvPr>
          <p:cNvSpPr>
            <a:spLocks noChangeArrowheads="1"/>
          </p:cNvSpPr>
          <p:nvPr/>
        </p:nvSpPr>
        <p:spPr bwMode="auto">
          <a:xfrm>
            <a:off x="434906" y="1615792"/>
            <a:ext cx="1872000" cy="831600"/>
          </a:xfrm>
          <a:prstGeom prst="homePlate">
            <a:avLst>
              <a:gd name="adj" fmla="val 46137"/>
            </a:avLst>
          </a:prstGeom>
          <a:solidFill>
            <a:srgbClr val="616BAF"/>
          </a:solidFill>
          <a:ln w="12700">
            <a:solidFill>
              <a:srgbClr val="616BAF"/>
            </a:solidFill>
            <a:miter lim="800000"/>
            <a:headEnd/>
            <a:tailEnd/>
          </a:ln>
          <a:effectLst/>
        </p:spPr>
        <p:txBody>
          <a:bodyPr lIns="45720" tIns="27432" rIns="45720" bIns="27432" anchor="ctr" anchorCtr="1"/>
          <a:lstStyle/>
          <a:p>
            <a:pPr>
              <a:spcBef>
                <a:spcPct val="30000"/>
              </a:spcBef>
            </a:pPr>
            <a:r>
              <a:rPr lang="fr-FR" sz="1400" b="1" dirty="0">
                <a:solidFill>
                  <a:schemeClr val="bg1"/>
                </a:solidFill>
                <a:latin typeface="Segoe UI" panose="020B0502040204020203" pitchFamily="34" charset="0"/>
                <a:cs typeface="Segoe UI" panose="020B0502040204020203" pitchFamily="34" charset="0"/>
              </a:rPr>
              <a:t>A. Construction d’une vision commune</a:t>
            </a:r>
            <a:endParaRPr lang="en-GB" sz="1400" b="1" dirty="0">
              <a:solidFill>
                <a:schemeClr val="bg1"/>
              </a:solidFill>
              <a:latin typeface="Segoe UI" panose="020B0502040204020203" pitchFamily="34" charset="0"/>
              <a:cs typeface="Segoe UI" panose="020B0502040204020203" pitchFamily="34" charset="0"/>
            </a:endParaRPr>
          </a:p>
        </p:txBody>
      </p:sp>
      <p:sp>
        <p:nvSpPr>
          <p:cNvPr id="28" name="Bulle narrative : rectangle à coins arrondis 27">
            <a:extLst>
              <a:ext uri="{FF2B5EF4-FFF2-40B4-BE49-F238E27FC236}">
                <a16:creationId xmlns:a16="http://schemas.microsoft.com/office/drawing/2014/main" id="{F2F3E744-3C8A-4370-6BE7-DD058DD7F3E5}"/>
              </a:ext>
            </a:extLst>
          </p:cNvPr>
          <p:cNvSpPr/>
          <p:nvPr/>
        </p:nvSpPr>
        <p:spPr>
          <a:xfrm>
            <a:off x="569991" y="4032564"/>
            <a:ext cx="4263198" cy="1764536"/>
          </a:xfrm>
          <a:prstGeom prst="wedgeRoundRectCallou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a:latin typeface="Segoe UI" panose="020B0502040204020203" pitchFamily="34" charset="0"/>
              <a:cs typeface="Segoe UI" panose="020B0502040204020203" pitchFamily="34" charset="0"/>
            </a:endParaRPr>
          </a:p>
        </p:txBody>
      </p:sp>
      <p:sp>
        <p:nvSpPr>
          <p:cNvPr id="29" name="ZoneTexte 28">
            <a:extLst>
              <a:ext uri="{FF2B5EF4-FFF2-40B4-BE49-F238E27FC236}">
                <a16:creationId xmlns:a16="http://schemas.microsoft.com/office/drawing/2014/main" id="{C8261215-B3BC-1C53-A799-EE281846F31B}"/>
              </a:ext>
            </a:extLst>
          </p:cNvPr>
          <p:cNvSpPr txBox="1"/>
          <p:nvPr/>
        </p:nvSpPr>
        <p:spPr>
          <a:xfrm>
            <a:off x="838200" y="4222334"/>
            <a:ext cx="3940774" cy="1384995"/>
          </a:xfrm>
          <a:prstGeom prst="rect">
            <a:avLst/>
          </a:prstGeom>
          <a:noFill/>
        </p:spPr>
        <p:txBody>
          <a:bodyPr wrap="square">
            <a:spAutoFit/>
          </a:bodyPr>
          <a:lstStyle/>
          <a:p>
            <a:r>
              <a:rPr lang="fr-FR" sz="1400" b="1">
                <a:solidFill>
                  <a:srgbClr val="057EC1"/>
                </a:solidFill>
                <a:latin typeface="Segoe UI" panose="020B0502040204020203" pitchFamily="34" charset="0"/>
                <a:cs typeface="Segoe UI" panose="020B0502040204020203" pitchFamily="34" charset="0"/>
              </a:rPr>
              <a:t>La réussite du projet repose sur 4 piliers  : </a:t>
            </a:r>
          </a:p>
          <a:p>
            <a:pPr marL="285750" indent="-285750">
              <a:buFont typeface="Wingdings" panose="05000000000000000000" pitchFamily="2" charset="2"/>
              <a:buChar char="ü"/>
            </a:pPr>
            <a:r>
              <a:rPr lang="fr-FR" sz="1400">
                <a:solidFill>
                  <a:srgbClr val="057EC1"/>
                </a:solidFill>
                <a:latin typeface="Segoe UI" panose="020B0502040204020203" pitchFamily="34" charset="0"/>
                <a:cs typeface="Segoe UI" panose="020B0502040204020203" pitchFamily="34" charset="0"/>
              </a:rPr>
              <a:t>Portage fort par la direction </a:t>
            </a:r>
          </a:p>
          <a:p>
            <a:pPr marL="285750" indent="-285750">
              <a:buFont typeface="Wingdings" panose="05000000000000000000" pitchFamily="2" charset="2"/>
              <a:buChar char="ü"/>
            </a:pPr>
            <a:r>
              <a:rPr lang="fr-FR" sz="1400">
                <a:solidFill>
                  <a:srgbClr val="057EC1"/>
                </a:solidFill>
                <a:latin typeface="Segoe UI" panose="020B0502040204020203" pitchFamily="34" charset="0"/>
                <a:cs typeface="Segoe UI" panose="020B0502040204020203" pitchFamily="34" charset="0"/>
              </a:rPr>
              <a:t>Temps dédié pour l’équipe projet </a:t>
            </a:r>
          </a:p>
          <a:p>
            <a:pPr marL="285750" indent="-285750">
              <a:buFont typeface="Wingdings" panose="05000000000000000000" pitchFamily="2" charset="2"/>
              <a:buChar char="ü"/>
            </a:pPr>
            <a:r>
              <a:rPr lang="fr-FR" sz="1400">
                <a:solidFill>
                  <a:srgbClr val="057EC1"/>
                </a:solidFill>
                <a:latin typeface="Segoe UI" panose="020B0502040204020203" pitchFamily="34" charset="0"/>
                <a:cs typeface="Segoe UI" panose="020B0502040204020203" pitchFamily="34" charset="0"/>
              </a:rPr>
              <a:t>Suivi du projet et des usages </a:t>
            </a:r>
          </a:p>
          <a:p>
            <a:pPr marL="285750" indent="-285750">
              <a:buFont typeface="Wingdings" panose="05000000000000000000" pitchFamily="2" charset="2"/>
              <a:buChar char="ü"/>
            </a:pPr>
            <a:r>
              <a:rPr lang="fr-FR" sz="1400">
                <a:solidFill>
                  <a:srgbClr val="057EC1"/>
                </a:solidFill>
                <a:latin typeface="Segoe UI" panose="020B0502040204020203" pitchFamily="34" charset="0"/>
                <a:cs typeface="Segoe UI" panose="020B0502040204020203" pitchFamily="34" charset="0"/>
              </a:rPr>
              <a:t>Anticipation des impacts organisationnels et de la conduite de changement </a:t>
            </a:r>
          </a:p>
        </p:txBody>
      </p:sp>
      <p:pic>
        <p:nvPicPr>
          <p:cNvPr id="31" name="Image 30" descr="Une image contenant clipart, Graphique, graphisme, dessin humoristique&#10;&#10;Description générée automatiquement">
            <a:extLst>
              <a:ext uri="{FF2B5EF4-FFF2-40B4-BE49-F238E27FC236}">
                <a16:creationId xmlns:a16="http://schemas.microsoft.com/office/drawing/2014/main" id="{69A50C6F-E7D4-D921-4C9B-86EB7A1ACB81}"/>
              </a:ext>
            </a:extLst>
          </p:cNvPr>
          <p:cNvPicPr>
            <a:picLocks noChangeAspect="1"/>
          </p:cNvPicPr>
          <p:nvPr/>
        </p:nvPicPr>
        <p:blipFill>
          <a:blip r:embed="rId2"/>
          <a:stretch>
            <a:fillRect/>
          </a:stretch>
        </p:blipFill>
        <p:spPr>
          <a:xfrm>
            <a:off x="4343450" y="5439515"/>
            <a:ext cx="757948" cy="757948"/>
          </a:xfrm>
          <a:prstGeom prst="rect">
            <a:avLst/>
          </a:prstGeom>
        </p:spPr>
      </p:pic>
    </p:spTree>
    <p:extLst>
      <p:ext uri="{BB962C8B-B14F-4D97-AF65-F5344CB8AC3E}">
        <p14:creationId xmlns:p14="http://schemas.microsoft.com/office/powerpoint/2010/main" val="3494511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a:xfrm>
            <a:off x="1296648" y="510968"/>
            <a:ext cx="10127489" cy="387798"/>
          </a:xfrm>
        </p:spPr>
        <p:txBody>
          <a:bodyPr/>
          <a:lstStyle/>
          <a:p>
            <a:r>
              <a:rPr lang="fr-FR" b="0" dirty="0">
                <a:solidFill>
                  <a:srgbClr val="616BAF"/>
                </a:solidFill>
                <a:ea typeface="Segoe UI Black"/>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A. Construire une vision commune au sein de son OG/grappe</a:t>
            </a:r>
          </a:p>
        </p:txBody>
      </p:sp>
      <p:sp>
        <p:nvSpPr>
          <p:cNvPr id="9" name="Espace réservé du texte 1">
            <a:extLst>
              <a:ext uri="{FF2B5EF4-FFF2-40B4-BE49-F238E27FC236}">
                <a16:creationId xmlns:a16="http://schemas.microsoft.com/office/drawing/2014/main" id="{4BE8077D-C4C1-5A54-93FE-E1B65691CC6A}"/>
              </a:ext>
            </a:extLst>
          </p:cNvPr>
          <p:cNvSpPr txBox="1">
            <a:spLocks/>
          </p:cNvSpPr>
          <p:nvPr/>
        </p:nvSpPr>
        <p:spPr>
          <a:xfrm>
            <a:off x="880871" y="1893391"/>
            <a:ext cx="10885589" cy="1959743"/>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a:latin typeface="Segoe UI" panose="020B0502040204020203" pitchFamily="34" charset="0"/>
                <a:cs typeface="Segoe UI" panose="020B0502040204020203" pitchFamily="34" charset="0"/>
              </a:rPr>
              <a:t>Construire une vision commune au sein de votre OG/grappe est crucial pour </a:t>
            </a:r>
            <a:r>
              <a:rPr lang="fr-FR" sz="1400" b="1">
                <a:latin typeface="Segoe UI" panose="020B0502040204020203" pitchFamily="34" charset="0"/>
                <a:cs typeface="Segoe UI" panose="020B0502040204020203" pitchFamily="34" charset="0"/>
              </a:rPr>
              <a:t>aligner les efforts de tous les acteurs</a:t>
            </a:r>
            <a:r>
              <a:rPr lang="fr-FR" sz="1400">
                <a:latin typeface="Segoe UI" panose="020B0502040204020203" pitchFamily="34" charset="0"/>
                <a:cs typeface="Segoe UI" panose="020B0502040204020203" pitchFamily="34" charset="0"/>
              </a:rPr>
              <a:t> autour des attentes liées à l'usage du DUI. Cela permet de </a:t>
            </a:r>
            <a:r>
              <a:rPr lang="fr-FR" sz="1400" b="1">
                <a:latin typeface="Segoe UI" panose="020B0502040204020203" pitchFamily="34" charset="0"/>
                <a:cs typeface="Segoe UI" panose="020B0502040204020203" pitchFamily="34" charset="0"/>
              </a:rPr>
              <a:t>maximiser l'impact des initiatives </a:t>
            </a:r>
            <a:r>
              <a:rPr lang="fr-FR" sz="1400">
                <a:latin typeface="Segoe UI" panose="020B0502040204020203" pitchFamily="34" charset="0"/>
                <a:cs typeface="Segoe UI" panose="020B0502040204020203" pitchFamily="34" charset="0"/>
              </a:rPr>
              <a:t>et de garantir une </a:t>
            </a:r>
            <a:r>
              <a:rPr lang="fr-FR" sz="1400" b="1">
                <a:latin typeface="Segoe UI" panose="020B0502040204020203" pitchFamily="34" charset="0"/>
                <a:cs typeface="Segoe UI" panose="020B0502040204020203" pitchFamily="34" charset="0"/>
              </a:rPr>
              <a:t>cohérence dans le déroulé du projet</a:t>
            </a:r>
            <a:r>
              <a:rPr lang="fr-FR" sz="1400">
                <a:latin typeface="Segoe UI" panose="020B0502040204020203" pitchFamily="34" charset="0"/>
                <a:cs typeface="Segoe UI" panose="020B0502040204020203" pitchFamily="34" charset="0"/>
              </a:rPr>
              <a:t>. Pour ce faire, plusieurs étapes clés doivent être suivies</a:t>
            </a:r>
          </a:p>
          <a:p>
            <a:pPr lvl="1">
              <a:lnSpc>
                <a:spcPct val="150000"/>
              </a:lnSpc>
              <a:buClr>
                <a:srgbClr val="A7358C"/>
              </a:buClr>
            </a:pPr>
            <a:r>
              <a:rPr lang="fr-FR" sz="1400">
                <a:latin typeface="Segoe UI" panose="020B0502040204020203" pitchFamily="34" charset="0"/>
                <a:cs typeface="Segoe UI" panose="020B0502040204020203" pitchFamily="34" charset="0"/>
              </a:rPr>
              <a:t>Échanger collectivement sur les </a:t>
            </a:r>
            <a:r>
              <a:rPr lang="fr-FR" sz="1400" b="1">
                <a:latin typeface="Segoe UI" panose="020B0502040204020203" pitchFamily="34" charset="0"/>
                <a:cs typeface="Segoe UI" panose="020B0502040204020203" pitchFamily="34" charset="0"/>
              </a:rPr>
              <a:t>objectifs du projet </a:t>
            </a:r>
            <a:r>
              <a:rPr lang="fr-FR" sz="1400">
                <a:latin typeface="Segoe UI" panose="020B0502040204020203" pitchFamily="34" charset="0"/>
                <a:cs typeface="Segoe UI" panose="020B0502040204020203" pitchFamily="34" charset="0"/>
              </a:rPr>
              <a:t>: vision de chaque ESMS, mais aussi la vision commune</a:t>
            </a:r>
          </a:p>
          <a:p>
            <a:pPr lvl="1">
              <a:lnSpc>
                <a:spcPct val="150000"/>
              </a:lnSpc>
              <a:buClr>
                <a:srgbClr val="A7358C"/>
              </a:buClr>
            </a:pPr>
            <a:r>
              <a:rPr lang="fr-FR" sz="1400">
                <a:latin typeface="Segoe UI" panose="020B0502040204020203" pitchFamily="34" charset="0"/>
                <a:cs typeface="Segoe UI" panose="020B0502040204020203" pitchFamily="34" charset="0"/>
              </a:rPr>
              <a:t>Étudier les objectifs liés à la </a:t>
            </a:r>
            <a:r>
              <a:rPr lang="fr-FR" sz="1400" b="1">
                <a:latin typeface="Segoe UI" panose="020B0502040204020203" pitchFamily="34" charset="0"/>
                <a:cs typeface="Segoe UI" panose="020B0502040204020203" pitchFamily="34" charset="0"/>
              </a:rPr>
              <a:t>feuille de route virage numérique </a:t>
            </a:r>
            <a:r>
              <a:rPr lang="fr-FR" sz="1400">
                <a:latin typeface="Segoe UI" panose="020B0502040204020203" pitchFamily="34" charset="0"/>
                <a:cs typeface="Segoe UI" panose="020B0502040204020203" pitchFamily="34" charset="0"/>
              </a:rPr>
              <a:t>(numérique au service des usagers, des professionnels, accompagnement, parcours de santé,  Feuille de route du numérique en santé 2023-2027, etc.)</a:t>
            </a:r>
          </a:p>
          <a:p>
            <a:pPr lvl="1">
              <a:lnSpc>
                <a:spcPct val="150000"/>
              </a:lnSpc>
              <a:buClr>
                <a:srgbClr val="A7358C"/>
              </a:buClr>
            </a:pPr>
            <a:r>
              <a:rPr lang="fr-FR" sz="1400">
                <a:latin typeface="Segoe UI" panose="020B0502040204020203" pitchFamily="34" charset="0"/>
                <a:cs typeface="Segoe UI" panose="020B0502040204020203" pitchFamily="34" charset="0"/>
              </a:rPr>
              <a:t>Étudier les objectifs liés à </a:t>
            </a:r>
            <a:r>
              <a:rPr lang="fr-FR" sz="1400" b="1">
                <a:latin typeface="Segoe UI" panose="020B0502040204020203" pitchFamily="34" charset="0"/>
                <a:cs typeface="Segoe UI" panose="020B0502040204020203" pitchFamily="34" charset="0"/>
              </a:rPr>
              <a:t>l’usage de la solution DUI </a:t>
            </a:r>
            <a:r>
              <a:rPr lang="fr-FR" sz="1400">
                <a:latin typeface="Segoe UI" panose="020B0502040204020203" pitchFamily="34" charset="0"/>
                <a:cs typeface="Segoe UI" panose="020B0502040204020203" pitchFamily="34" charset="0"/>
              </a:rPr>
              <a:t>tant pour l’usager, que les professionnels de santé … </a:t>
            </a:r>
          </a:p>
        </p:txBody>
      </p:sp>
      <p:sp>
        <p:nvSpPr>
          <p:cNvPr id="10" name="Espace réservé du texte 1">
            <a:extLst>
              <a:ext uri="{FF2B5EF4-FFF2-40B4-BE49-F238E27FC236}">
                <a16:creationId xmlns:a16="http://schemas.microsoft.com/office/drawing/2014/main" id="{9B0AB3E0-C730-A0FF-BA3B-013C8D223161}"/>
              </a:ext>
            </a:extLst>
          </p:cNvPr>
          <p:cNvSpPr txBox="1">
            <a:spLocks/>
          </p:cNvSpPr>
          <p:nvPr/>
        </p:nvSpPr>
        <p:spPr>
          <a:xfrm>
            <a:off x="1296648" y="4467629"/>
            <a:ext cx="10469812" cy="81333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a:latin typeface="Segoe UI" panose="020B0502040204020203" pitchFamily="34" charset="0"/>
                <a:cs typeface="Segoe UI" panose="020B0502040204020203" pitchFamily="34" charset="0"/>
              </a:rPr>
              <a:t>Il est essentiel d'adopter une approche méthodique et structurée. Une autre étape cruciale dans l'élaboration de cette vision commune est la </a:t>
            </a:r>
            <a:r>
              <a:rPr lang="fr-FR" sz="1400" b="1">
                <a:latin typeface="Segoe UI" panose="020B0502040204020203" pitchFamily="34" charset="0"/>
                <a:cs typeface="Segoe UI" panose="020B0502040204020203" pitchFamily="34" charset="0"/>
              </a:rPr>
              <a:t>définition de la feuille de route. </a:t>
            </a:r>
            <a:r>
              <a:rPr lang="fr-FR" sz="1400">
                <a:latin typeface="Segoe UI" panose="020B0502040204020203" pitchFamily="34" charset="0"/>
                <a:cs typeface="Segoe UI" panose="020B0502040204020203" pitchFamily="34" charset="0"/>
              </a:rPr>
              <a:t>Elle permet faciliter le suivi de l’ensemble des étapes du projet, par le porteur et tous ses acteurs. La feuille de route est le document de référence qui permet de lister les différentes tâches à réaliser à chacune des étapes du projet, les délais impartis ainsi que les rôles et responsabilités de chacun des acteurs. </a:t>
            </a:r>
          </a:p>
        </p:txBody>
      </p:sp>
      <p:pic>
        <p:nvPicPr>
          <p:cNvPr id="13" name="Image 12" descr="Une image contenant cercle, Caractère coloré, capture d’écran, Graphique&#10;&#10;Description générée automatiquement">
            <a:extLst>
              <a:ext uri="{FF2B5EF4-FFF2-40B4-BE49-F238E27FC236}">
                <a16:creationId xmlns:a16="http://schemas.microsoft.com/office/drawing/2014/main" id="{8ECE1F80-DC49-702B-4B8D-76BC9C909946}"/>
              </a:ext>
            </a:extLst>
          </p:cNvPr>
          <p:cNvPicPr>
            <a:picLocks noChangeAspect="1"/>
          </p:cNvPicPr>
          <p:nvPr/>
        </p:nvPicPr>
        <p:blipFill>
          <a:blip r:embed="rId3"/>
          <a:stretch>
            <a:fillRect/>
          </a:stretch>
        </p:blipFill>
        <p:spPr>
          <a:xfrm>
            <a:off x="606380" y="4599806"/>
            <a:ext cx="548981" cy="548981"/>
          </a:xfrm>
          <a:prstGeom prst="rect">
            <a:avLst/>
          </a:prstGeom>
        </p:spPr>
      </p:pic>
    </p:spTree>
    <p:extLst>
      <p:ext uri="{BB962C8B-B14F-4D97-AF65-F5344CB8AC3E}">
        <p14:creationId xmlns:p14="http://schemas.microsoft.com/office/powerpoint/2010/main" val="310275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fld id="{B1BE69F4-0944-4818-99AA-229EF00DFFEF}" type="slidenum">
              <a:rPr lang="fr-FR" smtClean="0">
                <a:solidFill>
                  <a:schemeClr val="bg1"/>
                </a:solidFill>
              </a:rPr>
              <a:t>5</a:t>
            </a:fld>
            <a:endParaRPr lang="fr-FR">
              <a:solidFill>
                <a:schemeClr val="bg1"/>
              </a:solidFill>
            </a:endParaRP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1735583" y="1131130"/>
            <a:ext cx="5257349" cy="1679434"/>
          </a:xfrm>
        </p:spPr>
        <p:txBody>
          <a:bodyPr vert="horz" wrap="square" lIns="0" tIns="0" rIns="0" bIns="0" rtlCol="0" anchor="t">
            <a:spAutoFit/>
          </a:bodyPr>
          <a:lstStyle/>
          <a:p>
            <a:r>
              <a:rPr lang="fr-FR" sz="4000" dirty="0">
                <a:latin typeface="Arial"/>
                <a:ea typeface="Segoe UI Black"/>
                <a:cs typeface="Arial"/>
              </a:rPr>
              <a:t>Partie 1</a:t>
            </a:r>
            <a:r>
              <a:rPr lang="fr-FR" dirty="0">
                <a:latin typeface="Arial"/>
                <a:ea typeface="Segoe UI Black"/>
                <a:cs typeface="Arial"/>
              </a:rPr>
              <a:t> </a:t>
            </a:r>
            <a:endParaRPr lang="fr-FR" dirty="0"/>
          </a:p>
          <a:p>
            <a:r>
              <a:rPr lang="fr-FR" dirty="0">
                <a:latin typeface="Arial"/>
                <a:ea typeface="Segoe UI Black"/>
                <a:cs typeface="Arial"/>
              </a:rPr>
              <a:t>Le programme ESMS Numérique</a:t>
            </a:r>
            <a:endParaRPr lang="fr-FR" dirty="0">
              <a:latin typeface="Arial"/>
            </a:endParaRPr>
          </a:p>
        </p:txBody>
      </p:sp>
    </p:spTree>
    <p:extLst>
      <p:ext uri="{BB962C8B-B14F-4D97-AF65-F5344CB8AC3E}">
        <p14:creationId xmlns:p14="http://schemas.microsoft.com/office/powerpoint/2010/main" val="1560552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a:xfrm>
            <a:off x="1296648" y="510968"/>
            <a:ext cx="10127489" cy="387798"/>
          </a:xfrm>
        </p:spPr>
        <p:txBody>
          <a:bodyPr/>
          <a:lstStyle/>
          <a:p>
            <a:r>
              <a:rPr lang="fr-FR" b="0" dirty="0">
                <a:solidFill>
                  <a:srgbClr val="616BAF"/>
                </a:solidFill>
                <a:ea typeface="Segoe UI Black"/>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B. Partager les résultats de chaque ESMS au niveau du diagnostic </a:t>
            </a:r>
          </a:p>
        </p:txBody>
      </p:sp>
      <p:sp>
        <p:nvSpPr>
          <p:cNvPr id="7" name="Espace réservé du texte 6">
            <a:extLst>
              <a:ext uri="{FF2B5EF4-FFF2-40B4-BE49-F238E27FC236}">
                <a16:creationId xmlns:a16="http://schemas.microsoft.com/office/drawing/2014/main" id="{BF54D8BF-6E06-7ECB-51F6-36DCEB900B00}"/>
              </a:ext>
            </a:extLst>
          </p:cNvPr>
          <p:cNvSpPr>
            <a:spLocks noGrp="1"/>
          </p:cNvSpPr>
          <p:nvPr>
            <p:ph type="body" sz="quarter" idx="10"/>
          </p:nvPr>
        </p:nvSpPr>
        <p:spPr>
          <a:xfrm>
            <a:off x="982446" y="1667412"/>
            <a:ext cx="10646436" cy="706887"/>
          </a:xfrm>
        </p:spPr>
        <p:txBody>
          <a:bodyPr>
            <a:normAutofit/>
          </a:bodyPr>
          <a:lstStyle/>
          <a:p>
            <a:pPr marL="0" indent="0">
              <a:lnSpc>
                <a:spcPct val="100000"/>
              </a:lnSpc>
              <a:buNone/>
            </a:pPr>
            <a:r>
              <a:rPr lang="fr-FR" sz="1400">
                <a:latin typeface="Segoe UI" panose="020B0502040204020203" pitchFamily="34" charset="0"/>
                <a:cs typeface="Segoe UI" panose="020B0502040204020203" pitchFamily="34" charset="0"/>
              </a:rPr>
              <a:t>Il est nécessaire de faire un </a:t>
            </a:r>
            <a:r>
              <a:rPr lang="fr-FR" sz="1400" b="1">
                <a:latin typeface="Segoe UI" panose="020B0502040204020203" pitchFamily="34" charset="0"/>
                <a:cs typeface="Segoe UI" panose="020B0502040204020203" pitchFamily="34" charset="0"/>
              </a:rPr>
              <a:t>état des lieux de chaque ESMS</a:t>
            </a:r>
            <a:r>
              <a:rPr lang="fr-FR" sz="1400">
                <a:latin typeface="Segoe UI" panose="020B0502040204020203" pitchFamily="34" charset="0"/>
                <a:cs typeface="Segoe UI" panose="020B0502040204020203" pitchFamily="34" charset="0"/>
              </a:rPr>
              <a:t>. Ce diagnostic permet de recenser les informations sur le fonctionnement de vos structures ainsi que les attentes des professionnels vis-à-vis du DUI. Il se découpe en </a:t>
            </a:r>
            <a:r>
              <a:rPr lang="fr-FR" sz="1400" b="1">
                <a:latin typeface="Segoe UI" panose="020B0502040204020203" pitchFamily="34" charset="0"/>
                <a:cs typeface="Segoe UI" panose="020B0502040204020203" pitchFamily="34" charset="0"/>
              </a:rPr>
              <a:t>5 grandes étapes </a:t>
            </a:r>
            <a:r>
              <a:rPr lang="fr-FR" sz="1400">
                <a:latin typeface="Segoe UI" panose="020B0502040204020203" pitchFamily="34" charset="0"/>
                <a:cs typeface="Segoe UI" panose="020B0502040204020203" pitchFamily="34" charset="0"/>
              </a:rPr>
              <a:t>:</a:t>
            </a:r>
            <a:endParaRPr lang="fr-FR" sz="1400"/>
          </a:p>
        </p:txBody>
      </p:sp>
      <p:sp>
        <p:nvSpPr>
          <p:cNvPr id="5" name="Espace réservé du texte 6">
            <a:extLst>
              <a:ext uri="{FF2B5EF4-FFF2-40B4-BE49-F238E27FC236}">
                <a16:creationId xmlns:a16="http://schemas.microsoft.com/office/drawing/2014/main" id="{19500052-B8A3-DD06-DF32-7CCD8BCFE5EB}"/>
              </a:ext>
            </a:extLst>
          </p:cNvPr>
          <p:cNvSpPr txBox="1">
            <a:spLocks/>
          </p:cNvSpPr>
          <p:nvPr/>
        </p:nvSpPr>
        <p:spPr>
          <a:xfrm>
            <a:off x="551916" y="2734588"/>
            <a:ext cx="5507508" cy="933141"/>
          </a:xfrm>
          <a:prstGeom prst="rect">
            <a:avLst/>
          </a:prstGeom>
        </p:spPr>
        <p:txBody>
          <a:bodyPr vert="horz" lIns="91440" tIns="45720" rIns="91440" bIns="45720" rtlCol="0">
            <a:normAutofit fontScale="92500" lnSpcReduction="10000"/>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A7358C"/>
              </a:buClr>
              <a:buFont typeface="Arial" panose="020B0604020202020204" pitchFamily="34" charset="0"/>
              <a:buAutoNum type="arabicPeriod"/>
            </a:pPr>
            <a:r>
              <a:rPr lang="fr-FR" sz="1300" b="1">
                <a:latin typeface="Segoe UI" panose="020B0502040204020203" pitchFamily="34" charset="0"/>
                <a:cs typeface="Segoe UI" panose="020B0502040204020203" pitchFamily="34" charset="0"/>
              </a:rPr>
              <a:t>Recensement du périmètre à équiper </a:t>
            </a:r>
          </a:p>
          <a:p>
            <a:pPr lvl="1">
              <a:lnSpc>
                <a:spcPct val="100000"/>
              </a:lnSpc>
              <a:buClr>
                <a:srgbClr val="A7358C"/>
              </a:buClr>
              <a:buFont typeface="Arial" panose="020B0604020202020204" pitchFamily="34" charset="0"/>
              <a:buChar char="•"/>
            </a:pPr>
            <a:r>
              <a:rPr lang="fr-FR" sz="1300">
                <a:solidFill>
                  <a:srgbClr val="000000"/>
                </a:solidFill>
                <a:latin typeface="Segoe UI" panose="020B0502040204020203" pitchFamily="34" charset="0"/>
                <a:cs typeface="Segoe UI" panose="020B0502040204020203" pitchFamily="34" charset="0"/>
              </a:rPr>
              <a:t>N</a:t>
            </a:r>
            <a:r>
              <a:rPr lang="fr-FR" sz="1300" b="0" i="0">
                <a:solidFill>
                  <a:srgbClr val="000000"/>
                </a:solidFill>
                <a:effectLst/>
                <a:latin typeface="Segoe UI" panose="020B0502040204020203" pitchFamily="34" charset="0"/>
                <a:cs typeface="Segoe UI" panose="020B0502040204020203" pitchFamily="34" charset="0"/>
              </a:rPr>
              <a:t>ombre d’établissements et services qui vont devoir être équipés dans le cadre du projet</a:t>
            </a:r>
          </a:p>
          <a:p>
            <a:pPr lvl="1">
              <a:lnSpc>
                <a:spcPct val="100000"/>
              </a:lnSpc>
              <a:buClr>
                <a:srgbClr val="A7358C"/>
              </a:buClr>
              <a:buFont typeface="Arial" panose="020B0604020202020204" pitchFamily="34" charset="0"/>
              <a:buChar char="•"/>
            </a:pPr>
            <a:r>
              <a:rPr lang="fr-FR" sz="1300" b="0" i="0">
                <a:solidFill>
                  <a:srgbClr val="000000"/>
                </a:solidFill>
                <a:effectLst/>
                <a:latin typeface="Segoe UI" panose="020B0502040204020203" pitchFamily="34" charset="0"/>
                <a:cs typeface="Segoe UI" panose="020B0502040204020203" pitchFamily="34" charset="0"/>
              </a:rPr>
              <a:t>Nombre de places associés à chacun </a:t>
            </a:r>
            <a:endParaRPr lang="fr-FR" sz="1300">
              <a:latin typeface="Segoe UI" panose="020B0502040204020203" pitchFamily="34" charset="0"/>
              <a:cs typeface="Segoe UI" panose="020B0502040204020203" pitchFamily="34" charset="0"/>
            </a:endParaRPr>
          </a:p>
          <a:p>
            <a:pPr lvl="1">
              <a:lnSpc>
                <a:spcPct val="100000"/>
              </a:lnSpc>
            </a:pPr>
            <a:endParaRPr lang="fr-FR" sz="1200"/>
          </a:p>
        </p:txBody>
      </p:sp>
      <p:sp>
        <p:nvSpPr>
          <p:cNvPr id="6" name="Espace réservé du texte 6">
            <a:extLst>
              <a:ext uri="{FF2B5EF4-FFF2-40B4-BE49-F238E27FC236}">
                <a16:creationId xmlns:a16="http://schemas.microsoft.com/office/drawing/2014/main" id="{96C202E9-D7D8-9FFF-AAB8-77B4619F81F8}"/>
              </a:ext>
            </a:extLst>
          </p:cNvPr>
          <p:cNvSpPr txBox="1">
            <a:spLocks/>
          </p:cNvSpPr>
          <p:nvPr/>
        </p:nvSpPr>
        <p:spPr>
          <a:xfrm>
            <a:off x="551916" y="4001027"/>
            <a:ext cx="5507508" cy="933141"/>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A7358C"/>
              </a:buClr>
              <a:buFont typeface="+mj-lt"/>
              <a:buAutoNum type="arabicPeriod" startAt="2"/>
            </a:pPr>
            <a:r>
              <a:rPr lang="fr-FR" sz="1200" b="1">
                <a:latin typeface="Segoe UI" panose="020B0502040204020203" pitchFamily="34" charset="0"/>
                <a:cs typeface="Segoe UI" panose="020B0502040204020203" pitchFamily="34" charset="0"/>
              </a:rPr>
              <a:t>Recensement des professions et professionnels - utilisateurs cibles </a:t>
            </a:r>
          </a:p>
          <a:p>
            <a:pPr lvl="1">
              <a:lnSpc>
                <a:spcPct val="100000"/>
              </a:lnSpc>
              <a:buClr>
                <a:srgbClr val="A7358C"/>
              </a:buClr>
              <a:buFont typeface="Arial" panose="020B0604020202020204" pitchFamily="34" charset="0"/>
              <a:buChar char="•"/>
            </a:pPr>
            <a:r>
              <a:rPr lang="fr-FR" sz="1200">
                <a:solidFill>
                  <a:srgbClr val="000000"/>
                </a:solidFill>
              </a:rPr>
              <a:t>L</a:t>
            </a:r>
            <a:r>
              <a:rPr lang="fr-FR" sz="1200" b="0" i="0">
                <a:solidFill>
                  <a:srgbClr val="000000"/>
                </a:solidFill>
                <a:effectLst/>
                <a:latin typeface="Segoe UI" panose="020B0502040204020203" pitchFamily="34" charset="0"/>
                <a:cs typeface="Segoe UI" panose="020B0502040204020203" pitchFamily="34" charset="0"/>
              </a:rPr>
              <a:t>iste exhaustive des professionnels de la structure afin de dimensionner le nombre de d’abonnements qu’il faudra commander par la suite</a:t>
            </a:r>
            <a:endParaRPr lang="fr-FR" sz="1200"/>
          </a:p>
        </p:txBody>
      </p:sp>
      <p:sp>
        <p:nvSpPr>
          <p:cNvPr id="8" name="Espace réservé du texte 6">
            <a:extLst>
              <a:ext uri="{FF2B5EF4-FFF2-40B4-BE49-F238E27FC236}">
                <a16:creationId xmlns:a16="http://schemas.microsoft.com/office/drawing/2014/main" id="{D4DC6F93-4F1F-B343-B4D3-9E85CE94892A}"/>
              </a:ext>
            </a:extLst>
          </p:cNvPr>
          <p:cNvSpPr txBox="1">
            <a:spLocks/>
          </p:cNvSpPr>
          <p:nvPr/>
        </p:nvSpPr>
        <p:spPr>
          <a:xfrm>
            <a:off x="551916" y="5267466"/>
            <a:ext cx="5507508" cy="933141"/>
          </a:xfrm>
          <a:prstGeom prst="rect">
            <a:avLst/>
          </a:prstGeom>
        </p:spPr>
        <p:txBody>
          <a:bodyPr vert="horz" lIns="91440" tIns="45720" rIns="91440" bIns="45720" rtlCol="0">
            <a:normAutofit fontScale="92500" lnSpcReduction="20000"/>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A7358C"/>
              </a:buClr>
              <a:buFont typeface="+mj-lt"/>
              <a:buAutoNum type="arabicPeriod" startAt="3"/>
            </a:pPr>
            <a:r>
              <a:rPr lang="fr-FR" sz="1300" b="1">
                <a:latin typeface="Segoe UI" panose="020B0502040204020203" pitchFamily="34" charset="0"/>
                <a:cs typeface="Segoe UI" panose="020B0502040204020203" pitchFamily="34" charset="0"/>
              </a:rPr>
              <a:t>Infrastructure et équipements</a:t>
            </a:r>
          </a:p>
          <a:p>
            <a:pPr lvl="1">
              <a:lnSpc>
                <a:spcPct val="100000"/>
              </a:lnSpc>
              <a:buClr>
                <a:srgbClr val="A7358C"/>
              </a:buClr>
              <a:buFont typeface="Arial" panose="020B0604020202020204" pitchFamily="34" charset="0"/>
              <a:buChar char="•"/>
            </a:pPr>
            <a:r>
              <a:rPr lang="fr-FR" sz="1300"/>
              <a:t>Hébergement de la solution (interne, serveur externalisé, SAAS)</a:t>
            </a:r>
          </a:p>
          <a:p>
            <a:pPr lvl="1">
              <a:lnSpc>
                <a:spcPct val="100000"/>
              </a:lnSpc>
              <a:buClr>
                <a:srgbClr val="A7358C"/>
              </a:buClr>
              <a:buFont typeface="Arial" panose="020B0604020202020204" pitchFamily="34" charset="0"/>
              <a:buChar char="•"/>
            </a:pPr>
            <a:r>
              <a:rPr lang="fr-FR" sz="1300"/>
              <a:t>Équipements (matériel informatique, réseaux, imprimantes, scanners)</a:t>
            </a:r>
          </a:p>
          <a:p>
            <a:pPr lvl="1">
              <a:lnSpc>
                <a:spcPct val="100000"/>
              </a:lnSpc>
              <a:buClr>
                <a:srgbClr val="A7358C"/>
              </a:buClr>
              <a:buFont typeface="Arial" panose="020B0604020202020204" pitchFamily="34" charset="0"/>
              <a:buChar char="•"/>
            </a:pPr>
            <a:r>
              <a:rPr lang="fr-FR" sz="1300"/>
              <a:t>Type de connexion internet en place (ADSL, fibre, etc.) </a:t>
            </a:r>
          </a:p>
          <a:p>
            <a:pPr marL="0" indent="0">
              <a:lnSpc>
                <a:spcPct val="100000"/>
              </a:lnSpc>
              <a:buClr>
                <a:srgbClr val="A7358C"/>
              </a:buClr>
              <a:buNone/>
            </a:pPr>
            <a:endParaRPr lang="fr-FR" sz="1400">
              <a:latin typeface="Segoe UI" panose="020B0502040204020203" pitchFamily="34" charset="0"/>
              <a:cs typeface="Segoe UI" panose="020B0502040204020203" pitchFamily="34" charset="0"/>
            </a:endParaRPr>
          </a:p>
        </p:txBody>
      </p:sp>
      <p:sp>
        <p:nvSpPr>
          <p:cNvPr id="11" name="Espace réservé du texte 6">
            <a:extLst>
              <a:ext uri="{FF2B5EF4-FFF2-40B4-BE49-F238E27FC236}">
                <a16:creationId xmlns:a16="http://schemas.microsoft.com/office/drawing/2014/main" id="{D4696651-F9E3-A652-E826-0E59610EFE6B}"/>
              </a:ext>
            </a:extLst>
          </p:cNvPr>
          <p:cNvSpPr txBox="1">
            <a:spLocks/>
          </p:cNvSpPr>
          <p:nvPr/>
        </p:nvSpPr>
        <p:spPr>
          <a:xfrm>
            <a:off x="6885660" y="3342668"/>
            <a:ext cx="5507508" cy="933141"/>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A7358C"/>
              </a:buClr>
              <a:buFont typeface="+mj-lt"/>
              <a:buAutoNum type="arabicPeriod" startAt="4"/>
            </a:pPr>
            <a:r>
              <a:rPr lang="fr-FR" sz="1200" b="1">
                <a:latin typeface="Segoe UI" panose="020B0502040204020203" pitchFamily="34" charset="0"/>
                <a:cs typeface="Segoe UI" panose="020B0502040204020203" pitchFamily="34" charset="0"/>
              </a:rPr>
              <a:t>Fonctionnalités et sécurité</a:t>
            </a:r>
          </a:p>
          <a:p>
            <a:pPr lvl="1">
              <a:lnSpc>
                <a:spcPct val="100000"/>
              </a:lnSpc>
              <a:buClr>
                <a:srgbClr val="A7358C"/>
              </a:buClr>
              <a:buFont typeface="Arial" panose="020B0604020202020204" pitchFamily="34" charset="0"/>
              <a:buChar char="•"/>
            </a:pPr>
            <a:r>
              <a:rPr lang="fr-FR" sz="1200">
                <a:solidFill>
                  <a:srgbClr val="000000"/>
                </a:solidFill>
                <a:latin typeface="Segoe UI" panose="020B0502040204020203" pitchFamily="34" charset="0"/>
                <a:cs typeface="Segoe UI" panose="020B0502040204020203" pitchFamily="34" charset="0"/>
              </a:rPr>
              <a:t>Périmètre fonctionnel (interfaces, services socles, logiciels métiers)</a:t>
            </a:r>
          </a:p>
          <a:p>
            <a:pPr lvl="1">
              <a:lnSpc>
                <a:spcPct val="100000"/>
              </a:lnSpc>
              <a:buClr>
                <a:srgbClr val="A7358C"/>
              </a:buClr>
              <a:buFont typeface="Arial" panose="020B0604020202020204" pitchFamily="34" charset="0"/>
              <a:buChar char="•"/>
            </a:pPr>
            <a:r>
              <a:rPr lang="fr-FR" sz="1200">
                <a:solidFill>
                  <a:srgbClr val="000000"/>
                </a:solidFill>
                <a:latin typeface="Segoe UI" panose="020B0502040204020203" pitchFamily="34" charset="0"/>
                <a:cs typeface="Segoe UI" panose="020B0502040204020203" pitchFamily="34" charset="0"/>
              </a:rPr>
              <a:t>Reprise des données et intégrations</a:t>
            </a:r>
          </a:p>
          <a:p>
            <a:pPr lvl="1">
              <a:lnSpc>
                <a:spcPct val="100000"/>
              </a:lnSpc>
              <a:buClr>
                <a:srgbClr val="A7358C"/>
              </a:buClr>
              <a:buFont typeface="Arial" panose="020B0604020202020204" pitchFamily="34" charset="0"/>
              <a:buChar char="•"/>
            </a:pPr>
            <a:r>
              <a:rPr lang="fr-FR" sz="1200">
                <a:solidFill>
                  <a:srgbClr val="000000"/>
                </a:solidFill>
                <a:latin typeface="Segoe UI" panose="020B0502040204020203" pitchFamily="34" charset="0"/>
                <a:cs typeface="Segoe UI" panose="020B0502040204020203" pitchFamily="34" charset="0"/>
              </a:rPr>
              <a:t>Sécurité (diagnostic de cybersécurité)</a:t>
            </a:r>
            <a:endParaRPr lang="fr-FR" sz="1200"/>
          </a:p>
        </p:txBody>
      </p:sp>
      <p:sp>
        <p:nvSpPr>
          <p:cNvPr id="13" name="Espace réservé du texte 6">
            <a:extLst>
              <a:ext uri="{FF2B5EF4-FFF2-40B4-BE49-F238E27FC236}">
                <a16:creationId xmlns:a16="http://schemas.microsoft.com/office/drawing/2014/main" id="{F61B9C4E-1626-D705-AC55-5B5D29545958}"/>
              </a:ext>
            </a:extLst>
          </p:cNvPr>
          <p:cNvSpPr txBox="1">
            <a:spLocks/>
          </p:cNvSpPr>
          <p:nvPr/>
        </p:nvSpPr>
        <p:spPr>
          <a:xfrm>
            <a:off x="6885660" y="4965359"/>
            <a:ext cx="5507508" cy="933141"/>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A7358C"/>
              </a:buClr>
              <a:buFont typeface="+mj-lt"/>
              <a:buAutoNum type="arabicPeriod" startAt="5"/>
            </a:pPr>
            <a:r>
              <a:rPr lang="fr-FR" sz="1200" b="1" dirty="0">
                <a:latin typeface="Segoe UI" panose="020B0502040204020203" pitchFamily="34" charset="0"/>
                <a:cs typeface="Segoe UI" panose="020B0502040204020203" pitchFamily="34" charset="0"/>
              </a:rPr>
              <a:t>Autodiagnostic de l’ANAP</a:t>
            </a:r>
          </a:p>
          <a:p>
            <a:pPr lvl="1">
              <a:lnSpc>
                <a:spcPct val="100000"/>
              </a:lnSpc>
              <a:buClr>
                <a:srgbClr val="A7358C"/>
              </a:buClr>
              <a:buFont typeface="Arial" panose="020B0604020202020204" pitchFamily="34" charset="0"/>
              <a:buChar char="•"/>
            </a:pPr>
            <a:r>
              <a:rPr lang="fr-FR" sz="1200" dirty="0">
                <a:solidFill>
                  <a:srgbClr val="000000"/>
                </a:solidFill>
                <a:latin typeface="Segoe UI" panose="020B0502040204020203" pitchFamily="34" charset="0"/>
                <a:cs typeface="Segoe UI" panose="020B0502040204020203" pitchFamily="34" charset="0"/>
              </a:rPr>
              <a:t>Voir </a:t>
            </a:r>
            <a:r>
              <a:rPr lang="fr-FR" sz="1200" dirty="0">
                <a:solidFill>
                  <a:srgbClr val="000000"/>
                </a:solidFill>
              </a:rPr>
              <a:t>Partie 2 du Kit 1</a:t>
            </a:r>
            <a:endParaRPr lang="fr-FR" sz="1200" dirty="0">
              <a:solidFill>
                <a:srgbClr val="000000"/>
              </a:solidFill>
              <a:latin typeface="Segoe UI" panose="020B0502040204020203" pitchFamily="34" charset="0"/>
              <a:cs typeface="Segoe UI" panose="020B0502040204020203" pitchFamily="34" charset="0"/>
            </a:endParaRPr>
          </a:p>
          <a:p>
            <a:pPr lvl="1">
              <a:lnSpc>
                <a:spcPct val="100000"/>
              </a:lnSpc>
              <a:buClr>
                <a:srgbClr val="A7358C"/>
              </a:buClr>
              <a:buFont typeface="Arial" panose="020B0604020202020204" pitchFamily="34" charset="0"/>
              <a:buChar char="•"/>
            </a:pPr>
            <a:r>
              <a:rPr lang="fr-FR" sz="1200" dirty="0">
                <a:solidFill>
                  <a:srgbClr val="000000"/>
                </a:solidFill>
                <a:hlinkClick r:id="rId2"/>
              </a:rPr>
              <a:t>Lien vers l’autodiagnostic</a:t>
            </a:r>
            <a:endParaRPr lang="fr-FR" sz="1200" dirty="0"/>
          </a:p>
        </p:txBody>
      </p:sp>
      <p:pic>
        <p:nvPicPr>
          <p:cNvPr id="15" name="Image 14" descr="Une image contenant capture d’écran, Rectangle, carré, pixel&#10;&#10;Description générée automatiquement">
            <a:extLst>
              <a:ext uri="{FF2B5EF4-FFF2-40B4-BE49-F238E27FC236}">
                <a16:creationId xmlns:a16="http://schemas.microsoft.com/office/drawing/2014/main" id="{977DA71A-B982-6B67-A212-DA44D175B68F}"/>
              </a:ext>
            </a:extLst>
          </p:cNvPr>
          <p:cNvPicPr>
            <a:picLocks noChangeAspect="1"/>
          </p:cNvPicPr>
          <p:nvPr/>
        </p:nvPicPr>
        <p:blipFill>
          <a:blip r:embed="rId3"/>
          <a:stretch>
            <a:fillRect/>
          </a:stretch>
        </p:blipFill>
        <p:spPr>
          <a:xfrm>
            <a:off x="550316" y="3062904"/>
            <a:ext cx="397840" cy="397840"/>
          </a:xfrm>
          <a:prstGeom prst="rect">
            <a:avLst/>
          </a:prstGeom>
        </p:spPr>
      </p:pic>
      <p:pic>
        <p:nvPicPr>
          <p:cNvPr id="17" name="Image 16" descr="Une image contenant clipart, dessin humoristique&#10;&#10;Description générée automatiquement">
            <a:extLst>
              <a:ext uri="{FF2B5EF4-FFF2-40B4-BE49-F238E27FC236}">
                <a16:creationId xmlns:a16="http://schemas.microsoft.com/office/drawing/2014/main" id="{DA4E2B84-C5D3-9CCF-A1E0-C340B00B0DF6}"/>
              </a:ext>
            </a:extLst>
          </p:cNvPr>
          <p:cNvPicPr>
            <a:picLocks noChangeAspect="1"/>
          </p:cNvPicPr>
          <p:nvPr/>
        </p:nvPicPr>
        <p:blipFill>
          <a:blip r:embed="rId4"/>
          <a:stretch>
            <a:fillRect/>
          </a:stretch>
        </p:blipFill>
        <p:spPr>
          <a:xfrm>
            <a:off x="516026" y="4337880"/>
            <a:ext cx="466420" cy="466420"/>
          </a:xfrm>
          <a:prstGeom prst="rect">
            <a:avLst/>
          </a:prstGeom>
        </p:spPr>
      </p:pic>
      <p:pic>
        <p:nvPicPr>
          <p:cNvPr id="19" name="Image 18" descr="Une image contenant ordinateur portable, ordinateur, capture d’écran, Netbook&#10;&#10;Description générée automatiquement">
            <a:extLst>
              <a:ext uri="{FF2B5EF4-FFF2-40B4-BE49-F238E27FC236}">
                <a16:creationId xmlns:a16="http://schemas.microsoft.com/office/drawing/2014/main" id="{F2CE89DD-F0C5-21B3-FE59-EB54BC64C692}"/>
              </a:ext>
            </a:extLst>
          </p:cNvPr>
          <p:cNvPicPr>
            <a:picLocks noChangeAspect="1"/>
          </p:cNvPicPr>
          <p:nvPr/>
        </p:nvPicPr>
        <p:blipFill>
          <a:blip r:embed="rId5"/>
          <a:stretch>
            <a:fillRect/>
          </a:stretch>
        </p:blipFill>
        <p:spPr>
          <a:xfrm>
            <a:off x="438022" y="5578259"/>
            <a:ext cx="466090" cy="466090"/>
          </a:xfrm>
          <a:prstGeom prst="rect">
            <a:avLst/>
          </a:prstGeom>
        </p:spPr>
      </p:pic>
      <p:pic>
        <p:nvPicPr>
          <p:cNvPr id="21" name="Image 20" descr="Une image contenant vitesse, cercle, transport, roue&#10;&#10;Description générée automatiquement">
            <a:extLst>
              <a:ext uri="{FF2B5EF4-FFF2-40B4-BE49-F238E27FC236}">
                <a16:creationId xmlns:a16="http://schemas.microsoft.com/office/drawing/2014/main" id="{AFBA2272-C25E-BDD3-1BFF-BF0E8A169C0E}"/>
              </a:ext>
            </a:extLst>
          </p:cNvPr>
          <p:cNvPicPr>
            <a:picLocks noChangeAspect="1"/>
          </p:cNvPicPr>
          <p:nvPr/>
        </p:nvPicPr>
        <p:blipFill>
          <a:blip r:embed="rId6"/>
          <a:stretch>
            <a:fillRect/>
          </a:stretch>
        </p:blipFill>
        <p:spPr>
          <a:xfrm>
            <a:off x="6803441" y="3715549"/>
            <a:ext cx="466090" cy="466090"/>
          </a:xfrm>
          <a:prstGeom prst="rect">
            <a:avLst/>
          </a:prstGeom>
        </p:spPr>
      </p:pic>
      <p:pic>
        <p:nvPicPr>
          <p:cNvPr id="23" name="Image 22" descr="Une image contenant capture d’écran, Téléphone mobile, conception&#10;&#10;Description générée automatiquement">
            <a:extLst>
              <a:ext uri="{FF2B5EF4-FFF2-40B4-BE49-F238E27FC236}">
                <a16:creationId xmlns:a16="http://schemas.microsoft.com/office/drawing/2014/main" id="{4DC5D841-AADB-F165-A72D-BDB70EA97109}"/>
              </a:ext>
            </a:extLst>
          </p:cNvPr>
          <p:cNvPicPr>
            <a:picLocks noChangeAspect="1"/>
          </p:cNvPicPr>
          <p:nvPr/>
        </p:nvPicPr>
        <p:blipFill>
          <a:blip r:embed="rId7"/>
          <a:stretch>
            <a:fillRect/>
          </a:stretch>
        </p:blipFill>
        <p:spPr>
          <a:xfrm>
            <a:off x="6885660" y="5350165"/>
            <a:ext cx="383871" cy="383871"/>
          </a:xfrm>
          <a:prstGeom prst="rect">
            <a:avLst/>
          </a:prstGeom>
        </p:spPr>
      </p:pic>
    </p:spTree>
    <p:extLst>
      <p:ext uri="{BB962C8B-B14F-4D97-AF65-F5344CB8AC3E}">
        <p14:creationId xmlns:p14="http://schemas.microsoft.com/office/powerpoint/2010/main" val="237566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b="0" dirty="0">
                <a:solidFill>
                  <a:srgbClr val="616BAF"/>
                </a:solidFill>
                <a:ea typeface="Segoe UI Black"/>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C. Expression du besoin</a:t>
            </a:r>
          </a:p>
        </p:txBody>
      </p:sp>
      <p:sp>
        <p:nvSpPr>
          <p:cNvPr id="5" name="Espace réservé du texte 4">
            <a:extLst>
              <a:ext uri="{FF2B5EF4-FFF2-40B4-BE49-F238E27FC236}">
                <a16:creationId xmlns:a16="http://schemas.microsoft.com/office/drawing/2014/main" id="{C3EEFE88-C1F4-A44B-E43C-0D0736946438}"/>
              </a:ext>
            </a:extLst>
          </p:cNvPr>
          <p:cNvSpPr>
            <a:spLocks noGrp="1"/>
          </p:cNvSpPr>
          <p:nvPr>
            <p:ph type="body" sz="quarter" idx="10"/>
          </p:nvPr>
        </p:nvSpPr>
        <p:spPr>
          <a:xfrm>
            <a:off x="637032" y="1960006"/>
            <a:ext cx="11554968" cy="2006694"/>
          </a:xfrm>
        </p:spPr>
        <p:txBody>
          <a:bodyPr>
            <a:normAutofit/>
          </a:bodyPr>
          <a:lstStyle/>
          <a:p>
            <a:pPr marL="0" indent="0">
              <a:buNone/>
            </a:pPr>
            <a:r>
              <a:rPr lang="fr-FR" sz="1400" b="1">
                <a:latin typeface="Segoe UI" panose="020B0502040204020203" pitchFamily="34" charset="0"/>
                <a:cs typeface="Segoe UI" panose="020B0502040204020203" pitchFamily="34" charset="0"/>
              </a:rPr>
              <a:t>L'expression du besoin </a:t>
            </a:r>
            <a:r>
              <a:rPr lang="fr-FR" sz="1400">
                <a:latin typeface="Segoe UI" panose="020B0502040204020203" pitchFamily="34" charset="0"/>
                <a:cs typeface="Segoe UI" panose="020B0502040204020203" pitchFamily="34" charset="0"/>
              </a:rPr>
              <a:t>est fondamentale pour tout projet d'informatisation. Les besoins liés au projet ESMS Numérique doivent être </a:t>
            </a:r>
            <a:r>
              <a:rPr lang="fr-FR" sz="1400" b="1">
                <a:latin typeface="Segoe UI" panose="020B0502040204020203" pitchFamily="34" charset="0"/>
                <a:cs typeface="Segoe UI" panose="020B0502040204020203" pitchFamily="34" charset="0"/>
              </a:rPr>
              <a:t>formalisés par les membres de la structure </a:t>
            </a:r>
            <a:r>
              <a:rPr lang="fr-FR" sz="1400">
                <a:latin typeface="Segoe UI" panose="020B0502040204020203" pitchFamily="34" charset="0"/>
                <a:cs typeface="Segoe UI" panose="020B0502040204020203" pitchFamily="34" charset="0"/>
              </a:rPr>
              <a:t>précisant notamment les </a:t>
            </a:r>
            <a:r>
              <a:rPr lang="fr-FR" sz="1400" b="1">
                <a:latin typeface="Segoe UI" panose="020B0502040204020203" pitchFamily="34" charset="0"/>
                <a:cs typeface="Segoe UI" panose="020B0502040204020203" pitchFamily="34" charset="0"/>
              </a:rPr>
              <a:t>fonctionnalités attendues </a:t>
            </a:r>
            <a:r>
              <a:rPr lang="fr-FR" sz="1400">
                <a:latin typeface="Segoe UI" panose="020B0502040204020203" pitchFamily="34" charset="0"/>
                <a:cs typeface="Segoe UI" panose="020B0502040204020203" pitchFamily="34" charset="0"/>
              </a:rPr>
              <a:t>:</a:t>
            </a:r>
          </a:p>
          <a:p>
            <a:pPr lvl="1">
              <a:lnSpc>
                <a:spcPct val="150000"/>
              </a:lnSpc>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La partie administrative du dossier de l’usager (gestion des listes d’attentes, de l’identité de l’usager, orientation, etc…)   </a:t>
            </a:r>
          </a:p>
          <a:p>
            <a:pPr lvl="1">
              <a:lnSpc>
                <a:spcPct val="100000"/>
              </a:lnSpc>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L’accompagnement de l’usager (agenda de l’usager, cahier de liaison, observations, projet personnalisé, suivi des présences, etc…) </a:t>
            </a:r>
          </a:p>
          <a:p>
            <a:pPr lvl="1">
              <a:lnSpc>
                <a:spcPct val="100000"/>
              </a:lnSpc>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Le suivi médical de l’usager (comptes rendus et bilans médicaux, dossier urgence, plan de soins, etc...)</a:t>
            </a:r>
          </a:p>
          <a:p>
            <a:pPr lvl="1">
              <a:lnSpc>
                <a:spcPct val="100000"/>
              </a:lnSpc>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L’accès à des éléments du dossier par des personnes extérieures à la structure (médecins, représentant légal, etc...)   </a:t>
            </a:r>
          </a:p>
          <a:p>
            <a:pPr lvl="1">
              <a:lnSpc>
                <a:spcPct val="100000"/>
              </a:lnSpc>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Le rapport d’activité de la structure, association des actes aux données tarifaires, </a:t>
            </a:r>
            <a:r>
              <a:rPr lang="fr-FR" sz="1400" err="1">
                <a:latin typeface="Segoe UI" panose="020B0502040204020203" pitchFamily="34" charset="0"/>
                <a:cs typeface="Segoe UI" panose="020B0502040204020203" pitchFamily="34" charset="0"/>
              </a:rPr>
              <a:t>reporting</a:t>
            </a:r>
            <a:r>
              <a:rPr lang="fr-FR" sz="1400">
                <a:latin typeface="Segoe UI" panose="020B0502040204020203" pitchFamily="34" charset="0"/>
                <a:cs typeface="Segoe UI" panose="020B0502040204020203" pitchFamily="34" charset="0"/>
              </a:rPr>
              <a:t> sur les orientations, etc…)</a:t>
            </a:r>
            <a:endParaRPr lang="fr-FR" sz="1400"/>
          </a:p>
          <a:p>
            <a:pPr marL="457200" lvl="1" indent="0">
              <a:lnSpc>
                <a:spcPct val="100000"/>
              </a:lnSpc>
              <a:buClr>
                <a:srgbClr val="A7358C"/>
              </a:buClr>
              <a:buNone/>
            </a:pPr>
            <a:endParaRPr lang="fr-FR" sz="1400">
              <a:latin typeface="Segoe UI" panose="020B0502040204020203" pitchFamily="34" charset="0"/>
              <a:cs typeface="Segoe UI" panose="020B0502040204020203" pitchFamily="34" charset="0"/>
            </a:endParaRPr>
          </a:p>
        </p:txBody>
      </p:sp>
      <p:sp>
        <p:nvSpPr>
          <p:cNvPr id="7" name="ZoneTexte 6">
            <a:extLst>
              <a:ext uri="{FF2B5EF4-FFF2-40B4-BE49-F238E27FC236}">
                <a16:creationId xmlns:a16="http://schemas.microsoft.com/office/drawing/2014/main" id="{5432838D-6D68-DC8D-3968-7C5045A316E3}"/>
              </a:ext>
            </a:extLst>
          </p:cNvPr>
          <p:cNvSpPr txBox="1"/>
          <p:nvPr/>
        </p:nvSpPr>
        <p:spPr>
          <a:xfrm>
            <a:off x="838200" y="4816229"/>
            <a:ext cx="10585937" cy="480131"/>
          </a:xfrm>
          <a:prstGeom prst="rect">
            <a:avLst/>
          </a:prstGeom>
          <a:noFill/>
        </p:spPr>
        <p:txBody>
          <a:bodyPr wrap="square">
            <a:spAutoFit/>
          </a:bodyPr>
          <a:lstStyle/>
          <a:p>
            <a:pPr>
              <a:lnSpc>
                <a:spcPct val="90000"/>
              </a:lnSpc>
              <a:spcBef>
                <a:spcPts val="1000"/>
              </a:spcBef>
              <a:buClr>
                <a:srgbClr val="057EC1"/>
              </a:buClr>
            </a:pPr>
            <a:r>
              <a:rPr lang="fr-FR" sz="1400">
                <a:latin typeface="Segoe UI" panose="020B0502040204020203" pitchFamily="34" charset="0"/>
                <a:ea typeface="Segoe UI Black" panose="020B0A02040204020203" pitchFamily="34" charset="0"/>
                <a:cs typeface="Segoe UI" panose="020B0502040204020203" pitchFamily="34" charset="0"/>
              </a:rPr>
              <a:t>Les fonctionnalités identifiées comme nécessaires devront faire partie des </a:t>
            </a:r>
            <a:r>
              <a:rPr lang="fr-FR" sz="1400" b="1">
                <a:latin typeface="Segoe UI" panose="020B0502040204020203" pitchFamily="34" charset="0"/>
                <a:ea typeface="Segoe UI Black" panose="020B0A02040204020203" pitchFamily="34" charset="0"/>
                <a:cs typeface="Segoe UI" panose="020B0502040204020203" pitchFamily="34" charset="0"/>
              </a:rPr>
              <a:t>critères d’évaluation</a:t>
            </a:r>
            <a:r>
              <a:rPr lang="fr-FR" sz="1400">
                <a:latin typeface="Segoe UI" panose="020B0502040204020203" pitchFamily="34" charset="0"/>
                <a:ea typeface="Segoe UI Black" panose="020B0A02040204020203" pitchFamily="34" charset="0"/>
                <a:cs typeface="Segoe UI" panose="020B0502040204020203" pitchFamily="34" charset="0"/>
              </a:rPr>
              <a:t> lors du choix du logiciel. Un niveau d’importance pourra être associé aux </a:t>
            </a:r>
            <a:r>
              <a:rPr lang="fr-FR" sz="1400" b="1">
                <a:latin typeface="Segoe UI" panose="020B0502040204020203" pitchFamily="34" charset="0"/>
                <a:ea typeface="Segoe UI Black" panose="020B0A02040204020203" pitchFamily="34" charset="0"/>
                <a:cs typeface="Segoe UI" panose="020B0502040204020203" pitchFamily="34" charset="0"/>
              </a:rPr>
              <a:t>exigences fonctionnelles </a:t>
            </a:r>
            <a:r>
              <a:rPr lang="fr-FR" sz="1400">
                <a:latin typeface="Segoe UI" panose="020B0502040204020203" pitchFamily="34" charset="0"/>
                <a:ea typeface="Segoe UI Black" panose="020B0A02040204020203" pitchFamily="34" charset="0"/>
                <a:cs typeface="Segoe UI" panose="020B0502040204020203" pitchFamily="34" charset="0"/>
              </a:rPr>
              <a:t>afin d’évaluer plus finement les offres des différents éditeurs.</a:t>
            </a:r>
          </a:p>
        </p:txBody>
      </p:sp>
      <p:pic>
        <p:nvPicPr>
          <p:cNvPr id="9" name="Image 8" descr="Une image contenant créativité, conception&#10;&#10;Description générée automatiquement avec une confiance moyenne">
            <a:extLst>
              <a:ext uri="{FF2B5EF4-FFF2-40B4-BE49-F238E27FC236}">
                <a16:creationId xmlns:a16="http://schemas.microsoft.com/office/drawing/2014/main" id="{F5853549-F9AE-5E7F-3619-4A4E6C91C7DD}"/>
              </a:ext>
            </a:extLst>
          </p:cNvPr>
          <p:cNvPicPr>
            <a:picLocks noChangeAspect="1"/>
          </p:cNvPicPr>
          <p:nvPr/>
        </p:nvPicPr>
        <p:blipFill>
          <a:blip r:embed="rId2"/>
          <a:stretch>
            <a:fillRect/>
          </a:stretch>
        </p:blipFill>
        <p:spPr>
          <a:xfrm>
            <a:off x="293488" y="4783938"/>
            <a:ext cx="544712" cy="544712"/>
          </a:xfrm>
          <a:prstGeom prst="rect">
            <a:avLst/>
          </a:prstGeom>
        </p:spPr>
      </p:pic>
    </p:spTree>
    <p:extLst>
      <p:ext uri="{BB962C8B-B14F-4D97-AF65-F5344CB8AC3E}">
        <p14:creationId xmlns:p14="http://schemas.microsoft.com/office/powerpoint/2010/main" val="4131534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b="0" dirty="0">
                <a:solidFill>
                  <a:srgbClr val="616BAF"/>
                </a:solidFill>
                <a:ea typeface="Segoe UI Black"/>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D. Rédaction du DCE</a:t>
            </a:r>
          </a:p>
        </p:txBody>
      </p:sp>
      <p:sp>
        <p:nvSpPr>
          <p:cNvPr id="10" name="Espace réservé du texte 4">
            <a:extLst>
              <a:ext uri="{FF2B5EF4-FFF2-40B4-BE49-F238E27FC236}">
                <a16:creationId xmlns:a16="http://schemas.microsoft.com/office/drawing/2014/main" id="{31CC6339-66C5-30B6-D947-43DFE1074D08}"/>
              </a:ext>
            </a:extLst>
          </p:cNvPr>
          <p:cNvSpPr txBox="1">
            <a:spLocks/>
          </p:cNvSpPr>
          <p:nvPr/>
        </p:nvSpPr>
        <p:spPr>
          <a:xfrm>
            <a:off x="742130" y="1519434"/>
            <a:ext cx="11036923" cy="696424"/>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cs typeface="Segoe UI" panose="020B0502040204020203" pitchFamily="34" charset="0"/>
              </a:rPr>
              <a:t>Une fois l’analyse de l’existant et l’expression de besoin réalisées, le porteur formaliser les besoins des professionnels de la structure dans un dossier appelé </a:t>
            </a:r>
            <a:r>
              <a:rPr lang="fr-FR" sz="1400" b="1" dirty="0">
                <a:latin typeface="Segoe UI" panose="020B0502040204020203" pitchFamily="34" charset="0"/>
                <a:cs typeface="Segoe UI" panose="020B0502040204020203" pitchFamily="34" charset="0"/>
              </a:rPr>
              <a:t>Dossier de Consultation des Entreprises </a:t>
            </a:r>
            <a:r>
              <a:rPr lang="fr-FR" sz="1400" dirty="0">
                <a:latin typeface="Segoe UI" panose="020B0502040204020203" pitchFamily="34" charset="0"/>
                <a:cs typeface="Segoe UI" panose="020B0502040204020203" pitchFamily="34" charset="0"/>
              </a:rPr>
              <a:t>(DCE).  Les pièces constitutives (lettre de consultation, annexe fonctionnelle, annexe technique) du DCE vous seront fournies sur un modèle standard à adapter au contexte de votre structure.</a:t>
            </a:r>
          </a:p>
          <a:p>
            <a:pPr marL="457200" lvl="1" indent="0">
              <a:lnSpc>
                <a:spcPct val="100000"/>
              </a:lnSpc>
              <a:buClr>
                <a:srgbClr val="A7358C"/>
              </a:buClr>
              <a:buFont typeface="Courier New" panose="02070309020205020404" pitchFamily="49" charset="0"/>
              <a:buNone/>
            </a:pPr>
            <a:endParaRPr lang="fr-FR" sz="1400" dirty="0"/>
          </a:p>
        </p:txBody>
      </p:sp>
      <p:sp>
        <p:nvSpPr>
          <p:cNvPr id="13" name="Espace réservé du texte 4">
            <a:extLst>
              <a:ext uri="{FF2B5EF4-FFF2-40B4-BE49-F238E27FC236}">
                <a16:creationId xmlns:a16="http://schemas.microsoft.com/office/drawing/2014/main" id="{0CDE1EE0-0D5B-9EA0-AB8E-0039217EA52F}"/>
              </a:ext>
            </a:extLst>
          </p:cNvPr>
          <p:cNvSpPr txBox="1">
            <a:spLocks/>
          </p:cNvSpPr>
          <p:nvPr/>
        </p:nvSpPr>
        <p:spPr>
          <a:xfrm>
            <a:off x="742129" y="5097455"/>
            <a:ext cx="10945601" cy="1736978"/>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rgbClr val="A7358C"/>
              </a:buClr>
              <a:buFont typeface="Courier New" panose="02070309020205020404" pitchFamily="49" charset="0"/>
              <a:buNone/>
            </a:pPr>
            <a:endParaRPr lang="fr-FR" sz="1400" dirty="0"/>
          </a:p>
        </p:txBody>
      </p:sp>
      <p:sp>
        <p:nvSpPr>
          <p:cNvPr id="14" name="Espace réservé du texte 4">
            <a:extLst>
              <a:ext uri="{FF2B5EF4-FFF2-40B4-BE49-F238E27FC236}">
                <a16:creationId xmlns:a16="http://schemas.microsoft.com/office/drawing/2014/main" id="{17FC2476-4BC4-CA45-9B27-D8DA0C643FF8}"/>
              </a:ext>
            </a:extLst>
          </p:cNvPr>
          <p:cNvSpPr txBox="1">
            <a:spLocks/>
          </p:cNvSpPr>
          <p:nvPr/>
        </p:nvSpPr>
        <p:spPr>
          <a:xfrm>
            <a:off x="742129" y="2414217"/>
            <a:ext cx="11036923" cy="440772"/>
          </a:xfrm>
          <a:prstGeom prst="rect">
            <a:avLst/>
          </a:prstGeom>
        </p:spPr>
        <p:txBody>
          <a:bodyPr vert="horz" lIns="91440" tIns="45720" rIns="91440" bIns="45720" rtlCol="0">
            <a:normAutofit lnSpcReduction="10000"/>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a:latin typeface="Segoe UI" panose="020B0502040204020203" pitchFamily="34" charset="0"/>
                <a:cs typeface="Segoe UI" panose="020B0502040204020203" pitchFamily="34" charset="0"/>
              </a:rPr>
              <a:t>Votre DCE détaillera vos attentes précises concernant </a:t>
            </a:r>
            <a:r>
              <a:rPr lang="fr-FR" sz="1400" b="1">
                <a:latin typeface="Segoe UI" panose="020B0502040204020203" pitchFamily="34" charset="0"/>
                <a:cs typeface="Segoe UI" panose="020B0502040204020203" pitchFamily="34" charset="0"/>
              </a:rPr>
              <a:t>les prestations de l’éditeur </a:t>
            </a:r>
            <a:r>
              <a:rPr lang="fr-FR" sz="1400">
                <a:latin typeface="Segoe UI" panose="020B0502040204020203" pitchFamily="34" charset="0"/>
                <a:cs typeface="Segoe UI" panose="020B0502040204020203" pitchFamily="34" charset="0"/>
              </a:rPr>
              <a:t>autour du déploiement du DUI. Elles peuvent être obligatoires ou optionnelles :</a:t>
            </a:r>
            <a:endParaRPr lang="fr-FR" sz="1400"/>
          </a:p>
          <a:p>
            <a:pPr marL="457200" lvl="1" indent="0">
              <a:lnSpc>
                <a:spcPct val="100000"/>
              </a:lnSpc>
              <a:buClr>
                <a:srgbClr val="A7358C"/>
              </a:buClr>
              <a:buFont typeface="Courier New" panose="02070309020205020404" pitchFamily="49" charset="0"/>
              <a:buNone/>
            </a:pPr>
            <a:endParaRPr lang="fr-FR" sz="1400"/>
          </a:p>
        </p:txBody>
      </p:sp>
      <p:graphicFrame>
        <p:nvGraphicFramePr>
          <p:cNvPr id="15" name="Tableau 14">
            <a:extLst>
              <a:ext uri="{FF2B5EF4-FFF2-40B4-BE49-F238E27FC236}">
                <a16:creationId xmlns:a16="http://schemas.microsoft.com/office/drawing/2014/main" id="{B1FD0F2F-4BE7-62EF-49F3-3BD39342248E}"/>
              </a:ext>
            </a:extLst>
          </p:cNvPr>
          <p:cNvGraphicFramePr>
            <a:graphicFrameLocks noGrp="1"/>
          </p:cNvGraphicFramePr>
          <p:nvPr>
            <p:extLst>
              <p:ext uri="{D42A27DB-BD31-4B8C-83A1-F6EECF244321}">
                <p14:modId xmlns:p14="http://schemas.microsoft.com/office/powerpoint/2010/main" val="4141865914"/>
              </p:ext>
            </p:extLst>
          </p:nvPr>
        </p:nvGraphicFramePr>
        <p:xfrm>
          <a:off x="1816999" y="2964370"/>
          <a:ext cx="8128000" cy="1760220"/>
        </p:xfrm>
        <a:graphic>
          <a:graphicData uri="http://schemas.openxmlformats.org/drawingml/2006/table">
            <a:tbl>
              <a:tblPr firstRow="1" bandRow="1">
                <a:tableStyleId>{5C22544A-7EE6-4342-B048-85BDC9FD1C3A}</a:tableStyleId>
              </a:tblPr>
              <a:tblGrid>
                <a:gridCol w="5466081">
                  <a:extLst>
                    <a:ext uri="{9D8B030D-6E8A-4147-A177-3AD203B41FA5}">
                      <a16:colId xmlns:a16="http://schemas.microsoft.com/office/drawing/2014/main" val="2858718973"/>
                    </a:ext>
                  </a:extLst>
                </a:gridCol>
                <a:gridCol w="2661919">
                  <a:extLst>
                    <a:ext uri="{9D8B030D-6E8A-4147-A177-3AD203B41FA5}">
                      <a16:colId xmlns:a16="http://schemas.microsoft.com/office/drawing/2014/main" val="387793145"/>
                    </a:ext>
                  </a:extLst>
                </a:gridCol>
              </a:tblGrid>
              <a:tr h="248140">
                <a:tc>
                  <a:txBody>
                    <a:bodyPr/>
                    <a:lstStyle/>
                    <a:p>
                      <a:pPr algn="ctr"/>
                      <a:r>
                        <a:rPr lang="fr-FR" sz="1050">
                          <a:latin typeface="Segoe UI" panose="020B0502040204020203" pitchFamily="34" charset="0"/>
                          <a:cs typeface="Segoe UI" panose="020B0502040204020203" pitchFamily="34" charset="0"/>
                        </a:rPr>
                        <a:t>Prestations</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rgbClr val="0B82C6"/>
                    </a:solidFill>
                  </a:tcPr>
                </a:tc>
                <a:tc>
                  <a:txBody>
                    <a:bodyPr/>
                    <a:lstStyle/>
                    <a:p>
                      <a:pPr algn="ctr"/>
                      <a:r>
                        <a:rPr lang="fr-FR" sz="1050">
                          <a:latin typeface="Segoe UI" panose="020B0502040204020203" pitchFamily="34" charset="0"/>
                          <a:cs typeface="Segoe UI" panose="020B0502040204020203" pitchFamily="34" charset="0"/>
                        </a:rPr>
                        <a:t>Obligatoire</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rgbClr val="0B82C6"/>
                    </a:solidFill>
                  </a:tcPr>
                </a:tc>
                <a:extLst>
                  <a:ext uri="{0D108BD9-81ED-4DB2-BD59-A6C34878D82A}">
                    <a16:rowId xmlns:a16="http://schemas.microsoft.com/office/drawing/2014/main" val="2779486171"/>
                  </a:ext>
                </a:extLst>
              </a:tr>
              <a:tr h="248140">
                <a:tc>
                  <a:txBody>
                    <a:bodyPr/>
                    <a:lstStyle/>
                    <a:p>
                      <a:r>
                        <a:rPr lang="fr-FR" sz="1050">
                          <a:latin typeface="Segoe UI" panose="020B0502040204020203" pitchFamily="34" charset="0"/>
                          <a:cs typeface="Segoe UI" panose="020B0502040204020203" pitchFamily="34" charset="0"/>
                        </a:rPr>
                        <a:t>Mise à disposition de la solution SaaS</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b="1">
                          <a:solidFill>
                            <a:srgbClr val="0B82C6"/>
                          </a:solidFill>
                          <a:latin typeface="Segoe UI" panose="020B0502040204020203" pitchFamily="34" charset="0"/>
                          <a:cs typeface="Segoe UI" panose="020B0502040204020203" pitchFamily="34" charset="0"/>
                        </a:rPr>
                        <a:t>Oui</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104850"/>
                  </a:ext>
                </a:extLst>
              </a:tr>
              <a:tr h="248140">
                <a:tc>
                  <a:txBody>
                    <a:bodyPr/>
                    <a:lstStyle/>
                    <a:p>
                      <a:r>
                        <a:rPr lang="fr-FR" sz="1050">
                          <a:latin typeface="Segoe UI" panose="020B0502040204020203" pitchFamily="34" charset="0"/>
                          <a:cs typeface="Segoe UI" panose="020B0502040204020203" pitchFamily="34" charset="0"/>
                        </a:rPr>
                        <a:t>Paramétrage</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b="1">
                          <a:solidFill>
                            <a:srgbClr val="0B82C6"/>
                          </a:solidFill>
                          <a:latin typeface="Segoe UI" panose="020B0502040204020203" pitchFamily="34" charset="0"/>
                          <a:cs typeface="Segoe UI" panose="020B0502040204020203" pitchFamily="34" charset="0"/>
                        </a:rPr>
                        <a:t>Oui</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5020939"/>
                  </a:ext>
                </a:extLst>
              </a:tr>
              <a:tr h="248140">
                <a:tc>
                  <a:txBody>
                    <a:bodyPr/>
                    <a:lstStyle/>
                    <a:p>
                      <a:r>
                        <a:rPr lang="fr-FR" sz="1050">
                          <a:latin typeface="Segoe UI" panose="020B0502040204020203" pitchFamily="34" charset="0"/>
                          <a:cs typeface="Segoe UI" panose="020B0502040204020203" pitchFamily="34" charset="0"/>
                        </a:rPr>
                        <a:t>Interfaces</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a:latin typeface="Segoe UI" panose="020B0502040204020203" pitchFamily="34" charset="0"/>
                          <a:cs typeface="Segoe UI" panose="020B0502040204020203" pitchFamily="34" charset="0"/>
                        </a:rPr>
                        <a:t>Non</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0255664"/>
                  </a:ext>
                </a:extLst>
              </a:tr>
              <a:tr h="248140">
                <a:tc>
                  <a:txBody>
                    <a:bodyPr/>
                    <a:lstStyle/>
                    <a:p>
                      <a:r>
                        <a:rPr lang="fr-FR" sz="1050">
                          <a:latin typeface="Segoe UI" panose="020B0502040204020203" pitchFamily="34" charset="0"/>
                          <a:cs typeface="Segoe UI" panose="020B0502040204020203" pitchFamily="34" charset="0"/>
                        </a:rPr>
                        <a:t>Reprises des données pour un domaine fonctionnel</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a:latin typeface="Segoe UI" panose="020B0502040204020203" pitchFamily="34" charset="0"/>
                          <a:cs typeface="Segoe UI" panose="020B0502040204020203" pitchFamily="34" charset="0"/>
                        </a:rPr>
                        <a:t>Non</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0117311"/>
                  </a:ext>
                </a:extLst>
              </a:tr>
              <a:tr h="248140">
                <a:tc>
                  <a:txBody>
                    <a:bodyPr/>
                    <a:lstStyle/>
                    <a:p>
                      <a:r>
                        <a:rPr lang="fr-FR" sz="1050">
                          <a:latin typeface="Segoe UI" panose="020B0502040204020203" pitchFamily="34" charset="0"/>
                          <a:cs typeface="Segoe UI" panose="020B0502040204020203" pitchFamily="34" charset="0"/>
                        </a:rPr>
                        <a:t>Formation</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b="1">
                          <a:solidFill>
                            <a:srgbClr val="0B82C6"/>
                          </a:solidFill>
                          <a:latin typeface="Segoe UI" panose="020B0502040204020203" pitchFamily="34" charset="0"/>
                          <a:cs typeface="Segoe UI" panose="020B0502040204020203" pitchFamily="34" charset="0"/>
                        </a:rPr>
                        <a:t>Oui</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84874460"/>
                  </a:ext>
                </a:extLst>
              </a:tr>
              <a:tr h="248140">
                <a:tc>
                  <a:txBody>
                    <a:bodyPr/>
                    <a:lstStyle/>
                    <a:p>
                      <a:r>
                        <a:rPr lang="fr-FR" sz="1050">
                          <a:latin typeface="Segoe UI" panose="020B0502040204020203" pitchFamily="34" charset="0"/>
                          <a:cs typeface="Segoe UI" panose="020B0502040204020203" pitchFamily="34" charset="0"/>
                        </a:rPr>
                        <a:t>Prestation forfaitaire de réversibilité</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tc>
                  <a:txBody>
                    <a:bodyPr/>
                    <a:lstStyle/>
                    <a:p>
                      <a:pPr algn="ctr"/>
                      <a:r>
                        <a:rPr lang="fr-FR" sz="1050" b="1">
                          <a:solidFill>
                            <a:srgbClr val="0B82C6"/>
                          </a:solidFill>
                          <a:latin typeface="Segoe UI" panose="020B0502040204020203" pitchFamily="34" charset="0"/>
                          <a:cs typeface="Segoe UI" panose="020B0502040204020203" pitchFamily="34" charset="0"/>
                        </a:rPr>
                        <a:t>Oui</a:t>
                      </a:r>
                    </a:p>
                  </a:txBody>
                  <a:tcPr>
                    <a:lnL w="12700" cap="flat" cmpd="sng" algn="ctr">
                      <a:solidFill>
                        <a:srgbClr val="9EDAFC"/>
                      </a:solidFill>
                      <a:prstDash val="solid"/>
                      <a:round/>
                      <a:headEnd type="none" w="med" len="med"/>
                      <a:tailEnd type="none" w="med" len="med"/>
                    </a:lnL>
                    <a:lnR w="12700" cap="flat" cmpd="sng" algn="ctr">
                      <a:solidFill>
                        <a:srgbClr val="9EDAFC"/>
                      </a:solidFill>
                      <a:prstDash val="solid"/>
                      <a:round/>
                      <a:headEnd type="none" w="med" len="med"/>
                      <a:tailEnd type="none" w="med" len="med"/>
                    </a:lnR>
                    <a:lnT w="12700" cap="flat" cmpd="sng" algn="ctr">
                      <a:solidFill>
                        <a:srgbClr val="9EDAFC"/>
                      </a:solidFill>
                      <a:prstDash val="solid"/>
                      <a:round/>
                      <a:headEnd type="none" w="med" len="med"/>
                      <a:tailEnd type="none" w="med" len="med"/>
                    </a:lnT>
                    <a:lnB w="12700" cap="flat" cmpd="sng" algn="ctr">
                      <a:solidFill>
                        <a:srgbClr val="9EDAF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3543466"/>
                  </a:ext>
                </a:extLst>
              </a:tr>
            </a:tbl>
          </a:graphicData>
        </a:graphic>
      </p:graphicFrame>
      <p:sp>
        <p:nvSpPr>
          <p:cNvPr id="5" name="Espace réservé du texte 1">
            <a:extLst>
              <a:ext uri="{FF2B5EF4-FFF2-40B4-BE49-F238E27FC236}">
                <a16:creationId xmlns:a16="http://schemas.microsoft.com/office/drawing/2014/main" id="{4D2689B8-7ED7-0410-5818-3BB3B32346A2}"/>
              </a:ext>
            </a:extLst>
          </p:cNvPr>
          <p:cNvSpPr txBox="1">
            <a:spLocks/>
          </p:cNvSpPr>
          <p:nvPr/>
        </p:nvSpPr>
        <p:spPr>
          <a:xfrm>
            <a:off x="917597" y="4204026"/>
            <a:ext cx="10885589" cy="64961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A7358C"/>
              </a:buClr>
            </a:pPr>
            <a:endParaRPr lang="fr-FR" sz="1400" dirty="0">
              <a:latin typeface="Segoe UI" panose="020B0502040204020203" pitchFamily="34" charset="0"/>
              <a:cs typeface="Segoe UI" panose="020B0502040204020203" pitchFamily="34" charset="0"/>
            </a:endParaRPr>
          </a:p>
          <a:p>
            <a:pPr marL="457200" lvl="1" indent="0">
              <a:buClr>
                <a:srgbClr val="A7358C"/>
              </a:buClr>
              <a:buNone/>
            </a:pPr>
            <a:endParaRPr lang="fr-FR" sz="1400" dirty="0">
              <a:latin typeface="Segoe UI" panose="020B0502040204020203" pitchFamily="34" charset="0"/>
              <a:cs typeface="Segoe UI" panose="020B0502040204020203" pitchFamily="34" charset="0"/>
            </a:endParaRPr>
          </a:p>
        </p:txBody>
      </p:sp>
      <p:sp>
        <p:nvSpPr>
          <p:cNvPr id="6" name="Espace réservé du texte 1">
            <a:extLst>
              <a:ext uri="{FF2B5EF4-FFF2-40B4-BE49-F238E27FC236}">
                <a16:creationId xmlns:a16="http://schemas.microsoft.com/office/drawing/2014/main" id="{8B19C4E4-0491-1A71-6EE6-A108D4F537C1}"/>
              </a:ext>
            </a:extLst>
          </p:cNvPr>
          <p:cNvSpPr txBox="1">
            <a:spLocks/>
          </p:cNvSpPr>
          <p:nvPr/>
        </p:nvSpPr>
        <p:spPr>
          <a:xfrm>
            <a:off x="1296648" y="5208290"/>
            <a:ext cx="9011316" cy="865337"/>
          </a:xfrm>
          <a:prstGeom prst="rect">
            <a:avLst/>
          </a:prstGeom>
          <a:solidFill>
            <a:srgbClr val="F7E5F3"/>
          </a:solidFill>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latin typeface="Segoe UI Semibold"/>
                <a:ea typeface="Calibri" panose="020F0502020204030204" pitchFamily="34" charset="0"/>
                <a:cs typeface="Segoe UI Semibold"/>
              </a:rPr>
              <a:t>Bonne pratique : Avant la contractualisation avec votre nouvel éditeur, clarifiez les modalités d'export des données pour garantir leur disponibilité en cas de résiliation. Demandez un plan de réversibilité détaillant les délais, le support pour la reprise des données par un autre éditeur, et le périmètre couvert par l'export, incluant un exemple de fichier d'extraction non crypté et une documentation des formats utilisés. </a:t>
            </a:r>
          </a:p>
        </p:txBody>
      </p:sp>
      <p:pic>
        <p:nvPicPr>
          <p:cNvPr id="7" name="Graphique 6" descr="Lumières allumées avec un remplissage uni">
            <a:extLst>
              <a:ext uri="{FF2B5EF4-FFF2-40B4-BE49-F238E27FC236}">
                <a16:creationId xmlns:a16="http://schemas.microsoft.com/office/drawing/2014/main" id="{9F745846-7CBC-2B3E-FACA-4DD273F3C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987" y="5201518"/>
            <a:ext cx="764426" cy="764426"/>
          </a:xfrm>
          <a:prstGeom prst="rect">
            <a:avLst/>
          </a:prstGeom>
        </p:spPr>
      </p:pic>
    </p:spTree>
    <p:extLst>
      <p:ext uri="{BB962C8B-B14F-4D97-AF65-F5344CB8AC3E}">
        <p14:creationId xmlns:p14="http://schemas.microsoft.com/office/powerpoint/2010/main" val="196142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b="0" dirty="0">
                <a:solidFill>
                  <a:srgbClr val="616BAF"/>
                </a:solidFill>
                <a:ea typeface="Segoe UI Black"/>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E. La gouvernance projet</a:t>
            </a:r>
          </a:p>
        </p:txBody>
      </p:sp>
      <p:sp>
        <p:nvSpPr>
          <p:cNvPr id="5" name="Espace réservé du texte 4">
            <a:extLst>
              <a:ext uri="{FF2B5EF4-FFF2-40B4-BE49-F238E27FC236}">
                <a16:creationId xmlns:a16="http://schemas.microsoft.com/office/drawing/2014/main" id="{C3EEFE88-C1F4-A44B-E43C-0D0736946438}"/>
              </a:ext>
            </a:extLst>
          </p:cNvPr>
          <p:cNvSpPr>
            <a:spLocks noGrp="1"/>
          </p:cNvSpPr>
          <p:nvPr>
            <p:ph type="body" sz="quarter" idx="10"/>
          </p:nvPr>
        </p:nvSpPr>
        <p:spPr>
          <a:xfrm>
            <a:off x="616953" y="1893387"/>
            <a:ext cx="10958093" cy="1704119"/>
          </a:xfrm>
        </p:spPr>
        <p:txBody>
          <a:bodyPr>
            <a:noAutofit/>
          </a:bodyPr>
          <a:lstStyle/>
          <a:p>
            <a:pPr marL="0" indent="0">
              <a:buNone/>
            </a:pPr>
            <a:r>
              <a:rPr lang="fr-FR" sz="1400" dirty="0">
                <a:latin typeface="Segoe UI" panose="020B0502040204020203" pitchFamily="34" charset="0"/>
                <a:cs typeface="Segoe UI" panose="020B0502040204020203" pitchFamily="34" charset="0"/>
              </a:rPr>
              <a:t>La constitution de </a:t>
            </a:r>
            <a:r>
              <a:rPr lang="fr-FR" sz="1400" b="1" dirty="0">
                <a:latin typeface="Segoe UI" panose="020B0502040204020203" pitchFamily="34" charset="0"/>
                <a:cs typeface="Segoe UI" panose="020B0502040204020203" pitchFamily="34" charset="0"/>
              </a:rPr>
              <a:t>l’équipe projet et d’une gouvernance adaptée </a:t>
            </a:r>
            <a:r>
              <a:rPr lang="fr-FR" sz="1400" dirty="0">
                <a:latin typeface="Segoe UI" panose="020B0502040204020203" pitchFamily="34" charset="0"/>
                <a:cs typeface="Segoe UI" panose="020B0502040204020203" pitchFamily="34" charset="0"/>
              </a:rPr>
              <a:t>sont des éléments cruciaux pour assurer la coordination et la mise en œuvre du projet DUI. Cette gouvernance doit comporter les éléments suivants : </a:t>
            </a:r>
          </a:p>
          <a:p>
            <a:pPr lvl="1">
              <a:lnSpc>
                <a:spcPct val="15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Equipe projet dont le chef de projet</a:t>
            </a:r>
          </a:p>
          <a:p>
            <a:pPr lvl="1">
              <a:lnSpc>
                <a:spcPct val="150000"/>
              </a:lnSpc>
              <a:buClr>
                <a:srgbClr val="A7358C"/>
              </a:buClr>
              <a:buFont typeface="Arial" panose="020B0604020202020204" pitchFamily="34" charset="0"/>
              <a:buChar char="•"/>
            </a:pPr>
            <a:r>
              <a:rPr lang="fr-FR" sz="1400" dirty="0"/>
              <a:t>R</a:t>
            </a:r>
            <a:r>
              <a:rPr lang="fr-FR" sz="1400" dirty="0">
                <a:latin typeface="Segoe UI" panose="020B0502040204020203" pitchFamily="34" charset="0"/>
                <a:cs typeface="Segoe UI" panose="020B0502040204020203" pitchFamily="34" charset="0"/>
              </a:rPr>
              <a:t>éférents dans chaque structure dont un responsable de traitement DUI</a:t>
            </a:r>
          </a:p>
          <a:p>
            <a:pPr lvl="1">
              <a:lnSpc>
                <a:spcPct val="15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Accompagnement AMOA, le cas échéant</a:t>
            </a:r>
          </a:p>
          <a:p>
            <a:pPr lvl="1">
              <a:lnSpc>
                <a:spcPct val="15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Instances de suivi du projet (comité de pilotage, comité opérationnel)</a:t>
            </a:r>
          </a:p>
          <a:p>
            <a:pPr lvl="1">
              <a:lnSpc>
                <a:spcPct val="15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Délégué Protection des Données (DPO) et Responsable Sécurité Informatique (RSI)</a:t>
            </a:r>
          </a:p>
          <a:p>
            <a:pPr lvl="1">
              <a:lnSpc>
                <a:spcPct val="15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Idéalement l’équipe projet se compose d’</a:t>
            </a:r>
            <a:r>
              <a:rPr lang="fr-FR" sz="1400" b="1" dirty="0">
                <a:latin typeface="Segoe UI" panose="020B0502040204020203" pitchFamily="34" charset="0"/>
                <a:cs typeface="Segoe UI" panose="020B0502040204020203" pitchFamily="34" charset="0"/>
              </a:rPr>
              <a:t>autant de référents métiers que de professions représentées</a:t>
            </a:r>
            <a:r>
              <a:rPr lang="fr-FR" sz="1400" dirty="0">
                <a:latin typeface="Segoe UI" panose="020B0502040204020203" pitchFamily="34" charset="0"/>
                <a:cs typeface="Segoe UI" panose="020B0502040204020203" pitchFamily="34" charset="0"/>
              </a:rPr>
              <a:t> dans la structure (cf. schéma prochaine slide)</a:t>
            </a:r>
          </a:p>
          <a:p>
            <a:pPr lvl="1">
              <a:buClr>
                <a:srgbClr val="A7358C"/>
              </a:buClr>
              <a:buFont typeface="Arial" panose="020B0604020202020204" pitchFamily="34" charset="0"/>
              <a:buChar char="•"/>
            </a:pPr>
            <a:endParaRPr lang="fr-FR" sz="1400" dirty="0">
              <a:latin typeface="Segoe UI" panose="020B0502040204020203" pitchFamily="34" charset="0"/>
              <a:cs typeface="Segoe UI" panose="020B0502040204020203" pitchFamily="34" charset="0"/>
            </a:endParaRPr>
          </a:p>
          <a:p>
            <a:pPr marL="0" indent="0">
              <a:buNone/>
            </a:pPr>
            <a:endParaRPr lang="fr-FR" sz="1400" dirty="0">
              <a:latin typeface="Segoe UI" panose="020B0502040204020203" pitchFamily="34" charset="0"/>
              <a:cs typeface="Segoe UI" panose="020B0502040204020203" pitchFamily="34" charset="0"/>
            </a:endParaRPr>
          </a:p>
        </p:txBody>
      </p:sp>
      <p:sp>
        <p:nvSpPr>
          <p:cNvPr id="73" name="ZoneTexte 72">
            <a:extLst>
              <a:ext uri="{FF2B5EF4-FFF2-40B4-BE49-F238E27FC236}">
                <a16:creationId xmlns:a16="http://schemas.microsoft.com/office/drawing/2014/main" id="{ACACD31E-B90D-8F99-BF4F-87C148CE91CC}"/>
              </a:ext>
            </a:extLst>
          </p:cNvPr>
          <p:cNvSpPr txBox="1"/>
          <p:nvPr/>
        </p:nvSpPr>
        <p:spPr>
          <a:xfrm>
            <a:off x="616953" y="5459420"/>
            <a:ext cx="9880543" cy="781752"/>
          </a:xfrm>
          <a:prstGeom prst="rect">
            <a:avLst/>
          </a:prstGeom>
          <a:noFill/>
        </p:spPr>
        <p:txBody>
          <a:bodyPr wrap="square">
            <a:spAutoFit/>
          </a:bodyPr>
          <a:lstStyle/>
          <a:p>
            <a:pPr lvl="1">
              <a:lnSpc>
                <a:spcPct val="80000"/>
              </a:lnSpc>
              <a:spcBef>
                <a:spcPts val="500"/>
              </a:spcBef>
              <a:buClr>
                <a:srgbClr val="A7358C"/>
              </a:buClr>
            </a:pPr>
            <a:r>
              <a:rPr lang="fr-FR" sz="1400" dirty="0">
                <a:latin typeface="Segoe UI" panose="020B0502040204020203" pitchFamily="34" charset="0"/>
                <a:cs typeface="Segoe UI" panose="020B0502040204020203" pitchFamily="34" charset="0"/>
              </a:rPr>
              <a:t>Une désignation d’un </a:t>
            </a:r>
            <a:r>
              <a:rPr lang="fr-FR" sz="1400" b="1" dirty="0">
                <a:latin typeface="Segoe UI" panose="020B0502040204020203" pitchFamily="34" charset="0"/>
                <a:cs typeface="Segoe UI" panose="020B0502040204020203" pitchFamily="34" charset="0"/>
              </a:rPr>
              <a:t>chef de projet DUI </a:t>
            </a:r>
            <a:r>
              <a:rPr lang="fr-FR" sz="1400" dirty="0">
                <a:latin typeface="Segoe UI" panose="020B0502040204020203" pitchFamily="34" charset="0"/>
                <a:cs typeface="Segoe UI" panose="020B0502040204020203" pitchFamily="34" charset="0"/>
              </a:rPr>
              <a:t>est primordiale : en tant que </a:t>
            </a:r>
            <a:r>
              <a:rPr lang="fr-FR" sz="1400" b="1" dirty="0">
                <a:latin typeface="Segoe UI" panose="020B0502040204020203" pitchFamily="34" charset="0"/>
                <a:cs typeface="Segoe UI" panose="020B0502040204020203" pitchFamily="34" charset="0"/>
              </a:rPr>
              <a:t>responsable de la conduite du projet</a:t>
            </a:r>
            <a:r>
              <a:rPr lang="fr-FR" sz="1400" dirty="0">
                <a:latin typeface="Segoe UI" panose="020B0502040204020203" pitchFamily="34" charset="0"/>
                <a:cs typeface="Segoe UI" panose="020B0502040204020203" pitchFamily="34" charset="0"/>
              </a:rPr>
              <a:t>, il pilote le déploiement du DUI sur les différents ESSMS, coordonne les différentes équipes du projet, organise les instances de gouvernance, formalise les livrables, etc. Sur le rôle du chef de projet DUI, cf. le « </a:t>
            </a:r>
            <a:r>
              <a:rPr lang="fr-FR" sz="1400" dirty="0">
                <a:solidFill>
                  <a:srgbClr val="057EC1"/>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Kit déploiement du DUI en ESMS </a:t>
            </a:r>
            <a:r>
              <a:rPr lang="fr-FR" sz="1400" dirty="0">
                <a:solidFill>
                  <a:srgbClr val="057EC1"/>
                </a:solidFill>
                <a:latin typeface="Segoe UI" panose="020B0502040204020203" pitchFamily="34" charset="0"/>
                <a:cs typeface="Segoe UI" panose="020B0502040204020203" pitchFamily="34" charset="0"/>
              </a:rPr>
              <a:t>», </a:t>
            </a:r>
            <a:r>
              <a:rPr lang="fr-FR" sz="1400" dirty="0">
                <a:latin typeface="Segoe UI" panose="020B0502040204020203" pitchFamily="34" charset="0"/>
                <a:cs typeface="Segoe UI" panose="020B0502040204020203" pitchFamily="34" charset="0"/>
              </a:rPr>
              <a:t>la partie qui s’adresse aux chefs de projet.</a:t>
            </a:r>
          </a:p>
        </p:txBody>
      </p:sp>
      <p:sp>
        <p:nvSpPr>
          <p:cNvPr id="76" name="Espace réservé du pied de page 1">
            <a:extLst>
              <a:ext uri="{FF2B5EF4-FFF2-40B4-BE49-F238E27FC236}">
                <a16:creationId xmlns:a16="http://schemas.microsoft.com/office/drawing/2014/main" id="{9F9BAB47-0535-06FA-2012-5CCFC7BCC63A}"/>
              </a:ext>
            </a:extLst>
          </p:cNvPr>
          <p:cNvSpPr>
            <a:spLocks noGrp="1"/>
          </p:cNvSpPr>
          <p:nvPr>
            <p:ph type="ftr" sz="quarter" idx="3"/>
          </p:nvPr>
        </p:nvSpPr>
        <p:spPr>
          <a:xfrm>
            <a:off x="838200" y="6357600"/>
            <a:ext cx="5257800" cy="365125"/>
          </a:xfrm>
        </p:spPr>
        <p:txBody>
          <a:bodyPr/>
          <a:lstStyle/>
          <a:p>
            <a:r>
              <a:rPr lang="fr-FR"/>
              <a:t>Kit ESMS Numérique│ 29/04/2024 │</a:t>
            </a:r>
          </a:p>
        </p:txBody>
      </p:sp>
      <p:pic>
        <p:nvPicPr>
          <p:cNvPr id="77" name="Image 76" descr="Une image contenant créativité, conception&#10;&#10;Description générée automatiquement avec une confiance moyenne">
            <a:extLst>
              <a:ext uri="{FF2B5EF4-FFF2-40B4-BE49-F238E27FC236}">
                <a16:creationId xmlns:a16="http://schemas.microsoft.com/office/drawing/2014/main" id="{8F56BF9A-7211-70D4-1CF4-D0E5D3BF7D35}"/>
              </a:ext>
            </a:extLst>
          </p:cNvPr>
          <p:cNvPicPr>
            <a:picLocks noChangeAspect="1"/>
          </p:cNvPicPr>
          <p:nvPr/>
        </p:nvPicPr>
        <p:blipFill>
          <a:blip r:embed="rId4"/>
          <a:stretch>
            <a:fillRect/>
          </a:stretch>
        </p:blipFill>
        <p:spPr>
          <a:xfrm>
            <a:off x="565844" y="5524765"/>
            <a:ext cx="544712" cy="544712"/>
          </a:xfrm>
          <a:prstGeom prst="rect">
            <a:avLst/>
          </a:prstGeom>
        </p:spPr>
      </p:pic>
      <p:sp>
        <p:nvSpPr>
          <p:cNvPr id="6" name="Espace réservé du texte 4">
            <a:extLst>
              <a:ext uri="{FF2B5EF4-FFF2-40B4-BE49-F238E27FC236}">
                <a16:creationId xmlns:a16="http://schemas.microsoft.com/office/drawing/2014/main" id="{E3C627B5-4465-2079-D73A-48B54F18435E}"/>
              </a:ext>
            </a:extLst>
          </p:cNvPr>
          <p:cNvSpPr txBox="1">
            <a:spLocks/>
          </p:cNvSpPr>
          <p:nvPr/>
        </p:nvSpPr>
        <p:spPr>
          <a:xfrm>
            <a:off x="616953" y="5641193"/>
            <a:ext cx="11840434" cy="483551"/>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3528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a:xfrm>
            <a:off x="110092" y="6544326"/>
            <a:ext cx="5257800" cy="365125"/>
          </a:xfrm>
        </p:spPr>
        <p:txBody>
          <a:bodyPr/>
          <a:lstStyle/>
          <a:p>
            <a:r>
              <a:rPr lang="fr-FR" dirty="0"/>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dirty="0">
                <a:solidFill>
                  <a:srgbClr val="616BAF"/>
                </a:solidFill>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85860" y="991537"/>
            <a:ext cx="10127488" cy="221599"/>
          </a:xfrm>
        </p:spPr>
        <p:txBody>
          <a:bodyPr/>
          <a:lstStyle/>
          <a:p>
            <a:r>
              <a:rPr lang="fr-FR" dirty="0">
                <a:solidFill>
                  <a:srgbClr val="616BAF"/>
                </a:solidFill>
              </a:rPr>
              <a:t>E. La gouvernance projet</a:t>
            </a:r>
          </a:p>
        </p:txBody>
      </p:sp>
      <p:sp>
        <p:nvSpPr>
          <p:cNvPr id="5" name="Rectangle : coins arrondis 4">
            <a:extLst>
              <a:ext uri="{FF2B5EF4-FFF2-40B4-BE49-F238E27FC236}">
                <a16:creationId xmlns:a16="http://schemas.microsoft.com/office/drawing/2014/main" id="{61D1807E-BC1C-0376-E1D1-E8033739D4CD}"/>
              </a:ext>
            </a:extLst>
          </p:cNvPr>
          <p:cNvSpPr/>
          <p:nvPr/>
        </p:nvSpPr>
        <p:spPr>
          <a:xfrm>
            <a:off x="867266" y="6142354"/>
            <a:ext cx="9549143" cy="297185"/>
          </a:xfrm>
          <a:prstGeom prst="roundRect">
            <a:avLst/>
          </a:prstGeom>
          <a:solidFill>
            <a:schemeClr val="bg2">
              <a:lumMod val="75000"/>
            </a:schemeClr>
          </a:solid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EDITEUR</a:t>
            </a:r>
          </a:p>
        </p:txBody>
      </p:sp>
      <p:sp>
        <p:nvSpPr>
          <p:cNvPr id="6" name="Rectangle : coins arrondis 5">
            <a:extLst>
              <a:ext uri="{FF2B5EF4-FFF2-40B4-BE49-F238E27FC236}">
                <a16:creationId xmlns:a16="http://schemas.microsoft.com/office/drawing/2014/main" id="{E76EC2F6-07FA-2F98-CAC9-A7E11DEA1B8F}"/>
              </a:ext>
            </a:extLst>
          </p:cNvPr>
          <p:cNvSpPr/>
          <p:nvPr/>
        </p:nvSpPr>
        <p:spPr>
          <a:xfrm>
            <a:off x="947692" y="3880479"/>
            <a:ext cx="1380293" cy="523900"/>
          </a:xfrm>
          <a:prstGeom prst="roundRect">
            <a:avLst/>
          </a:prstGeom>
          <a:solidFill>
            <a:srgbClr val="2F5597"/>
          </a:solidFill>
          <a:ln w="28575">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Direction</a:t>
            </a:r>
          </a:p>
        </p:txBody>
      </p:sp>
      <p:sp>
        <p:nvSpPr>
          <p:cNvPr id="7" name="Rectangle : coins arrondis 6">
            <a:extLst>
              <a:ext uri="{FF2B5EF4-FFF2-40B4-BE49-F238E27FC236}">
                <a16:creationId xmlns:a16="http://schemas.microsoft.com/office/drawing/2014/main" id="{4A6DF759-C2CB-B524-C211-39C83DF2F07F}"/>
              </a:ext>
            </a:extLst>
          </p:cNvPr>
          <p:cNvSpPr/>
          <p:nvPr/>
        </p:nvSpPr>
        <p:spPr>
          <a:xfrm>
            <a:off x="3659956" y="4554134"/>
            <a:ext cx="1362456" cy="523901"/>
          </a:xfrm>
          <a:prstGeom prst="roundRect">
            <a:avLst/>
          </a:prstGeom>
          <a:solidFill>
            <a:srgbClr val="057EC1"/>
          </a:solid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AMOA</a:t>
            </a:r>
          </a:p>
        </p:txBody>
      </p:sp>
      <p:sp>
        <p:nvSpPr>
          <p:cNvPr id="12" name="Rectangle : coins arrondis 11">
            <a:extLst>
              <a:ext uri="{FF2B5EF4-FFF2-40B4-BE49-F238E27FC236}">
                <a16:creationId xmlns:a16="http://schemas.microsoft.com/office/drawing/2014/main" id="{C982F5CB-73FD-0E4A-D899-6D62F3AC137B}"/>
              </a:ext>
            </a:extLst>
          </p:cNvPr>
          <p:cNvSpPr/>
          <p:nvPr/>
        </p:nvSpPr>
        <p:spPr>
          <a:xfrm>
            <a:off x="3657649" y="5214503"/>
            <a:ext cx="1362456" cy="523900"/>
          </a:xfrm>
          <a:prstGeom prst="roundRect">
            <a:avLst/>
          </a:prstGeom>
          <a:solidFill>
            <a:srgbClr val="057EC1"/>
          </a:solid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Chef de projet interne</a:t>
            </a:r>
          </a:p>
        </p:txBody>
      </p:sp>
      <p:sp>
        <p:nvSpPr>
          <p:cNvPr id="19" name="Rectangle : coins arrondis 18">
            <a:extLst>
              <a:ext uri="{FF2B5EF4-FFF2-40B4-BE49-F238E27FC236}">
                <a16:creationId xmlns:a16="http://schemas.microsoft.com/office/drawing/2014/main" id="{BA7A0C37-BC1B-DEC6-F313-D047A09E0E83}"/>
              </a:ext>
            </a:extLst>
          </p:cNvPr>
          <p:cNvSpPr/>
          <p:nvPr/>
        </p:nvSpPr>
        <p:spPr>
          <a:xfrm>
            <a:off x="6607453" y="3236517"/>
            <a:ext cx="1362456" cy="530067"/>
          </a:xfrm>
          <a:prstGeom prst="roundRect">
            <a:avLst/>
          </a:prstGeom>
          <a:solidFill>
            <a:srgbClr val="13A7F9"/>
          </a:solidFill>
          <a:ln w="28575">
            <a:solidFill>
              <a:srgbClr val="13A7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Référent métier</a:t>
            </a:r>
          </a:p>
          <a:p>
            <a:pPr algn="ctr"/>
            <a:r>
              <a:rPr lang="fr-FR" sz="1200" dirty="0">
                <a:solidFill>
                  <a:schemeClr val="bg1"/>
                </a:solidFill>
              </a:rPr>
              <a:t>accompagnement</a:t>
            </a:r>
          </a:p>
        </p:txBody>
      </p:sp>
      <p:sp>
        <p:nvSpPr>
          <p:cNvPr id="24" name="Rectangle : coins arrondis 23">
            <a:extLst>
              <a:ext uri="{FF2B5EF4-FFF2-40B4-BE49-F238E27FC236}">
                <a16:creationId xmlns:a16="http://schemas.microsoft.com/office/drawing/2014/main" id="{EFD9D2AE-5694-C9E9-F01D-0DF056486E6A}"/>
              </a:ext>
            </a:extLst>
          </p:cNvPr>
          <p:cNvSpPr/>
          <p:nvPr/>
        </p:nvSpPr>
        <p:spPr>
          <a:xfrm>
            <a:off x="6607085" y="4240402"/>
            <a:ext cx="1345576" cy="530798"/>
          </a:xfrm>
          <a:prstGeom prst="roundRect">
            <a:avLst/>
          </a:prstGeom>
          <a:solidFill>
            <a:srgbClr val="13A7F9"/>
          </a:solidFill>
          <a:ln w="28575">
            <a:solidFill>
              <a:srgbClr val="13A7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Référent métier</a:t>
            </a:r>
          </a:p>
          <a:p>
            <a:pPr algn="ctr"/>
            <a:r>
              <a:rPr lang="fr-FR" sz="1200" dirty="0">
                <a:solidFill>
                  <a:schemeClr val="bg1"/>
                </a:solidFill>
              </a:rPr>
              <a:t>administratif</a:t>
            </a:r>
          </a:p>
        </p:txBody>
      </p:sp>
      <p:sp>
        <p:nvSpPr>
          <p:cNvPr id="25" name="Rectangle : coins arrondis 24">
            <a:extLst>
              <a:ext uri="{FF2B5EF4-FFF2-40B4-BE49-F238E27FC236}">
                <a16:creationId xmlns:a16="http://schemas.microsoft.com/office/drawing/2014/main" id="{320B155A-7598-1AC3-A131-55F0868473AC}"/>
              </a:ext>
            </a:extLst>
          </p:cNvPr>
          <p:cNvSpPr/>
          <p:nvPr/>
        </p:nvSpPr>
        <p:spPr>
          <a:xfrm>
            <a:off x="6607822" y="2294551"/>
            <a:ext cx="1361719" cy="530066"/>
          </a:xfrm>
          <a:prstGeom prst="roundRect">
            <a:avLst/>
          </a:prstGeom>
          <a:solidFill>
            <a:srgbClr val="13A7F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Responsable de traitement DUI</a:t>
            </a:r>
          </a:p>
        </p:txBody>
      </p:sp>
      <p:sp>
        <p:nvSpPr>
          <p:cNvPr id="29" name="Rectangle : coins arrondis 28">
            <a:extLst>
              <a:ext uri="{FF2B5EF4-FFF2-40B4-BE49-F238E27FC236}">
                <a16:creationId xmlns:a16="http://schemas.microsoft.com/office/drawing/2014/main" id="{0D2092AF-9D2D-ACC0-A0A4-39D8E33F80E6}"/>
              </a:ext>
            </a:extLst>
          </p:cNvPr>
          <p:cNvSpPr/>
          <p:nvPr/>
        </p:nvSpPr>
        <p:spPr>
          <a:xfrm>
            <a:off x="6607085" y="5213213"/>
            <a:ext cx="1345576" cy="523901"/>
          </a:xfrm>
          <a:prstGeom prst="roundRect">
            <a:avLst/>
          </a:prstGeom>
          <a:solidFill>
            <a:srgbClr val="13A7F9"/>
          </a:solidFill>
          <a:ln w="28575">
            <a:solidFill>
              <a:srgbClr val="13A7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Référent soin médical</a:t>
            </a:r>
          </a:p>
        </p:txBody>
      </p:sp>
      <p:sp>
        <p:nvSpPr>
          <p:cNvPr id="40" name="Rectangle : coins arrondis 39">
            <a:extLst>
              <a:ext uri="{FF2B5EF4-FFF2-40B4-BE49-F238E27FC236}">
                <a16:creationId xmlns:a16="http://schemas.microsoft.com/office/drawing/2014/main" id="{E2E2E684-AA02-1ADF-EB8B-B2B63C1524C1}"/>
              </a:ext>
            </a:extLst>
          </p:cNvPr>
          <p:cNvSpPr/>
          <p:nvPr/>
        </p:nvSpPr>
        <p:spPr>
          <a:xfrm>
            <a:off x="9044288" y="3130589"/>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Educateur</a:t>
            </a:r>
          </a:p>
        </p:txBody>
      </p:sp>
      <p:sp>
        <p:nvSpPr>
          <p:cNvPr id="42" name="Rectangle : coins arrondis 41">
            <a:extLst>
              <a:ext uri="{FF2B5EF4-FFF2-40B4-BE49-F238E27FC236}">
                <a16:creationId xmlns:a16="http://schemas.microsoft.com/office/drawing/2014/main" id="{8A36E324-7C35-C1C5-3DE3-9408735CFE64}"/>
              </a:ext>
            </a:extLst>
          </p:cNvPr>
          <p:cNvSpPr/>
          <p:nvPr/>
        </p:nvSpPr>
        <p:spPr>
          <a:xfrm>
            <a:off x="9044288" y="3581313"/>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Assistant social</a:t>
            </a:r>
          </a:p>
        </p:txBody>
      </p:sp>
      <p:sp>
        <p:nvSpPr>
          <p:cNvPr id="48" name="Rectangle : coins arrondis 47">
            <a:extLst>
              <a:ext uri="{FF2B5EF4-FFF2-40B4-BE49-F238E27FC236}">
                <a16:creationId xmlns:a16="http://schemas.microsoft.com/office/drawing/2014/main" id="{5692BACD-352E-7F86-5F7D-D84F8CB6B9E9}"/>
              </a:ext>
            </a:extLst>
          </p:cNvPr>
          <p:cNvSpPr/>
          <p:nvPr/>
        </p:nvSpPr>
        <p:spPr>
          <a:xfrm>
            <a:off x="9044288" y="4110129"/>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Secrétaire</a:t>
            </a:r>
          </a:p>
        </p:txBody>
      </p:sp>
      <p:sp>
        <p:nvSpPr>
          <p:cNvPr id="49" name="Rectangle : coins arrondis 48">
            <a:extLst>
              <a:ext uri="{FF2B5EF4-FFF2-40B4-BE49-F238E27FC236}">
                <a16:creationId xmlns:a16="http://schemas.microsoft.com/office/drawing/2014/main" id="{078F5B38-842E-D2E7-42F9-6FC8A76A6222}"/>
              </a:ext>
            </a:extLst>
          </p:cNvPr>
          <p:cNvSpPr/>
          <p:nvPr/>
        </p:nvSpPr>
        <p:spPr>
          <a:xfrm>
            <a:off x="9053953" y="4554846"/>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Gestionnaire RH</a:t>
            </a:r>
          </a:p>
        </p:txBody>
      </p:sp>
      <p:sp>
        <p:nvSpPr>
          <p:cNvPr id="54" name="Rectangle : coins arrondis 53">
            <a:extLst>
              <a:ext uri="{FF2B5EF4-FFF2-40B4-BE49-F238E27FC236}">
                <a16:creationId xmlns:a16="http://schemas.microsoft.com/office/drawing/2014/main" id="{FC828C95-924C-E379-70AF-4E9D88CA4D45}"/>
              </a:ext>
            </a:extLst>
          </p:cNvPr>
          <p:cNvSpPr/>
          <p:nvPr/>
        </p:nvSpPr>
        <p:spPr>
          <a:xfrm>
            <a:off x="9044288" y="5076229"/>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Médecin coordonnateur</a:t>
            </a:r>
          </a:p>
        </p:txBody>
      </p:sp>
      <p:sp>
        <p:nvSpPr>
          <p:cNvPr id="55" name="Rectangle : coins arrondis 54">
            <a:extLst>
              <a:ext uri="{FF2B5EF4-FFF2-40B4-BE49-F238E27FC236}">
                <a16:creationId xmlns:a16="http://schemas.microsoft.com/office/drawing/2014/main" id="{A596F052-6D32-5693-4ACA-DC1094B962E6}"/>
              </a:ext>
            </a:extLst>
          </p:cNvPr>
          <p:cNvSpPr/>
          <p:nvPr/>
        </p:nvSpPr>
        <p:spPr>
          <a:xfrm>
            <a:off x="9044288" y="5529635"/>
            <a:ext cx="1362456" cy="376385"/>
          </a:xfrm>
          <a:prstGeom prst="roundRect">
            <a:avLst/>
          </a:prstGeom>
          <a:solidFill>
            <a:srgbClr val="9EDAFC"/>
          </a:solidFill>
          <a:ln w="28575">
            <a:solidFill>
              <a:srgbClr val="9EDA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Infirmier</a:t>
            </a:r>
          </a:p>
        </p:txBody>
      </p:sp>
      <p:sp>
        <p:nvSpPr>
          <p:cNvPr id="56" name="Rectangle : coins arrondis 55">
            <a:extLst>
              <a:ext uri="{FF2B5EF4-FFF2-40B4-BE49-F238E27FC236}">
                <a16:creationId xmlns:a16="http://schemas.microsoft.com/office/drawing/2014/main" id="{5D228D09-2385-6584-ABAE-674BA9A7AAE7}"/>
              </a:ext>
            </a:extLst>
          </p:cNvPr>
          <p:cNvSpPr/>
          <p:nvPr/>
        </p:nvSpPr>
        <p:spPr>
          <a:xfrm>
            <a:off x="3657649" y="3883155"/>
            <a:ext cx="1362456" cy="523901"/>
          </a:xfrm>
          <a:prstGeom prst="roundRect">
            <a:avLst/>
          </a:prstGeom>
          <a:solidFill>
            <a:srgbClr val="057EC1"/>
          </a:solid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Editeur</a:t>
            </a:r>
          </a:p>
        </p:txBody>
      </p:sp>
      <p:sp>
        <p:nvSpPr>
          <p:cNvPr id="70" name="ZoneTexte 69">
            <a:extLst>
              <a:ext uri="{FF2B5EF4-FFF2-40B4-BE49-F238E27FC236}">
                <a16:creationId xmlns:a16="http://schemas.microsoft.com/office/drawing/2014/main" id="{AE168C13-6320-047A-4C67-8F759F12FF20}"/>
              </a:ext>
            </a:extLst>
          </p:cNvPr>
          <p:cNvSpPr txBox="1"/>
          <p:nvPr/>
        </p:nvSpPr>
        <p:spPr>
          <a:xfrm>
            <a:off x="3985313" y="1837350"/>
            <a:ext cx="1984248" cy="261610"/>
          </a:xfrm>
          <a:prstGeom prst="rect">
            <a:avLst/>
          </a:prstGeom>
          <a:noFill/>
        </p:spPr>
        <p:txBody>
          <a:bodyPr wrap="square" rtlCol="0">
            <a:spAutoFit/>
          </a:bodyPr>
          <a:lstStyle/>
          <a:p>
            <a:r>
              <a:rPr lang="fr-FR" sz="1050" b="1" dirty="0">
                <a:latin typeface="Segoe UI" panose="020B0502040204020203" pitchFamily="34" charset="0"/>
                <a:cs typeface="Segoe UI" panose="020B0502040204020203" pitchFamily="34" charset="0"/>
              </a:rPr>
              <a:t>Pilotent le projet</a:t>
            </a:r>
          </a:p>
        </p:txBody>
      </p:sp>
      <p:pic>
        <p:nvPicPr>
          <p:cNvPr id="72" name="Image 71" descr="Une image contenant noir, obscurité&#10;&#10;Description générée automatiquement">
            <a:extLst>
              <a:ext uri="{FF2B5EF4-FFF2-40B4-BE49-F238E27FC236}">
                <a16:creationId xmlns:a16="http://schemas.microsoft.com/office/drawing/2014/main" id="{DC79D0D9-1F3A-E1C2-99D6-4F44A82CE2A1}"/>
              </a:ext>
            </a:extLst>
          </p:cNvPr>
          <p:cNvPicPr>
            <a:picLocks noChangeAspect="1"/>
          </p:cNvPicPr>
          <p:nvPr/>
        </p:nvPicPr>
        <p:blipFill>
          <a:blip r:embed="rId3"/>
          <a:stretch>
            <a:fillRect/>
          </a:stretch>
        </p:blipFill>
        <p:spPr>
          <a:xfrm>
            <a:off x="3582144" y="1736578"/>
            <a:ext cx="418317" cy="418317"/>
          </a:xfrm>
          <a:prstGeom prst="rect">
            <a:avLst/>
          </a:prstGeom>
        </p:spPr>
      </p:pic>
      <p:sp>
        <p:nvSpPr>
          <p:cNvPr id="73" name="ZoneTexte 72">
            <a:extLst>
              <a:ext uri="{FF2B5EF4-FFF2-40B4-BE49-F238E27FC236}">
                <a16:creationId xmlns:a16="http://schemas.microsoft.com/office/drawing/2014/main" id="{62258FDA-BFDE-417F-4141-2CD7FFD2FBAE}"/>
              </a:ext>
            </a:extLst>
          </p:cNvPr>
          <p:cNvSpPr txBox="1"/>
          <p:nvPr/>
        </p:nvSpPr>
        <p:spPr>
          <a:xfrm>
            <a:off x="1222753" y="3326683"/>
            <a:ext cx="1984248" cy="246221"/>
          </a:xfrm>
          <a:prstGeom prst="rect">
            <a:avLst/>
          </a:prstGeom>
          <a:noFill/>
        </p:spPr>
        <p:txBody>
          <a:bodyPr wrap="square" rtlCol="0">
            <a:spAutoFit/>
          </a:bodyPr>
          <a:lstStyle/>
          <a:p>
            <a:r>
              <a:rPr lang="fr-FR" sz="1000" b="1" dirty="0">
                <a:latin typeface="Segoe UI" panose="020B0502040204020203" pitchFamily="34" charset="0"/>
                <a:cs typeface="Segoe UI" panose="020B0502040204020203" pitchFamily="34" charset="0"/>
              </a:rPr>
              <a:t>Portent le projet</a:t>
            </a:r>
          </a:p>
        </p:txBody>
      </p:sp>
      <p:sp>
        <p:nvSpPr>
          <p:cNvPr id="74" name="ZoneTexte 73">
            <a:extLst>
              <a:ext uri="{FF2B5EF4-FFF2-40B4-BE49-F238E27FC236}">
                <a16:creationId xmlns:a16="http://schemas.microsoft.com/office/drawing/2014/main" id="{ED8F8C59-CDE6-DC2A-EA21-8E25FDB3472A}"/>
              </a:ext>
            </a:extLst>
          </p:cNvPr>
          <p:cNvSpPr txBox="1"/>
          <p:nvPr/>
        </p:nvSpPr>
        <p:spPr>
          <a:xfrm>
            <a:off x="6815162" y="1558305"/>
            <a:ext cx="1817015" cy="253916"/>
          </a:xfrm>
          <a:prstGeom prst="rect">
            <a:avLst/>
          </a:prstGeom>
          <a:noFill/>
        </p:spPr>
        <p:txBody>
          <a:bodyPr wrap="square" rtlCol="0">
            <a:spAutoFit/>
          </a:bodyPr>
          <a:lstStyle/>
          <a:p>
            <a:r>
              <a:rPr lang="fr-FR" sz="1000" b="1" dirty="0">
                <a:latin typeface="Segoe UI" panose="020B0502040204020203" pitchFamily="34" charset="0"/>
                <a:cs typeface="Segoe UI" panose="020B0502040204020203" pitchFamily="34" charset="0"/>
              </a:rPr>
              <a:t>Centralisent le besoin</a:t>
            </a:r>
          </a:p>
        </p:txBody>
      </p:sp>
      <p:pic>
        <p:nvPicPr>
          <p:cNvPr id="75" name="Image 74" descr="Une image contenant noir, obscurité&#10;&#10;Description générée automatiquement">
            <a:extLst>
              <a:ext uri="{FF2B5EF4-FFF2-40B4-BE49-F238E27FC236}">
                <a16:creationId xmlns:a16="http://schemas.microsoft.com/office/drawing/2014/main" id="{30987820-EEBC-AB21-B962-580107997709}"/>
              </a:ext>
            </a:extLst>
          </p:cNvPr>
          <p:cNvPicPr>
            <a:picLocks noChangeAspect="1"/>
          </p:cNvPicPr>
          <p:nvPr/>
        </p:nvPicPr>
        <p:blipFill>
          <a:blip r:embed="rId4"/>
          <a:stretch>
            <a:fillRect/>
          </a:stretch>
        </p:blipFill>
        <p:spPr>
          <a:xfrm>
            <a:off x="6350940" y="1405217"/>
            <a:ext cx="464222" cy="464222"/>
          </a:xfrm>
          <a:prstGeom prst="rect">
            <a:avLst/>
          </a:prstGeom>
        </p:spPr>
      </p:pic>
      <p:pic>
        <p:nvPicPr>
          <p:cNvPr id="77" name="Image 76" descr="Une image contenant noir, obscurité&#10;&#10;Description générée automatiquement">
            <a:extLst>
              <a:ext uri="{FF2B5EF4-FFF2-40B4-BE49-F238E27FC236}">
                <a16:creationId xmlns:a16="http://schemas.microsoft.com/office/drawing/2014/main" id="{29088811-1049-5661-530E-BB9D421934AB}"/>
              </a:ext>
            </a:extLst>
          </p:cNvPr>
          <p:cNvPicPr>
            <a:picLocks noChangeAspect="1"/>
          </p:cNvPicPr>
          <p:nvPr/>
        </p:nvPicPr>
        <p:blipFill>
          <a:blip r:embed="rId5"/>
          <a:stretch>
            <a:fillRect/>
          </a:stretch>
        </p:blipFill>
        <p:spPr>
          <a:xfrm>
            <a:off x="899799" y="3228300"/>
            <a:ext cx="365125" cy="365125"/>
          </a:xfrm>
          <a:prstGeom prst="rect">
            <a:avLst/>
          </a:prstGeom>
        </p:spPr>
      </p:pic>
      <p:sp>
        <p:nvSpPr>
          <p:cNvPr id="80" name="ZoneTexte 79">
            <a:extLst>
              <a:ext uri="{FF2B5EF4-FFF2-40B4-BE49-F238E27FC236}">
                <a16:creationId xmlns:a16="http://schemas.microsoft.com/office/drawing/2014/main" id="{EF691AE9-26D2-444F-8251-1CC2E9A86F10}"/>
              </a:ext>
            </a:extLst>
          </p:cNvPr>
          <p:cNvSpPr txBox="1"/>
          <p:nvPr/>
        </p:nvSpPr>
        <p:spPr>
          <a:xfrm>
            <a:off x="9281290" y="2627523"/>
            <a:ext cx="2250908" cy="246221"/>
          </a:xfrm>
          <a:prstGeom prst="rect">
            <a:avLst/>
          </a:prstGeom>
          <a:noFill/>
        </p:spPr>
        <p:txBody>
          <a:bodyPr wrap="square" rtlCol="0">
            <a:spAutoFit/>
          </a:bodyPr>
          <a:lstStyle/>
          <a:p>
            <a:r>
              <a:rPr lang="fr-FR" sz="1000" b="1" dirty="0">
                <a:latin typeface="Segoe UI" panose="020B0502040204020203" pitchFamily="34" charset="0"/>
                <a:cs typeface="Segoe UI" panose="020B0502040204020203" pitchFamily="34" charset="0"/>
              </a:rPr>
              <a:t>Expriment le besoin</a:t>
            </a:r>
          </a:p>
        </p:txBody>
      </p:sp>
      <p:pic>
        <p:nvPicPr>
          <p:cNvPr id="81" name="Image 80" descr="Une image contenant noir, obscurité&#10;&#10;Description générée automatiquement">
            <a:extLst>
              <a:ext uri="{FF2B5EF4-FFF2-40B4-BE49-F238E27FC236}">
                <a16:creationId xmlns:a16="http://schemas.microsoft.com/office/drawing/2014/main" id="{B04BB323-AC11-DE87-4EB1-27F274A000E7}"/>
              </a:ext>
            </a:extLst>
          </p:cNvPr>
          <p:cNvPicPr>
            <a:picLocks noChangeAspect="1"/>
          </p:cNvPicPr>
          <p:nvPr/>
        </p:nvPicPr>
        <p:blipFill>
          <a:blip r:embed="rId6"/>
          <a:stretch>
            <a:fillRect/>
          </a:stretch>
        </p:blipFill>
        <p:spPr>
          <a:xfrm>
            <a:off x="8921700" y="2566578"/>
            <a:ext cx="359590" cy="359590"/>
          </a:xfrm>
          <a:prstGeom prst="rect">
            <a:avLst/>
          </a:prstGeom>
        </p:spPr>
      </p:pic>
      <p:sp>
        <p:nvSpPr>
          <p:cNvPr id="83" name="Rectangle : coins arrondis 82">
            <a:extLst>
              <a:ext uri="{FF2B5EF4-FFF2-40B4-BE49-F238E27FC236}">
                <a16:creationId xmlns:a16="http://schemas.microsoft.com/office/drawing/2014/main" id="{E9AD8032-67C6-2DCF-ED24-C18FDDDB6556}"/>
              </a:ext>
            </a:extLst>
          </p:cNvPr>
          <p:cNvSpPr/>
          <p:nvPr/>
        </p:nvSpPr>
        <p:spPr>
          <a:xfrm>
            <a:off x="3657649" y="2559583"/>
            <a:ext cx="1371134" cy="530067"/>
          </a:xfrm>
          <a:prstGeom prst="roundRect">
            <a:avLst/>
          </a:prstGeom>
          <a:solidFill>
            <a:srgbClr val="057EC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bg1"/>
                </a:solidFill>
              </a:rPr>
              <a:t>Délégué Protection des Données / Chef de projet SI</a:t>
            </a:r>
          </a:p>
        </p:txBody>
      </p:sp>
      <p:sp>
        <p:nvSpPr>
          <p:cNvPr id="84" name="Rectangle : coins arrondis 83">
            <a:extLst>
              <a:ext uri="{FF2B5EF4-FFF2-40B4-BE49-F238E27FC236}">
                <a16:creationId xmlns:a16="http://schemas.microsoft.com/office/drawing/2014/main" id="{0AD005F7-69DD-1E6C-3987-49AC01980406}"/>
              </a:ext>
            </a:extLst>
          </p:cNvPr>
          <p:cNvSpPr/>
          <p:nvPr/>
        </p:nvSpPr>
        <p:spPr>
          <a:xfrm>
            <a:off x="3659956" y="3226516"/>
            <a:ext cx="1362456" cy="530067"/>
          </a:xfrm>
          <a:prstGeom prst="roundRect">
            <a:avLst/>
          </a:prstGeom>
          <a:solidFill>
            <a:srgbClr val="057EC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bg1"/>
                </a:solidFill>
              </a:rPr>
              <a:t>Responsable Sécurité Informatique</a:t>
            </a:r>
          </a:p>
        </p:txBody>
      </p:sp>
      <p:sp>
        <p:nvSpPr>
          <p:cNvPr id="85" name="ZoneTexte 84">
            <a:extLst>
              <a:ext uri="{FF2B5EF4-FFF2-40B4-BE49-F238E27FC236}">
                <a16:creationId xmlns:a16="http://schemas.microsoft.com/office/drawing/2014/main" id="{0B33A0D8-9812-F720-32A4-577AEEB244B1}"/>
              </a:ext>
            </a:extLst>
          </p:cNvPr>
          <p:cNvSpPr txBox="1"/>
          <p:nvPr/>
        </p:nvSpPr>
        <p:spPr>
          <a:xfrm rot="19406716">
            <a:off x="6123955" y="2125470"/>
            <a:ext cx="867266" cy="261610"/>
          </a:xfrm>
          <a:prstGeom prst="rect">
            <a:avLst/>
          </a:prstGeom>
          <a:noFill/>
        </p:spPr>
        <p:txBody>
          <a:bodyPr wrap="square" rtlCol="0">
            <a:spAutoFit/>
          </a:bodyPr>
          <a:lstStyle/>
          <a:p>
            <a:pPr algn="ctr"/>
            <a:r>
              <a:rPr lang="fr-FR" sz="1100" b="1" dirty="0">
                <a:solidFill>
                  <a:srgbClr val="FF0000"/>
                </a:solidFill>
              </a:rPr>
              <a:t>Obligatoire</a:t>
            </a:r>
          </a:p>
        </p:txBody>
      </p:sp>
      <p:sp>
        <p:nvSpPr>
          <p:cNvPr id="86" name="ZoneTexte 85">
            <a:extLst>
              <a:ext uri="{FF2B5EF4-FFF2-40B4-BE49-F238E27FC236}">
                <a16:creationId xmlns:a16="http://schemas.microsoft.com/office/drawing/2014/main" id="{2C748EED-AC6E-D925-3F42-A59EF9320AD7}"/>
              </a:ext>
            </a:extLst>
          </p:cNvPr>
          <p:cNvSpPr txBox="1"/>
          <p:nvPr/>
        </p:nvSpPr>
        <p:spPr>
          <a:xfrm rot="19406716">
            <a:off x="3224017" y="2391694"/>
            <a:ext cx="867266" cy="261610"/>
          </a:xfrm>
          <a:prstGeom prst="rect">
            <a:avLst/>
          </a:prstGeom>
          <a:noFill/>
        </p:spPr>
        <p:txBody>
          <a:bodyPr wrap="square" rtlCol="0">
            <a:spAutoFit/>
          </a:bodyPr>
          <a:lstStyle/>
          <a:p>
            <a:pPr algn="ctr"/>
            <a:r>
              <a:rPr lang="fr-FR" sz="1100" b="1" dirty="0">
                <a:solidFill>
                  <a:srgbClr val="FF0000"/>
                </a:solidFill>
              </a:rPr>
              <a:t>Obligatoire</a:t>
            </a:r>
          </a:p>
        </p:txBody>
      </p:sp>
      <p:sp>
        <p:nvSpPr>
          <p:cNvPr id="87" name="ZoneTexte 86">
            <a:extLst>
              <a:ext uri="{FF2B5EF4-FFF2-40B4-BE49-F238E27FC236}">
                <a16:creationId xmlns:a16="http://schemas.microsoft.com/office/drawing/2014/main" id="{F759391F-BC5E-ACF9-F353-A233E32707A0}"/>
              </a:ext>
            </a:extLst>
          </p:cNvPr>
          <p:cNvSpPr txBox="1"/>
          <p:nvPr/>
        </p:nvSpPr>
        <p:spPr>
          <a:xfrm rot="19406716">
            <a:off x="3108147" y="3779567"/>
            <a:ext cx="867266" cy="261610"/>
          </a:xfrm>
          <a:prstGeom prst="rect">
            <a:avLst/>
          </a:prstGeom>
          <a:noFill/>
        </p:spPr>
        <p:txBody>
          <a:bodyPr wrap="square" rtlCol="0">
            <a:spAutoFit/>
          </a:bodyPr>
          <a:lstStyle/>
          <a:p>
            <a:pPr algn="ctr"/>
            <a:r>
              <a:rPr lang="fr-FR" sz="1100" b="1" dirty="0">
                <a:solidFill>
                  <a:srgbClr val="057EC1"/>
                </a:solidFill>
              </a:rPr>
              <a:t>Externe</a:t>
            </a:r>
          </a:p>
        </p:txBody>
      </p:sp>
      <p:cxnSp>
        <p:nvCxnSpPr>
          <p:cNvPr id="9" name="Connecteur : en angle 8">
            <a:extLst>
              <a:ext uri="{FF2B5EF4-FFF2-40B4-BE49-F238E27FC236}">
                <a16:creationId xmlns:a16="http://schemas.microsoft.com/office/drawing/2014/main" id="{F143FC21-9EB7-60C1-5DD9-1C15EACDD444}"/>
              </a:ext>
            </a:extLst>
          </p:cNvPr>
          <p:cNvCxnSpPr>
            <a:stCxn id="6" idx="3"/>
            <a:endCxn id="83" idx="1"/>
          </p:cNvCxnSpPr>
          <p:nvPr/>
        </p:nvCxnSpPr>
        <p:spPr>
          <a:xfrm flipV="1">
            <a:off x="2327985" y="2824617"/>
            <a:ext cx="1329664" cy="1317812"/>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F63F3EBE-4C8B-FFE3-F0EA-1EB51A9C7663}"/>
              </a:ext>
            </a:extLst>
          </p:cNvPr>
          <p:cNvCxnSpPr>
            <a:cxnSpLocks/>
            <a:stCxn id="6" idx="3"/>
            <a:endCxn id="84" idx="1"/>
          </p:cNvCxnSpPr>
          <p:nvPr/>
        </p:nvCxnSpPr>
        <p:spPr>
          <a:xfrm flipV="1">
            <a:off x="2327985" y="3491550"/>
            <a:ext cx="1331971" cy="65087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B0DBA1DE-9EC2-2BC3-DD00-7205092CBED0}"/>
              </a:ext>
            </a:extLst>
          </p:cNvPr>
          <p:cNvCxnSpPr>
            <a:stCxn id="6" idx="3"/>
            <a:endCxn id="56" idx="1"/>
          </p:cNvCxnSpPr>
          <p:nvPr/>
        </p:nvCxnSpPr>
        <p:spPr>
          <a:xfrm>
            <a:off x="2327985" y="4142429"/>
            <a:ext cx="1329664" cy="2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141667E2-9ED7-1300-9FD4-432FF32B2340}"/>
              </a:ext>
            </a:extLst>
          </p:cNvPr>
          <p:cNvCxnSpPr>
            <a:stCxn id="6" idx="3"/>
            <a:endCxn id="7" idx="1"/>
          </p:cNvCxnSpPr>
          <p:nvPr/>
        </p:nvCxnSpPr>
        <p:spPr>
          <a:xfrm>
            <a:off x="2327985" y="4142429"/>
            <a:ext cx="1331971" cy="67365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302793B4-4588-B05B-2F9E-A40A55A572BC}"/>
              </a:ext>
            </a:extLst>
          </p:cNvPr>
          <p:cNvCxnSpPr>
            <a:endCxn id="12" idx="1"/>
          </p:cNvCxnSpPr>
          <p:nvPr/>
        </p:nvCxnSpPr>
        <p:spPr>
          <a:xfrm>
            <a:off x="2992817" y="4816084"/>
            <a:ext cx="664832" cy="660369"/>
          </a:xfrm>
          <a:prstGeom prst="bentConnector3">
            <a:avLst>
              <a:gd name="adj1" fmla="val 37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4020AC12-74ED-AD8F-FC62-B4D4DBDDA64A}"/>
              </a:ext>
            </a:extLst>
          </p:cNvPr>
          <p:cNvCxnSpPr>
            <a:cxnSpLocks/>
          </p:cNvCxnSpPr>
          <p:nvPr/>
        </p:nvCxnSpPr>
        <p:spPr>
          <a:xfrm flipV="1">
            <a:off x="5020105" y="3501550"/>
            <a:ext cx="1586980" cy="614853"/>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01559C05-E471-3BD8-2B32-59E880313206}"/>
              </a:ext>
            </a:extLst>
          </p:cNvPr>
          <p:cNvCxnSpPr>
            <a:cxnSpLocks/>
            <a:endCxn id="25" idx="1"/>
          </p:cNvCxnSpPr>
          <p:nvPr/>
        </p:nvCxnSpPr>
        <p:spPr>
          <a:xfrm rot="5400000" flipH="1" flipV="1">
            <a:off x="5704083" y="2671843"/>
            <a:ext cx="1015997" cy="79148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44DC71D9-B1D5-B701-FC4C-176C4A27E0F3}"/>
              </a:ext>
            </a:extLst>
          </p:cNvPr>
          <p:cNvCxnSpPr>
            <a:cxnSpLocks/>
            <a:endCxn id="24" idx="1"/>
          </p:cNvCxnSpPr>
          <p:nvPr/>
        </p:nvCxnSpPr>
        <p:spPr>
          <a:xfrm>
            <a:off x="5250730" y="4108450"/>
            <a:ext cx="1356355" cy="397351"/>
          </a:xfrm>
          <a:prstGeom prst="bentConnector3">
            <a:avLst>
              <a:gd name="adj1" fmla="val 4166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ngle 46">
            <a:extLst>
              <a:ext uri="{FF2B5EF4-FFF2-40B4-BE49-F238E27FC236}">
                <a16:creationId xmlns:a16="http://schemas.microsoft.com/office/drawing/2014/main" id="{D20FC832-DAEC-7813-9D06-F23A020E15B7}"/>
              </a:ext>
            </a:extLst>
          </p:cNvPr>
          <p:cNvCxnSpPr>
            <a:cxnSpLocks/>
            <a:endCxn id="12" idx="3"/>
          </p:cNvCxnSpPr>
          <p:nvPr/>
        </p:nvCxnSpPr>
        <p:spPr>
          <a:xfrm rot="5400000">
            <a:off x="4901785" y="4564643"/>
            <a:ext cx="1030130" cy="7934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 en angle 52">
            <a:extLst>
              <a:ext uri="{FF2B5EF4-FFF2-40B4-BE49-F238E27FC236}">
                <a16:creationId xmlns:a16="http://schemas.microsoft.com/office/drawing/2014/main" id="{E71D63CC-59FE-29A5-C01B-0776BB185014}"/>
              </a:ext>
            </a:extLst>
          </p:cNvPr>
          <p:cNvCxnSpPr>
            <a:cxnSpLocks/>
            <a:endCxn id="7" idx="3"/>
          </p:cNvCxnSpPr>
          <p:nvPr/>
        </p:nvCxnSpPr>
        <p:spPr>
          <a:xfrm rot="5400000">
            <a:off x="4899146" y="3901635"/>
            <a:ext cx="1037717" cy="79118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 en angle 58">
            <a:extLst>
              <a:ext uri="{FF2B5EF4-FFF2-40B4-BE49-F238E27FC236}">
                <a16:creationId xmlns:a16="http://schemas.microsoft.com/office/drawing/2014/main" id="{53DE719F-EC1A-70CC-6510-0BBA035C5DB0}"/>
              </a:ext>
            </a:extLst>
          </p:cNvPr>
          <p:cNvCxnSpPr>
            <a:cxnSpLocks/>
            <a:stCxn id="25" idx="1"/>
            <a:endCxn id="84" idx="3"/>
          </p:cNvCxnSpPr>
          <p:nvPr/>
        </p:nvCxnSpPr>
        <p:spPr>
          <a:xfrm rot="10800000" flipV="1">
            <a:off x="5022412" y="2559584"/>
            <a:ext cx="1585410" cy="93196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 en angle 65">
            <a:extLst>
              <a:ext uri="{FF2B5EF4-FFF2-40B4-BE49-F238E27FC236}">
                <a16:creationId xmlns:a16="http://schemas.microsoft.com/office/drawing/2014/main" id="{1988289C-D59B-84D4-5089-EA2EE37A388A}"/>
              </a:ext>
            </a:extLst>
          </p:cNvPr>
          <p:cNvCxnSpPr>
            <a:cxnSpLocks/>
            <a:stCxn id="25" idx="1"/>
            <a:endCxn id="83" idx="3"/>
          </p:cNvCxnSpPr>
          <p:nvPr/>
        </p:nvCxnSpPr>
        <p:spPr>
          <a:xfrm rot="10800000" flipV="1">
            <a:off x="5028784" y="2559583"/>
            <a:ext cx="1579039" cy="26503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 en angle 77">
            <a:extLst>
              <a:ext uri="{FF2B5EF4-FFF2-40B4-BE49-F238E27FC236}">
                <a16:creationId xmlns:a16="http://schemas.microsoft.com/office/drawing/2014/main" id="{09750A3E-0B5F-50ED-3C0C-87CD65718447}"/>
              </a:ext>
            </a:extLst>
          </p:cNvPr>
          <p:cNvCxnSpPr>
            <a:cxnSpLocks/>
            <a:endCxn id="29" idx="1"/>
          </p:cNvCxnSpPr>
          <p:nvPr/>
        </p:nvCxnSpPr>
        <p:spPr>
          <a:xfrm rot="16200000" flipH="1">
            <a:off x="5636519" y="4504598"/>
            <a:ext cx="1147642" cy="7934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 en angle 97">
            <a:extLst>
              <a:ext uri="{FF2B5EF4-FFF2-40B4-BE49-F238E27FC236}">
                <a16:creationId xmlns:a16="http://schemas.microsoft.com/office/drawing/2014/main" id="{76BB9E6D-6706-AB01-E51D-0DCB4F36793A}"/>
              </a:ext>
            </a:extLst>
          </p:cNvPr>
          <p:cNvCxnSpPr>
            <a:stCxn id="19" idx="3"/>
            <a:endCxn id="40" idx="1"/>
          </p:cNvCxnSpPr>
          <p:nvPr/>
        </p:nvCxnSpPr>
        <p:spPr>
          <a:xfrm flipV="1">
            <a:off x="7969909" y="3318782"/>
            <a:ext cx="1074379" cy="182769"/>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 en angle 101">
            <a:extLst>
              <a:ext uri="{FF2B5EF4-FFF2-40B4-BE49-F238E27FC236}">
                <a16:creationId xmlns:a16="http://schemas.microsoft.com/office/drawing/2014/main" id="{CAB2690E-5902-FEF9-D15F-E432BABB82E5}"/>
              </a:ext>
            </a:extLst>
          </p:cNvPr>
          <p:cNvCxnSpPr>
            <a:endCxn id="42" idx="1"/>
          </p:cNvCxnSpPr>
          <p:nvPr/>
        </p:nvCxnSpPr>
        <p:spPr>
          <a:xfrm>
            <a:off x="8323868" y="3501550"/>
            <a:ext cx="720420" cy="267956"/>
          </a:xfrm>
          <a:prstGeom prst="bentConnector3">
            <a:avLst>
              <a:gd name="adj1" fmla="val 2513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 en angle 103">
            <a:extLst>
              <a:ext uri="{FF2B5EF4-FFF2-40B4-BE49-F238E27FC236}">
                <a16:creationId xmlns:a16="http://schemas.microsoft.com/office/drawing/2014/main" id="{857039C2-771A-6BC7-0675-9325A0BB782D}"/>
              </a:ext>
            </a:extLst>
          </p:cNvPr>
          <p:cNvCxnSpPr>
            <a:cxnSpLocks/>
            <a:stCxn id="24" idx="3"/>
            <a:endCxn id="48" idx="1"/>
          </p:cNvCxnSpPr>
          <p:nvPr/>
        </p:nvCxnSpPr>
        <p:spPr>
          <a:xfrm flipV="1">
            <a:off x="7952661" y="4298322"/>
            <a:ext cx="1091627" cy="207479"/>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Connecteur : en angle 104">
            <a:extLst>
              <a:ext uri="{FF2B5EF4-FFF2-40B4-BE49-F238E27FC236}">
                <a16:creationId xmlns:a16="http://schemas.microsoft.com/office/drawing/2014/main" id="{DD5C832B-8AA3-3AE0-386B-3FE939FF2E1F}"/>
              </a:ext>
            </a:extLst>
          </p:cNvPr>
          <p:cNvCxnSpPr>
            <a:cxnSpLocks/>
            <a:stCxn id="24" idx="3"/>
            <a:endCxn id="49" idx="1"/>
          </p:cNvCxnSpPr>
          <p:nvPr/>
        </p:nvCxnSpPr>
        <p:spPr>
          <a:xfrm>
            <a:off x="7952661" y="4505801"/>
            <a:ext cx="1101292" cy="237238"/>
          </a:xfrm>
          <a:prstGeom prst="bentConnector3">
            <a:avLst>
              <a:gd name="adj1" fmla="val 4914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 en angle 111">
            <a:extLst>
              <a:ext uri="{FF2B5EF4-FFF2-40B4-BE49-F238E27FC236}">
                <a16:creationId xmlns:a16="http://schemas.microsoft.com/office/drawing/2014/main" id="{CB736B26-FD03-B75A-EDA0-C20D802914E1}"/>
              </a:ext>
            </a:extLst>
          </p:cNvPr>
          <p:cNvCxnSpPr>
            <a:cxnSpLocks/>
            <a:stCxn id="29" idx="3"/>
            <a:endCxn id="54" idx="1"/>
          </p:cNvCxnSpPr>
          <p:nvPr/>
        </p:nvCxnSpPr>
        <p:spPr>
          <a:xfrm flipV="1">
            <a:off x="7952661" y="5264422"/>
            <a:ext cx="1091627" cy="210742"/>
          </a:xfrm>
          <a:prstGeom prst="bent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Connecteur : en angle 112">
            <a:extLst>
              <a:ext uri="{FF2B5EF4-FFF2-40B4-BE49-F238E27FC236}">
                <a16:creationId xmlns:a16="http://schemas.microsoft.com/office/drawing/2014/main" id="{ACF86D39-6C32-0A39-F06C-20BFCE0728FA}"/>
              </a:ext>
            </a:extLst>
          </p:cNvPr>
          <p:cNvCxnSpPr>
            <a:cxnSpLocks/>
            <a:stCxn id="29" idx="3"/>
            <a:endCxn id="55" idx="1"/>
          </p:cNvCxnSpPr>
          <p:nvPr/>
        </p:nvCxnSpPr>
        <p:spPr>
          <a:xfrm>
            <a:off x="7952661" y="5475164"/>
            <a:ext cx="1091627" cy="2426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a:extLst>
              <a:ext uri="{FF2B5EF4-FFF2-40B4-BE49-F238E27FC236}">
                <a16:creationId xmlns:a16="http://schemas.microsoft.com/office/drawing/2014/main" id="{49884D4D-6EE7-6629-357C-D5B66116A1A5}"/>
              </a:ext>
            </a:extLst>
          </p:cNvPr>
          <p:cNvCxnSpPr>
            <a:cxnSpLocks/>
          </p:cNvCxnSpPr>
          <p:nvPr/>
        </p:nvCxnSpPr>
        <p:spPr>
          <a:xfrm>
            <a:off x="4366181" y="5825101"/>
            <a:ext cx="0" cy="31725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63C2B4CC-9827-5EC8-A095-480A15D2532D}"/>
              </a:ext>
            </a:extLst>
          </p:cNvPr>
          <p:cNvCxnSpPr>
            <a:cxnSpLocks/>
          </p:cNvCxnSpPr>
          <p:nvPr/>
        </p:nvCxnSpPr>
        <p:spPr>
          <a:xfrm>
            <a:off x="7308916" y="5825101"/>
            <a:ext cx="0" cy="31725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35FCB640-3C34-BBF0-4000-8919F5F9181C}"/>
              </a:ext>
            </a:extLst>
          </p:cNvPr>
          <p:cNvCxnSpPr>
            <a:cxnSpLocks/>
          </p:cNvCxnSpPr>
          <p:nvPr/>
        </p:nvCxnSpPr>
        <p:spPr>
          <a:xfrm>
            <a:off x="1633979" y="5825101"/>
            <a:ext cx="0" cy="31725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5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a:xfrm>
            <a:off x="1296648" y="510968"/>
            <a:ext cx="10127489" cy="387798"/>
          </a:xfrm>
        </p:spPr>
        <p:txBody>
          <a:bodyPr/>
          <a:lstStyle/>
          <a:p>
            <a:r>
              <a:rPr lang="fr-FR" b="0" dirty="0">
                <a:solidFill>
                  <a:srgbClr val="616BAF"/>
                </a:solidFill>
                <a:latin typeface="Segoe UI" panose="020B0502040204020203" pitchFamily="34" charset="0"/>
                <a:cs typeface="Segoe UI" panose="020B0502040204020203" pitchFamily="34" charset="0"/>
              </a:rPr>
              <a:t>Grandes étapes d’un projet</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a:lstStyle/>
          <a:p>
            <a:r>
              <a:rPr lang="fr-FR" dirty="0">
                <a:solidFill>
                  <a:srgbClr val="616BAF"/>
                </a:solidFill>
              </a:rPr>
              <a:t>F. La préparation à la conduite du changement et gestion des risques</a:t>
            </a:r>
          </a:p>
        </p:txBody>
      </p:sp>
      <p:sp>
        <p:nvSpPr>
          <p:cNvPr id="5" name="Espace réservé du texte 4">
            <a:extLst>
              <a:ext uri="{FF2B5EF4-FFF2-40B4-BE49-F238E27FC236}">
                <a16:creationId xmlns:a16="http://schemas.microsoft.com/office/drawing/2014/main" id="{C3EEFE88-C1F4-A44B-E43C-0D0736946438}"/>
              </a:ext>
            </a:extLst>
          </p:cNvPr>
          <p:cNvSpPr>
            <a:spLocks noGrp="1"/>
          </p:cNvSpPr>
          <p:nvPr>
            <p:ph type="body" sz="quarter" idx="10"/>
          </p:nvPr>
        </p:nvSpPr>
        <p:spPr>
          <a:xfrm>
            <a:off x="721489" y="1751238"/>
            <a:ext cx="5167247" cy="4166492"/>
          </a:xfrm>
        </p:spPr>
        <p:txBody>
          <a:bodyPr>
            <a:normAutofit/>
          </a:bodyPr>
          <a:lstStyle/>
          <a:p>
            <a:pPr marL="0" indent="0">
              <a:buNone/>
            </a:pPr>
            <a:r>
              <a:rPr lang="fr-FR" sz="1400" b="1" dirty="0">
                <a:solidFill>
                  <a:srgbClr val="616BAF"/>
                </a:solidFill>
                <a:latin typeface="Segoe UI" panose="020B0502040204020203" pitchFamily="34" charset="0"/>
                <a:cs typeface="Segoe UI" panose="020B0502040204020203" pitchFamily="34" charset="0"/>
              </a:rPr>
              <a:t>La préparation à la conduite du changement </a:t>
            </a:r>
            <a:r>
              <a:rPr lang="fr-FR" sz="1400" dirty="0">
                <a:latin typeface="Segoe UI" panose="020B0502040204020203" pitchFamily="34" charset="0"/>
                <a:cs typeface="Segoe UI" panose="020B0502040204020203" pitchFamily="34" charset="0"/>
              </a:rPr>
              <a:t>est essentielle pour garantir l'adoption réussie et durable des nouvelles solutions telles que le DUI. Elle permet d'anticiper les résistances, de faciliter l'intégration des utilisateurs et d'assurer une transition harmonieuse au sein d’une structure. Voici les actions qui peuvent être mises en place : </a:t>
            </a:r>
          </a:p>
          <a:p>
            <a:pPr marL="0" indent="0">
              <a:lnSpc>
                <a:spcPct val="150000"/>
              </a:lnSpc>
              <a:buNone/>
            </a:pPr>
            <a:endParaRPr lang="fr-FR" sz="1400" dirty="0">
              <a:latin typeface="Segoe UI" panose="020B0502040204020203" pitchFamily="34" charset="0"/>
              <a:cs typeface="Segoe UI" panose="020B0502040204020203" pitchFamily="34" charset="0"/>
            </a:endParaRPr>
          </a:p>
          <a:p>
            <a:pPr marL="800100" lvl="1" indent="-285750">
              <a:lnSpc>
                <a:spcPct val="10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Création d’un groupe de travail pour faciliter la conduite du changement en incluant les futurs utilisateurs</a:t>
            </a:r>
          </a:p>
          <a:p>
            <a:pPr marL="800100" lvl="1" indent="-285750">
              <a:lnSpc>
                <a:spcPct val="10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Préparation d’un plan de communication pour les futurs utilisateurs </a:t>
            </a:r>
          </a:p>
          <a:p>
            <a:pPr marL="800100" lvl="1" indent="-285750">
              <a:lnSpc>
                <a:spcPct val="10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Mise en place d’une stratégie de formation cohérente avec le dispositif de formation proposé par l’éditeur </a:t>
            </a:r>
          </a:p>
          <a:p>
            <a:pPr marL="800100" lvl="1" indent="-285750">
              <a:lnSpc>
                <a:spcPct val="100000"/>
              </a:lnSpc>
              <a:buClr>
                <a:srgbClr val="A7358C"/>
              </a:buClr>
              <a:buFont typeface="Arial" panose="020B0604020202020204" pitchFamily="34" charset="0"/>
              <a:buChar char="•"/>
            </a:pPr>
            <a:r>
              <a:rPr lang="fr-FR" sz="1400" dirty="0">
                <a:latin typeface="Segoe UI" panose="020B0502040204020203" pitchFamily="34" charset="0"/>
                <a:cs typeface="Segoe UI" panose="020B0502040204020203" pitchFamily="34" charset="0"/>
              </a:rPr>
              <a:t>Mise en place d’actions de sensibilisation en amont du déploiement</a:t>
            </a:r>
          </a:p>
          <a:p>
            <a:endParaRPr lang="fr-FR" dirty="0"/>
          </a:p>
        </p:txBody>
      </p:sp>
      <p:sp>
        <p:nvSpPr>
          <p:cNvPr id="6" name="Espace réservé du texte 4">
            <a:extLst>
              <a:ext uri="{FF2B5EF4-FFF2-40B4-BE49-F238E27FC236}">
                <a16:creationId xmlns:a16="http://schemas.microsoft.com/office/drawing/2014/main" id="{F010A34A-8C36-B168-7E96-A810DF30963B}"/>
              </a:ext>
            </a:extLst>
          </p:cNvPr>
          <p:cNvSpPr txBox="1">
            <a:spLocks/>
          </p:cNvSpPr>
          <p:nvPr/>
        </p:nvSpPr>
        <p:spPr>
          <a:xfrm>
            <a:off x="7024753" y="1751238"/>
            <a:ext cx="5167247" cy="4166492"/>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dirty="0">
                <a:solidFill>
                  <a:srgbClr val="616BAF"/>
                </a:solidFill>
                <a:latin typeface="Segoe UI" panose="020B0502040204020203" pitchFamily="34" charset="0"/>
                <a:cs typeface="Segoe UI" panose="020B0502040204020203" pitchFamily="34" charset="0"/>
              </a:rPr>
              <a:t>La gestion des risques </a:t>
            </a:r>
            <a:r>
              <a:rPr lang="fr-FR" sz="1400" dirty="0">
                <a:latin typeface="Segoe UI" panose="020B0502040204020203" pitchFamily="34" charset="0"/>
                <a:cs typeface="Segoe UI" panose="020B0502040204020203" pitchFamily="34" charset="0"/>
              </a:rPr>
              <a:t>est un élément clé pour assurer la réussite et la pérennité du projet. Elle permet d'identifier, d'analyser et de traiter les risques afin de minimiser leur impact sur l'ensemble des structures impliquées :</a:t>
            </a:r>
          </a:p>
          <a:p>
            <a:pPr marL="800100" lvl="1" indent="-285750">
              <a:lnSpc>
                <a:spcPct val="100000"/>
              </a:lnSpc>
              <a:buClr>
                <a:srgbClr val="A7358C"/>
              </a:buClr>
              <a:buFont typeface="Arial" panose="020B0604020202020204" pitchFamily="34" charset="0"/>
              <a:buChar char="•"/>
            </a:pPr>
            <a:r>
              <a:rPr lang="fr-FR" sz="1400" dirty="0"/>
              <a:t>Élaboration d’une cartographie des risques à l’échelle de la grappe</a:t>
            </a:r>
          </a:p>
          <a:p>
            <a:pPr marL="800100" lvl="1" indent="-285750">
              <a:lnSpc>
                <a:spcPct val="100000"/>
              </a:lnSpc>
              <a:buClr>
                <a:srgbClr val="A7358C"/>
              </a:buClr>
              <a:buFont typeface="Arial" panose="020B0604020202020204" pitchFamily="34" charset="0"/>
              <a:buChar char="•"/>
            </a:pPr>
            <a:r>
              <a:rPr lang="fr-FR" sz="1400" dirty="0"/>
              <a:t>Élaboration d’une cartographie des risques à l’échelle de chacune des structures</a:t>
            </a:r>
          </a:p>
          <a:p>
            <a:pPr marL="800100" lvl="1" indent="-285750">
              <a:lnSpc>
                <a:spcPct val="100000"/>
              </a:lnSpc>
              <a:buClr>
                <a:srgbClr val="A7358C"/>
              </a:buClr>
              <a:buFont typeface="Arial" panose="020B0604020202020204" pitchFamily="34" charset="0"/>
              <a:buChar char="•"/>
            </a:pPr>
            <a:r>
              <a:rPr lang="fr-FR" sz="1400" dirty="0"/>
              <a:t>Identification d’actions préventives ou correctives potentielles</a:t>
            </a:r>
          </a:p>
          <a:p>
            <a:endParaRPr lang="fr-FR" dirty="0"/>
          </a:p>
        </p:txBody>
      </p:sp>
      <p:cxnSp>
        <p:nvCxnSpPr>
          <p:cNvPr id="8" name="Connecteur droit 7">
            <a:extLst>
              <a:ext uri="{FF2B5EF4-FFF2-40B4-BE49-F238E27FC236}">
                <a16:creationId xmlns:a16="http://schemas.microsoft.com/office/drawing/2014/main" id="{3F12CB7B-98AB-1612-2988-0C0495E27740}"/>
              </a:ext>
            </a:extLst>
          </p:cNvPr>
          <p:cNvCxnSpPr>
            <a:cxnSpLocks/>
          </p:cNvCxnSpPr>
          <p:nvPr/>
        </p:nvCxnSpPr>
        <p:spPr>
          <a:xfrm>
            <a:off x="6394706" y="2098710"/>
            <a:ext cx="0" cy="4550863"/>
          </a:xfrm>
          <a:prstGeom prst="line">
            <a:avLst/>
          </a:prstGeom>
          <a:ln>
            <a:solidFill>
              <a:srgbClr val="A7358C"/>
            </a:solidFill>
            <a:prstDash val="lgDash"/>
          </a:ln>
        </p:spPr>
        <p:style>
          <a:lnRef idx="1">
            <a:schemeClr val="accent1"/>
          </a:lnRef>
          <a:fillRef idx="0">
            <a:schemeClr val="accent1"/>
          </a:fillRef>
          <a:effectRef idx="0">
            <a:schemeClr val="accent1"/>
          </a:effectRef>
          <a:fontRef idx="minor">
            <a:schemeClr val="tx1"/>
          </a:fontRef>
        </p:style>
      </p:cxnSp>
      <p:pic>
        <p:nvPicPr>
          <p:cNvPr id="11" name="Image 10" descr="Une image contenant clipart, dessin humoristique&#10;&#10;Description générée automatiquement">
            <a:extLst>
              <a:ext uri="{FF2B5EF4-FFF2-40B4-BE49-F238E27FC236}">
                <a16:creationId xmlns:a16="http://schemas.microsoft.com/office/drawing/2014/main" id="{8CB77162-2E26-565F-B572-69A8A03B8E1C}"/>
              </a:ext>
            </a:extLst>
          </p:cNvPr>
          <p:cNvPicPr>
            <a:picLocks noChangeAspect="1"/>
          </p:cNvPicPr>
          <p:nvPr/>
        </p:nvPicPr>
        <p:blipFill>
          <a:blip r:embed="rId2"/>
          <a:stretch>
            <a:fillRect/>
          </a:stretch>
        </p:blipFill>
        <p:spPr>
          <a:xfrm>
            <a:off x="181513" y="1850712"/>
            <a:ext cx="466420" cy="466420"/>
          </a:xfrm>
          <a:prstGeom prst="rect">
            <a:avLst/>
          </a:prstGeom>
        </p:spPr>
      </p:pic>
      <p:pic>
        <p:nvPicPr>
          <p:cNvPr id="15" name="Image 14" descr="Une image contenant jaune&#10;&#10;Description générée automatiquement">
            <a:extLst>
              <a:ext uri="{FF2B5EF4-FFF2-40B4-BE49-F238E27FC236}">
                <a16:creationId xmlns:a16="http://schemas.microsoft.com/office/drawing/2014/main" id="{4D37E2A3-0C7C-A11C-A519-55AA702F991A}"/>
              </a:ext>
            </a:extLst>
          </p:cNvPr>
          <p:cNvPicPr>
            <a:picLocks noChangeAspect="1"/>
          </p:cNvPicPr>
          <p:nvPr/>
        </p:nvPicPr>
        <p:blipFill>
          <a:blip r:embed="rId3"/>
          <a:stretch>
            <a:fillRect/>
          </a:stretch>
        </p:blipFill>
        <p:spPr>
          <a:xfrm>
            <a:off x="6581098" y="1722022"/>
            <a:ext cx="443655" cy="443655"/>
          </a:xfrm>
          <a:prstGeom prst="rect">
            <a:avLst/>
          </a:prstGeom>
        </p:spPr>
      </p:pic>
    </p:spTree>
    <p:extLst>
      <p:ext uri="{BB962C8B-B14F-4D97-AF65-F5344CB8AC3E}">
        <p14:creationId xmlns:p14="http://schemas.microsoft.com/office/powerpoint/2010/main" val="1628911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838200" y="1647324"/>
            <a:ext cx="3960812" cy="498598"/>
          </a:xfrm>
        </p:spPr>
        <p:txBody>
          <a:bodyPr/>
          <a:lstStyle/>
          <a:p>
            <a:r>
              <a:rPr lang="fr-FR" dirty="0"/>
              <a:t>2. Checklist</a:t>
            </a:r>
          </a:p>
        </p:txBody>
      </p:sp>
    </p:spTree>
    <p:extLst>
      <p:ext uri="{BB962C8B-B14F-4D97-AF65-F5344CB8AC3E}">
        <p14:creationId xmlns:p14="http://schemas.microsoft.com/office/powerpoint/2010/main" val="373630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solidFill>
                  <a:srgbClr val="616BAF"/>
                </a:solidFill>
                <a:latin typeface="Segoe UI Semibold"/>
                <a:ea typeface="Segoe UI Black"/>
                <a:cs typeface="Segoe UI Semibold"/>
              </a:rPr>
              <a:t>Checklist</a:t>
            </a:r>
            <a:endParaRPr lang="fr-FR" dirty="0">
              <a:solidFill>
                <a:srgbClr val="616BAF"/>
              </a:solidFill>
            </a:endParaRPr>
          </a:p>
        </p:txBody>
      </p:sp>
      <p:graphicFrame>
        <p:nvGraphicFramePr>
          <p:cNvPr id="6" name="Tableau 5">
            <a:extLst>
              <a:ext uri="{FF2B5EF4-FFF2-40B4-BE49-F238E27FC236}">
                <a16:creationId xmlns:a16="http://schemas.microsoft.com/office/drawing/2014/main" id="{C4B8187D-D33B-6053-96A1-1BD6E50B3CDA}"/>
              </a:ext>
            </a:extLst>
          </p:cNvPr>
          <p:cNvGraphicFramePr>
            <a:graphicFrameLocks noGrp="1"/>
          </p:cNvGraphicFramePr>
          <p:nvPr>
            <p:extLst>
              <p:ext uri="{D42A27DB-BD31-4B8C-83A1-F6EECF244321}">
                <p14:modId xmlns:p14="http://schemas.microsoft.com/office/powerpoint/2010/main" val="2905919029"/>
              </p:ext>
            </p:extLst>
          </p:nvPr>
        </p:nvGraphicFramePr>
        <p:xfrm>
          <a:off x="1296648" y="1685664"/>
          <a:ext cx="9421628" cy="4145280"/>
        </p:xfrm>
        <a:graphic>
          <a:graphicData uri="http://schemas.openxmlformats.org/drawingml/2006/table">
            <a:tbl>
              <a:tblPr firstRow="1" bandRow="1">
                <a:tableStyleId>{5C22544A-7EE6-4342-B048-85BDC9FD1C3A}</a:tableStyleId>
              </a:tblPr>
              <a:tblGrid>
                <a:gridCol w="8389735">
                  <a:extLst>
                    <a:ext uri="{9D8B030D-6E8A-4147-A177-3AD203B41FA5}">
                      <a16:colId xmlns:a16="http://schemas.microsoft.com/office/drawing/2014/main" val="2458118718"/>
                    </a:ext>
                  </a:extLst>
                </a:gridCol>
                <a:gridCol w="1031893">
                  <a:extLst>
                    <a:ext uri="{9D8B030D-6E8A-4147-A177-3AD203B41FA5}">
                      <a16:colId xmlns:a16="http://schemas.microsoft.com/office/drawing/2014/main" val="2974147071"/>
                    </a:ext>
                  </a:extLst>
                </a:gridCol>
              </a:tblGrid>
              <a:tr h="518160">
                <a:tc>
                  <a:txBody>
                    <a:bodyPr/>
                    <a:lstStyle/>
                    <a:p>
                      <a:pPr algn="l"/>
                      <a:r>
                        <a:rPr lang="fr-FR" noProof="0" dirty="0">
                          <a:latin typeface="Segoe UI" panose="020B0502040204020203" pitchFamily="34" charset="0"/>
                          <a:cs typeface="Segoe UI" panose="020B0502040204020203" pitchFamily="34" charset="0"/>
                        </a:rPr>
                        <a:t>Vérification de la recevabilité du projet</a:t>
                      </a:r>
                    </a:p>
                  </a:txBody>
                  <a:tcPr anchor="ctr">
                    <a:solidFill>
                      <a:srgbClr val="0B82C6"/>
                    </a:solidFill>
                  </a:tcPr>
                </a:tc>
                <a:tc>
                  <a:txBody>
                    <a:bodyPr/>
                    <a:lstStyle/>
                    <a:p>
                      <a:pPr algn="ctr"/>
                      <a:r>
                        <a:rPr lang="fr-FR" noProof="0">
                          <a:latin typeface="Segoe UI" panose="020B0502040204020203" pitchFamily="34" charset="0"/>
                          <a:cs typeface="Segoe UI" panose="020B0502040204020203" pitchFamily="34" charset="0"/>
                        </a:rPr>
                        <a:t>OK</a:t>
                      </a:r>
                    </a:p>
                  </a:txBody>
                  <a:tcPr anchor="ctr">
                    <a:solidFill>
                      <a:srgbClr val="0B82C6"/>
                    </a:solidFill>
                  </a:tcPr>
                </a:tc>
                <a:extLst>
                  <a:ext uri="{0D108BD9-81ED-4DB2-BD59-A6C34878D82A}">
                    <a16:rowId xmlns:a16="http://schemas.microsoft.com/office/drawing/2014/main" val="794634229"/>
                  </a:ext>
                </a:extLst>
              </a:tr>
              <a:tr h="518160">
                <a:tc>
                  <a:txBody>
                    <a:bodyPr/>
                    <a:lstStyle/>
                    <a:p>
                      <a:pPr algn="l"/>
                      <a:r>
                        <a:rPr lang="fr-FR" sz="1400" noProof="0">
                          <a:latin typeface="Segoe UI" panose="020B0502040204020203" pitchFamily="34" charset="0"/>
                          <a:cs typeface="Segoe UI" panose="020B0502040204020203" pitchFamily="34" charset="0"/>
                        </a:rPr>
                        <a:t>1. Définition d’une feuille de route</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51573792"/>
                  </a:ext>
                </a:extLst>
              </a:tr>
              <a:tr h="518160">
                <a:tc>
                  <a:txBody>
                    <a:bodyPr/>
                    <a:lstStyle/>
                    <a:p>
                      <a:pPr algn="l"/>
                      <a:r>
                        <a:rPr lang="fr-FR" sz="1400" noProof="0">
                          <a:latin typeface="Segoe UI" panose="020B0502040204020203" pitchFamily="34" charset="0"/>
                          <a:cs typeface="Segoe UI" panose="020B0502040204020203" pitchFamily="34" charset="0"/>
                        </a:rPr>
                        <a:t>2. Partage de l’état des lieux de ses ESMS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518160">
                <a:tc>
                  <a:txBody>
                    <a:bodyPr/>
                    <a:lstStyle/>
                    <a:p>
                      <a:pPr algn="l"/>
                      <a:r>
                        <a:rPr lang="fr-FR" sz="1400" noProof="0">
                          <a:latin typeface="Segoe UI" panose="020B0502040204020203" pitchFamily="34" charset="0"/>
                          <a:cs typeface="Segoe UI" panose="020B0502040204020203" pitchFamily="34" charset="0"/>
                        </a:rPr>
                        <a:t>3. Expression du besoin</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518160">
                <a:tc>
                  <a:txBody>
                    <a:bodyPr/>
                    <a:lstStyle/>
                    <a:p>
                      <a:pPr algn="l"/>
                      <a:r>
                        <a:rPr lang="fr-FR" sz="1400" noProof="0">
                          <a:latin typeface="Segoe UI" panose="020B0502040204020203" pitchFamily="34" charset="0"/>
                          <a:cs typeface="Segoe UI" panose="020B0502040204020203" pitchFamily="34" charset="0"/>
                        </a:rPr>
                        <a:t>4. Rédaction du DCE</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r h="518160">
                <a:tc>
                  <a:txBody>
                    <a:bodyPr/>
                    <a:lstStyle/>
                    <a:p>
                      <a:pPr algn="l"/>
                      <a:r>
                        <a:rPr lang="fr-FR" sz="1400" noProof="0">
                          <a:latin typeface="Segoe UI" panose="020B0502040204020203" pitchFamily="34" charset="0"/>
                          <a:cs typeface="Segoe UI" panose="020B0502040204020203" pitchFamily="34" charset="0"/>
                        </a:rPr>
                        <a:t>5. Constitution de sa gouvernance projet</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822066395"/>
                  </a:ext>
                </a:extLst>
              </a:tr>
              <a:tr h="518160">
                <a:tc>
                  <a:txBody>
                    <a:bodyPr/>
                    <a:lstStyle/>
                    <a:p>
                      <a:pPr algn="l"/>
                      <a:r>
                        <a:rPr lang="fr-FR" sz="1400" noProof="0">
                          <a:latin typeface="Segoe UI" panose="020B0502040204020203" pitchFamily="34" charset="0"/>
                          <a:cs typeface="Segoe UI" panose="020B0502040204020203" pitchFamily="34" charset="0"/>
                        </a:rPr>
                        <a:t>6. Préparation à la conduite du changement</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70651380"/>
                  </a:ext>
                </a:extLst>
              </a:tr>
              <a:tr h="518160">
                <a:tc>
                  <a:txBody>
                    <a:bodyPr/>
                    <a:lstStyle/>
                    <a:p>
                      <a:pPr algn="l"/>
                      <a:r>
                        <a:rPr lang="fr-FR" sz="1400" noProof="0">
                          <a:latin typeface="Segoe UI" panose="020B0502040204020203" pitchFamily="34" charset="0"/>
                          <a:cs typeface="Segoe UI" panose="020B0502040204020203" pitchFamily="34" charset="0"/>
                        </a:rPr>
                        <a:t>7. Identification et qualification des risques</a:t>
                      </a:r>
                    </a:p>
                  </a:txBody>
                  <a:tcPr anchor="ctr"/>
                </a:tc>
                <a:tc>
                  <a:txBody>
                    <a:bodyPr/>
                    <a:lstStyle/>
                    <a:p>
                      <a:endParaRPr lang="fr-FR" sz="1400" noProof="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481494124"/>
                  </a:ext>
                </a:extLst>
              </a:tr>
            </a:tbl>
          </a:graphicData>
        </a:graphic>
      </p:graphicFrame>
      <p:sp>
        <p:nvSpPr>
          <p:cNvPr id="7" name="Rectangle 6">
            <a:extLst>
              <a:ext uri="{FF2B5EF4-FFF2-40B4-BE49-F238E27FC236}">
                <a16:creationId xmlns:a16="http://schemas.microsoft.com/office/drawing/2014/main" id="{F76C98D6-FBD0-6BC6-CEA3-DD06D459CCD7}"/>
              </a:ext>
            </a:extLst>
          </p:cNvPr>
          <p:cNvSpPr/>
          <p:nvPr/>
        </p:nvSpPr>
        <p:spPr>
          <a:xfrm>
            <a:off x="10101771" y="2369965"/>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FA9E70D9-B118-2F7C-C28E-B25E84CE0E46}"/>
              </a:ext>
            </a:extLst>
          </p:cNvPr>
          <p:cNvSpPr/>
          <p:nvPr/>
        </p:nvSpPr>
        <p:spPr>
          <a:xfrm>
            <a:off x="10101770" y="2876688"/>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4A244E5-60E9-A7E9-F9D1-1E7B6A7F81F0}"/>
              </a:ext>
            </a:extLst>
          </p:cNvPr>
          <p:cNvSpPr/>
          <p:nvPr/>
        </p:nvSpPr>
        <p:spPr>
          <a:xfrm>
            <a:off x="10101769" y="3903830"/>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44BDBABE-2C0B-450F-D825-E1EE7FEBD857}"/>
              </a:ext>
            </a:extLst>
          </p:cNvPr>
          <p:cNvSpPr/>
          <p:nvPr/>
        </p:nvSpPr>
        <p:spPr>
          <a:xfrm>
            <a:off x="10101769" y="3390259"/>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7C31763-01EB-8A60-CB87-870236EC74B3}"/>
              </a:ext>
            </a:extLst>
          </p:cNvPr>
          <p:cNvSpPr/>
          <p:nvPr/>
        </p:nvSpPr>
        <p:spPr>
          <a:xfrm>
            <a:off x="10101770" y="4439924"/>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0F3711-E0D8-1DB5-26AD-F9003064AD70}"/>
              </a:ext>
            </a:extLst>
          </p:cNvPr>
          <p:cNvSpPr/>
          <p:nvPr/>
        </p:nvSpPr>
        <p:spPr>
          <a:xfrm>
            <a:off x="10101769" y="546706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7BB145E-F96C-63AC-C4F1-9B3DF5E7B2D9}"/>
              </a:ext>
            </a:extLst>
          </p:cNvPr>
          <p:cNvSpPr/>
          <p:nvPr/>
        </p:nvSpPr>
        <p:spPr>
          <a:xfrm>
            <a:off x="10101769" y="4953495"/>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2525BFF4-099D-31C8-5FC2-6E2C01A35954}"/>
              </a:ext>
            </a:extLst>
          </p:cNvPr>
          <p:cNvSpPr>
            <a:spLocks noGrp="1"/>
          </p:cNvSpPr>
          <p:nvPr>
            <p:ph type="body" sz="quarter" idx="13"/>
          </p:nvPr>
        </p:nvSpPr>
        <p:spPr>
          <a:xfrm>
            <a:off x="1296649" y="1057297"/>
            <a:ext cx="10127488" cy="221599"/>
          </a:xfrm>
        </p:spPr>
        <p:txBody>
          <a:bodyPr/>
          <a:lstStyle/>
          <a:p>
            <a:r>
              <a:rPr lang="fr-FR">
                <a:solidFill>
                  <a:srgbClr val="616BAF"/>
                </a:solidFill>
              </a:rPr>
              <a:t>Méthodologie projet</a:t>
            </a:r>
          </a:p>
        </p:txBody>
      </p:sp>
    </p:spTree>
    <p:extLst>
      <p:ext uri="{BB962C8B-B14F-4D97-AF65-F5344CB8AC3E}">
        <p14:creationId xmlns:p14="http://schemas.microsoft.com/office/powerpoint/2010/main" val="1220004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fld id="{B1BE69F4-0944-4818-99AA-229EF00DFFEF}" type="slidenum">
              <a:rPr lang="fr-FR" smtClean="0">
                <a:solidFill>
                  <a:schemeClr val="bg1"/>
                </a:solidFill>
              </a:rPr>
              <a:t>58</a:t>
            </a:fld>
            <a:endParaRPr lang="fr-FR">
              <a:solidFill>
                <a:schemeClr val="bg1"/>
              </a:solidFill>
            </a:endParaRP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p:txBody>
          <a:bodyPr vert="horz" wrap="square" lIns="0" tIns="0" rIns="0" bIns="0" rtlCol="0" anchor="t">
            <a:spAutoFit/>
          </a:bodyPr>
          <a:lstStyle/>
          <a:p>
            <a:r>
              <a:rPr lang="fr-FR" sz="4000">
                <a:latin typeface="Arial"/>
                <a:ea typeface="Segoe UI Black"/>
                <a:cs typeface="Arial"/>
              </a:rPr>
              <a:t>Partie 3</a:t>
            </a:r>
            <a:r>
              <a:rPr lang="fr-FR">
                <a:latin typeface="Arial"/>
                <a:ea typeface="Segoe UI Black"/>
                <a:cs typeface="Arial"/>
              </a:rPr>
              <a:t> </a:t>
            </a:r>
            <a:endParaRPr lang="fr-FR"/>
          </a:p>
          <a:p>
            <a:r>
              <a:rPr lang="fr-FR">
                <a:latin typeface="Arial"/>
                <a:ea typeface="Segoe UI Black"/>
                <a:cs typeface="Arial"/>
              </a:rPr>
              <a:t>Mise en place du DUI</a:t>
            </a:r>
            <a:endParaRPr lang="fr-FR"/>
          </a:p>
        </p:txBody>
      </p:sp>
    </p:spTree>
    <p:extLst>
      <p:ext uri="{BB962C8B-B14F-4D97-AF65-F5344CB8AC3E}">
        <p14:creationId xmlns:p14="http://schemas.microsoft.com/office/powerpoint/2010/main" val="2580310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1080112" y="1802772"/>
            <a:ext cx="3960812" cy="997196"/>
          </a:xfrm>
        </p:spPr>
        <p:txBody>
          <a:bodyPr/>
          <a:lstStyle/>
          <a:p>
            <a:pPr>
              <a:spcBef>
                <a:spcPts val="1200"/>
              </a:spcBef>
            </a:pPr>
            <a:r>
              <a:rPr lang="fr-FR" dirty="0">
                <a:solidFill>
                  <a:schemeClr val="bg1"/>
                </a:solidFill>
                <a:latin typeface="Segoe UI Black"/>
                <a:ea typeface="Segoe UI Black"/>
              </a:rPr>
              <a:t>1. Les grandes étapes</a:t>
            </a:r>
          </a:p>
        </p:txBody>
      </p:sp>
    </p:spTree>
    <p:extLst>
      <p:ext uri="{BB962C8B-B14F-4D97-AF65-F5344CB8AC3E}">
        <p14:creationId xmlns:p14="http://schemas.microsoft.com/office/powerpoint/2010/main" val="22700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838200" y="1802772"/>
            <a:ext cx="4202724" cy="997196"/>
          </a:xfrm>
        </p:spPr>
        <p:txBody>
          <a:bodyPr vert="horz" wrap="square" lIns="0" tIns="0" rIns="0" bIns="0" rtlCol="0" anchor="t">
            <a:spAutoFit/>
          </a:bodyPr>
          <a:lstStyle/>
          <a:p>
            <a:r>
              <a:rPr lang="fr-FR" dirty="0">
                <a:latin typeface="Arial"/>
                <a:ea typeface="Segoe UI Black"/>
                <a:cs typeface="Arial"/>
              </a:rPr>
              <a:t>1. Présentation du programme</a:t>
            </a:r>
            <a:endParaRPr lang="fr-FR" dirty="0">
              <a:latin typeface="Arial"/>
            </a:endParaRPr>
          </a:p>
        </p:txBody>
      </p:sp>
    </p:spTree>
    <p:extLst>
      <p:ext uri="{BB962C8B-B14F-4D97-AF65-F5344CB8AC3E}">
        <p14:creationId xmlns:p14="http://schemas.microsoft.com/office/powerpoint/2010/main" val="156877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8B80856B-B209-14CD-7DAE-7EA255CDDB8D}"/>
              </a:ext>
            </a:extLst>
          </p:cNvPr>
          <p:cNvSpPr>
            <a:spLocks noChangeArrowheads="1"/>
          </p:cNvSpPr>
          <p:nvPr/>
        </p:nvSpPr>
        <p:spPr bwMode="auto">
          <a:xfrm>
            <a:off x="8540245" y="4699122"/>
            <a:ext cx="2087660" cy="831600"/>
          </a:xfrm>
          <a:prstGeom prst="homePlate">
            <a:avLst>
              <a:gd name="adj" fmla="val 4613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a:cs typeface="Segoe UI"/>
              </a:rPr>
              <a:t>6. Cible des usages</a:t>
            </a:r>
            <a:endParaRPr lang="fr-FR" dirty="0">
              <a:solidFill>
                <a:schemeClr val="bg1"/>
              </a:solidFill>
            </a:endParaRPr>
          </a:p>
        </p:txBody>
      </p:sp>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Mettre en place son DUI</a:t>
            </a:r>
            <a:endParaRPr lang="fr-FR" b="0" dirty="0">
              <a:solidFill>
                <a:srgbClr val="057EC1"/>
              </a:solidFill>
              <a:latin typeface="Segoe UI Semibold"/>
              <a:cs typeface="Segoe UI Semibold"/>
            </a:endParaRPr>
          </a:p>
          <a:p>
            <a:endParaRPr lang="fr-FR" b="0" dirty="0">
              <a:solidFill>
                <a:srgbClr val="057EC1"/>
              </a:solidFill>
              <a:latin typeface="Arial"/>
              <a:cs typeface="Arial"/>
            </a:endParaRP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571438"/>
          </a:xfrm>
        </p:spPr>
        <p:txBody>
          <a:bodyPr vert="horz" wrap="square" lIns="0" tIns="0" rIns="0" bIns="0" rtlCol="0" anchor="t">
            <a:spAutoFit/>
          </a:bodyPr>
          <a:lstStyle/>
          <a:p>
            <a:r>
              <a:rPr lang="fr-FR" dirty="0">
                <a:solidFill>
                  <a:srgbClr val="057EC1"/>
                </a:solidFill>
                <a:latin typeface="Segoe UI Semibold"/>
                <a:cs typeface="Segoe UI Semibold"/>
              </a:rPr>
              <a:t>Les grandes étapes</a:t>
            </a:r>
          </a:p>
          <a:p>
            <a:endParaRPr lang="fr-FR" dirty="0">
              <a:solidFill>
                <a:srgbClr val="057EC1"/>
              </a:solidFill>
            </a:endParaRPr>
          </a:p>
        </p:txBody>
      </p:sp>
      <p:sp>
        <p:nvSpPr>
          <p:cNvPr id="20" name="AutoShape 4">
            <a:extLst>
              <a:ext uri="{FF2B5EF4-FFF2-40B4-BE49-F238E27FC236}">
                <a16:creationId xmlns:a16="http://schemas.microsoft.com/office/drawing/2014/main" id="{4C0724AE-A13B-C772-BC03-B123D900719D}"/>
              </a:ext>
            </a:extLst>
          </p:cNvPr>
          <p:cNvSpPr>
            <a:spLocks noChangeArrowheads="1"/>
          </p:cNvSpPr>
          <p:nvPr/>
        </p:nvSpPr>
        <p:spPr bwMode="auto">
          <a:xfrm>
            <a:off x="7289415" y="4095273"/>
            <a:ext cx="1987018" cy="831600"/>
          </a:xfrm>
          <a:prstGeom prst="homePlate">
            <a:avLst>
              <a:gd name="adj" fmla="val 4613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a:cs typeface="Segoe UI"/>
              </a:rPr>
              <a:t>5. </a:t>
            </a:r>
            <a:r>
              <a:rPr lang="en-GB" sz="1400" b="1" dirty="0" err="1">
                <a:solidFill>
                  <a:schemeClr val="bg1"/>
                </a:solidFill>
                <a:latin typeface="Segoe UI"/>
                <a:cs typeface="Segoe UI"/>
              </a:rPr>
              <a:t>Déploiement</a:t>
            </a:r>
            <a:r>
              <a:rPr lang="en-GB" sz="1400" b="1" dirty="0">
                <a:solidFill>
                  <a:schemeClr val="bg1"/>
                </a:solidFill>
                <a:latin typeface="Segoe UI"/>
                <a:cs typeface="Segoe UI"/>
              </a:rPr>
              <a:t> des usages</a:t>
            </a:r>
            <a:endParaRPr lang="fr-FR" dirty="0">
              <a:solidFill>
                <a:schemeClr val="bg1"/>
              </a:solidFill>
            </a:endParaRPr>
          </a:p>
        </p:txBody>
      </p:sp>
      <p:sp>
        <p:nvSpPr>
          <p:cNvPr id="22" name="AutoShape 6">
            <a:extLst>
              <a:ext uri="{FF2B5EF4-FFF2-40B4-BE49-F238E27FC236}">
                <a16:creationId xmlns:a16="http://schemas.microsoft.com/office/drawing/2014/main" id="{19096B64-EB1F-8D95-6821-BE1998102680}"/>
              </a:ext>
            </a:extLst>
          </p:cNvPr>
          <p:cNvSpPr>
            <a:spLocks noChangeArrowheads="1"/>
          </p:cNvSpPr>
          <p:nvPr/>
        </p:nvSpPr>
        <p:spPr bwMode="auto">
          <a:xfrm>
            <a:off x="5934648" y="3423414"/>
            <a:ext cx="1987018" cy="831600"/>
          </a:xfrm>
          <a:prstGeom prst="homePlate">
            <a:avLst>
              <a:gd name="adj" fmla="val 4613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a:cs typeface="Segoe UI"/>
              </a:rPr>
              <a:t>4. Signature de VA et VSR</a:t>
            </a:r>
            <a:endParaRPr lang="fr-FR" dirty="0">
              <a:solidFill>
                <a:schemeClr val="bg1"/>
              </a:solidFill>
              <a:cs typeface="Calibri" panose="020F0502020204030204"/>
            </a:endParaRPr>
          </a:p>
        </p:txBody>
      </p:sp>
      <p:sp>
        <p:nvSpPr>
          <p:cNvPr id="23" name="AutoShape 7">
            <a:extLst>
              <a:ext uri="{FF2B5EF4-FFF2-40B4-BE49-F238E27FC236}">
                <a16:creationId xmlns:a16="http://schemas.microsoft.com/office/drawing/2014/main" id="{C63C91B4-D0DD-C97F-F2D4-565A739E4804}"/>
              </a:ext>
            </a:extLst>
          </p:cNvPr>
          <p:cNvSpPr>
            <a:spLocks noChangeArrowheads="1"/>
          </p:cNvSpPr>
          <p:nvPr/>
        </p:nvSpPr>
        <p:spPr bwMode="auto">
          <a:xfrm>
            <a:off x="4272416" y="2871825"/>
            <a:ext cx="1987018" cy="831600"/>
          </a:xfrm>
          <a:prstGeom prst="homePlate">
            <a:avLst>
              <a:gd name="adj" fmla="val 4613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a:cs typeface="Segoe UI"/>
              </a:rPr>
              <a:t>3. </a:t>
            </a:r>
            <a:r>
              <a:rPr lang="en-GB" sz="1400" b="1" dirty="0" err="1">
                <a:solidFill>
                  <a:schemeClr val="bg1"/>
                </a:solidFill>
                <a:latin typeface="Segoe UI"/>
                <a:cs typeface="Segoe UI"/>
              </a:rPr>
              <a:t>Paramétrage</a:t>
            </a:r>
            <a:endParaRPr lang="fr-FR" dirty="0" err="1"/>
          </a:p>
        </p:txBody>
      </p:sp>
      <p:sp>
        <p:nvSpPr>
          <p:cNvPr id="24" name="AutoShape 8">
            <a:extLst>
              <a:ext uri="{FF2B5EF4-FFF2-40B4-BE49-F238E27FC236}">
                <a16:creationId xmlns:a16="http://schemas.microsoft.com/office/drawing/2014/main" id="{0C42A63F-8C50-EA5C-31E5-1428FAE7FB7D}"/>
              </a:ext>
            </a:extLst>
          </p:cNvPr>
          <p:cNvSpPr>
            <a:spLocks noChangeArrowheads="1"/>
          </p:cNvSpPr>
          <p:nvPr/>
        </p:nvSpPr>
        <p:spPr bwMode="auto">
          <a:xfrm>
            <a:off x="2667693" y="2377745"/>
            <a:ext cx="1987018" cy="831600"/>
          </a:xfrm>
          <a:prstGeom prst="homePlate">
            <a:avLst>
              <a:gd name="adj" fmla="val 4619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en-GB" sz="1400" b="1" dirty="0">
                <a:solidFill>
                  <a:schemeClr val="bg1"/>
                </a:solidFill>
                <a:latin typeface="Segoe UI"/>
                <a:cs typeface="Segoe UI"/>
              </a:rPr>
              <a:t>2. Formation</a:t>
            </a:r>
            <a:endParaRPr lang="fr-FR" dirty="0"/>
          </a:p>
        </p:txBody>
      </p:sp>
      <p:sp>
        <p:nvSpPr>
          <p:cNvPr id="25" name="AutoShape 9">
            <a:extLst>
              <a:ext uri="{FF2B5EF4-FFF2-40B4-BE49-F238E27FC236}">
                <a16:creationId xmlns:a16="http://schemas.microsoft.com/office/drawing/2014/main" id="{4828D956-DCA4-805E-4E82-435E218219F9}"/>
              </a:ext>
            </a:extLst>
          </p:cNvPr>
          <p:cNvSpPr>
            <a:spLocks noChangeArrowheads="1"/>
          </p:cNvSpPr>
          <p:nvPr/>
        </p:nvSpPr>
        <p:spPr bwMode="auto">
          <a:xfrm>
            <a:off x="1062970" y="1883665"/>
            <a:ext cx="1987018" cy="831600"/>
          </a:xfrm>
          <a:prstGeom prst="homePlate">
            <a:avLst>
              <a:gd name="adj" fmla="val 46137"/>
            </a:avLst>
          </a:prstGeom>
          <a:solidFill>
            <a:srgbClr val="057EC1"/>
          </a:solidFill>
          <a:ln w="12700">
            <a:solidFill>
              <a:srgbClr val="057EC1"/>
            </a:solidFill>
            <a:miter lim="800000"/>
            <a:headEnd/>
            <a:tailEnd/>
          </a:ln>
          <a:effectLst/>
        </p:spPr>
        <p:txBody>
          <a:bodyPr lIns="45720" tIns="27432" rIns="45720" bIns="27432" anchor="ctr" anchorCtr="1"/>
          <a:lstStyle/>
          <a:p>
            <a:pPr>
              <a:spcBef>
                <a:spcPct val="30000"/>
              </a:spcBef>
            </a:pPr>
            <a:r>
              <a:rPr lang="fr-FR" sz="1400" b="1" dirty="0">
                <a:solidFill>
                  <a:schemeClr val="bg1"/>
                </a:solidFill>
                <a:latin typeface="Segoe UI"/>
                <a:cs typeface="Segoe UI"/>
              </a:rPr>
              <a:t>1. Communication interne</a:t>
            </a:r>
          </a:p>
        </p:txBody>
      </p:sp>
    </p:spTree>
    <p:extLst>
      <p:ext uri="{BB962C8B-B14F-4D97-AF65-F5344CB8AC3E}">
        <p14:creationId xmlns:p14="http://schemas.microsoft.com/office/powerpoint/2010/main" val="471721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dirty="0">
                <a:solidFill>
                  <a:srgbClr val="057EC1"/>
                </a:solidFill>
              </a:rPr>
              <a:t>Mettre en place son DUI</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a:xfrm>
            <a:off x="1296649" y="1057297"/>
            <a:ext cx="10127488" cy="221599"/>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1. Communication interne</a:t>
            </a:r>
            <a:endParaRPr lang="fr-FR" dirty="0">
              <a:solidFill>
                <a:srgbClr val="057EC1"/>
              </a:solidFill>
            </a:endParaRPr>
          </a:p>
        </p:txBody>
      </p:sp>
      <p:sp>
        <p:nvSpPr>
          <p:cNvPr id="5" name="Espace réservé du texte 4">
            <a:extLst>
              <a:ext uri="{FF2B5EF4-FFF2-40B4-BE49-F238E27FC236}">
                <a16:creationId xmlns:a16="http://schemas.microsoft.com/office/drawing/2014/main" id="{C3EEFE88-C1F4-A44B-E43C-0D0736946438}"/>
              </a:ext>
            </a:extLst>
          </p:cNvPr>
          <p:cNvSpPr>
            <a:spLocks noGrp="1"/>
          </p:cNvSpPr>
          <p:nvPr>
            <p:ph type="body" sz="quarter" idx="10"/>
          </p:nvPr>
        </p:nvSpPr>
        <p:spPr>
          <a:xfrm>
            <a:off x="7269480" y="1811160"/>
            <a:ext cx="4922520" cy="3318623"/>
          </a:xfrm>
        </p:spPr>
        <p:txBody>
          <a:bodyPr>
            <a:normAutofit fontScale="92500"/>
          </a:bodyPr>
          <a:lstStyle/>
          <a:p>
            <a:pPr marL="0" indent="0">
              <a:buNone/>
            </a:pPr>
            <a:r>
              <a:rPr lang="fr-FR" sz="1400" b="1" dirty="0">
                <a:solidFill>
                  <a:srgbClr val="057EC1"/>
                </a:solidFill>
                <a:latin typeface="Segoe UI" panose="020B0502040204020203" pitchFamily="34" charset="0"/>
                <a:cs typeface="Segoe UI" panose="020B0502040204020203" pitchFamily="34" charset="0"/>
              </a:rPr>
              <a:t>La formation </a:t>
            </a:r>
            <a:r>
              <a:rPr lang="fr-FR" sz="1400" dirty="0">
                <a:latin typeface="Segoe UI" panose="020B0502040204020203" pitchFamily="34" charset="0"/>
                <a:cs typeface="Segoe UI" panose="020B0502040204020203" pitchFamily="34" charset="0"/>
              </a:rPr>
              <a:t>est une </a:t>
            </a:r>
            <a:r>
              <a:rPr lang="fr-FR" sz="1400" b="1" dirty="0">
                <a:latin typeface="Segoe UI" panose="020B0502040204020203" pitchFamily="34" charset="0"/>
                <a:cs typeface="Segoe UI" panose="020B0502040204020203" pitchFamily="34" charset="0"/>
              </a:rPr>
              <a:t>prestation obligatoire </a:t>
            </a:r>
            <a:r>
              <a:rPr lang="fr-FR" sz="1400" dirty="0">
                <a:latin typeface="Segoe UI" panose="020B0502040204020203" pitchFamily="34" charset="0"/>
                <a:cs typeface="Segoe UI" panose="020B0502040204020203" pitchFamily="34" charset="0"/>
              </a:rPr>
              <a:t>que doit fournir l’éditeur, avec le choix du </a:t>
            </a:r>
            <a:r>
              <a:rPr lang="fr-FR" sz="1400" b="1" dirty="0">
                <a:latin typeface="Segoe UI" panose="020B0502040204020203" pitchFamily="34" charset="0"/>
                <a:cs typeface="Segoe UI" panose="020B0502040204020203" pitchFamily="34" charset="0"/>
              </a:rPr>
              <a:t>présentiel. </a:t>
            </a:r>
            <a:r>
              <a:rPr lang="fr-FR" sz="1400" dirty="0">
                <a:latin typeface="Segoe UI" panose="020B0502040204020203" pitchFamily="34" charset="0"/>
                <a:cs typeface="Segoe UI" panose="020B0502040204020203" pitchFamily="34" charset="0"/>
              </a:rPr>
              <a:t>Les formations peuvent également être réalisées par des professionnels internes à la structure qui jouent le rôle de </a:t>
            </a:r>
            <a:r>
              <a:rPr lang="fr-FR" sz="1400" b="1" dirty="0">
                <a:latin typeface="Segoe UI" panose="020B0502040204020203" pitchFamily="34" charset="0"/>
                <a:cs typeface="Segoe UI" panose="020B0502040204020203" pitchFamily="34" charset="0"/>
              </a:rPr>
              <a:t>formateurs relais. </a:t>
            </a:r>
            <a:r>
              <a:rPr lang="fr-FR" sz="1400" dirty="0">
                <a:latin typeface="Segoe UI" panose="020B0502040204020203" pitchFamily="34" charset="0"/>
                <a:cs typeface="Segoe UI" panose="020B0502040204020203" pitchFamily="34" charset="0"/>
              </a:rPr>
              <a:t>Ces formations ont deux usages : </a:t>
            </a:r>
          </a:p>
          <a:p>
            <a:r>
              <a:rPr lang="fr-FR" sz="1400" b="1" dirty="0">
                <a:latin typeface="Segoe UI" panose="020B0502040204020203" pitchFamily="34" charset="0"/>
                <a:cs typeface="Segoe UI" panose="020B0502040204020203" pitchFamily="34" charset="0"/>
              </a:rPr>
              <a:t>Utilisateur </a:t>
            </a:r>
            <a:r>
              <a:rPr lang="fr-FR" sz="1400" dirty="0">
                <a:latin typeface="Segoe UI" panose="020B0502040204020203" pitchFamily="34" charset="0"/>
                <a:cs typeface="Segoe UI" panose="020B0502040204020203" pitchFamily="34" charset="0"/>
              </a:rPr>
              <a:t>: destinée à une personnes qui saisit ou consulte des informations sur les dossiers des patients </a:t>
            </a:r>
          </a:p>
          <a:p>
            <a:r>
              <a:rPr lang="fr-FR" sz="1400" b="1" dirty="0">
                <a:latin typeface="Segoe UI" panose="020B0502040204020203" pitchFamily="34" charset="0"/>
                <a:cs typeface="Segoe UI" panose="020B0502040204020203" pitchFamily="34" charset="0"/>
              </a:rPr>
              <a:t>Administrateur : </a:t>
            </a:r>
            <a:r>
              <a:rPr lang="fr-FR" sz="1400" dirty="0">
                <a:latin typeface="Segoe UI" panose="020B0502040204020203" pitchFamily="34" charset="0"/>
                <a:cs typeface="Segoe UI" panose="020B0502040204020203" pitchFamily="34" charset="0"/>
              </a:rPr>
              <a:t>destinée personne qui a accès à un ensemble de fonctionnalités avancées pour, par exemple, paramétrer des éléments pour les utilisateurs. </a:t>
            </a:r>
          </a:p>
          <a:p>
            <a:endParaRPr lang="fr-FR" sz="1400" dirty="0">
              <a:latin typeface="Segoe UI" panose="020B0502040204020203" pitchFamily="34" charset="0"/>
              <a:cs typeface="Segoe UI" panose="020B0502040204020203" pitchFamily="34" charset="0"/>
            </a:endParaRPr>
          </a:p>
          <a:p>
            <a:pPr marL="0" indent="0">
              <a:buNone/>
            </a:pPr>
            <a:r>
              <a:rPr lang="fr-FR" sz="1400" dirty="0">
                <a:latin typeface="Segoe UI" panose="020B0502040204020203" pitchFamily="34" charset="0"/>
                <a:cs typeface="Segoe UI" panose="020B0502040204020203" pitchFamily="34" charset="0"/>
              </a:rPr>
              <a:t>Ces formations doivent être réalisées </a:t>
            </a:r>
            <a:r>
              <a:rPr lang="fr-FR" sz="1400" b="1" dirty="0">
                <a:latin typeface="Segoe UI" panose="020B0502040204020203" pitchFamily="34" charset="0"/>
                <a:cs typeface="Segoe UI" panose="020B0502040204020203" pitchFamily="34" charset="0"/>
              </a:rPr>
              <a:t>en amont de l’étape de la bascule</a:t>
            </a:r>
            <a:r>
              <a:rPr lang="fr-FR" sz="1400" dirty="0">
                <a:latin typeface="Segoe UI" panose="020B0502040204020203" pitchFamily="34" charset="0"/>
                <a:cs typeface="Segoe UI" panose="020B0502040204020203" pitchFamily="34" charset="0"/>
              </a:rPr>
              <a:t> vers le nouveau DUI afin que chaque professionnel de la structure soit en capacité de poursuivre son activité sans encombre une fois le nouveau logiciel métier installé. </a:t>
            </a:r>
          </a:p>
        </p:txBody>
      </p:sp>
      <p:cxnSp>
        <p:nvCxnSpPr>
          <p:cNvPr id="8" name="Connecteur droit 7">
            <a:extLst>
              <a:ext uri="{FF2B5EF4-FFF2-40B4-BE49-F238E27FC236}">
                <a16:creationId xmlns:a16="http://schemas.microsoft.com/office/drawing/2014/main" id="{2CB0C522-FD45-B843-F5C0-A422A792A623}"/>
              </a:ext>
            </a:extLst>
          </p:cNvPr>
          <p:cNvCxnSpPr>
            <a:cxnSpLocks/>
          </p:cNvCxnSpPr>
          <p:nvPr/>
        </p:nvCxnSpPr>
        <p:spPr>
          <a:xfrm>
            <a:off x="6372586" y="1811160"/>
            <a:ext cx="0" cy="4550863"/>
          </a:xfrm>
          <a:prstGeom prst="line">
            <a:avLst/>
          </a:prstGeom>
          <a:ln>
            <a:solidFill>
              <a:srgbClr val="A7358C"/>
            </a:solidFill>
            <a:prstDash val="lgDash"/>
          </a:ln>
        </p:spPr>
        <p:style>
          <a:lnRef idx="1">
            <a:schemeClr val="accent1"/>
          </a:lnRef>
          <a:fillRef idx="0">
            <a:schemeClr val="accent1"/>
          </a:fillRef>
          <a:effectRef idx="0">
            <a:schemeClr val="accent1"/>
          </a:effectRef>
          <a:fontRef idx="minor">
            <a:schemeClr val="tx1"/>
          </a:fontRef>
        </p:style>
      </p:cxnSp>
      <p:sp>
        <p:nvSpPr>
          <p:cNvPr id="9" name="Espace réservé du texte 4">
            <a:extLst>
              <a:ext uri="{FF2B5EF4-FFF2-40B4-BE49-F238E27FC236}">
                <a16:creationId xmlns:a16="http://schemas.microsoft.com/office/drawing/2014/main" id="{007FF9A5-96DC-9C6E-ADA2-5DB29490E015}"/>
              </a:ext>
            </a:extLst>
          </p:cNvPr>
          <p:cNvSpPr txBox="1">
            <a:spLocks/>
          </p:cNvSpPr>
          <p:nvPr/>
        </p:nvSpPr>
        <p:spPr>
          <a:xfrm>
            <a:off x="952663" y="1811160"/>
            <a:ext cx="5419923" cy="3562118"/>
          </a:xfrm>
          <a:prstGeom prst="rect">
            <a:avLst/>
          </a:prstGeom>
        </p:spPr>
        <p:txBody>
          <a:bodyPr vert="horz" lIns="91440" tIns="45720" rIns="91440" bIns="45720" rtlCol="0">
            <a:normAutofit lnSpcReduction="10000"/>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dirty="0">
                <a:solidFill>
                  <a:srgbClr val="057EC1"/>
                </a:solidFill>
                <a:latin typeface="Segoe UI" panose="020B0502040204020203" pitchFamily="34" charset="0"/>
                <a:cs typeface="Segoe UI" panose="020B0502040204020203" pitchFamily="34" charset="0"/>
              </a:rPr>
              <a:t>Une communication interne </a:t>
            </a:r>
            <a:r>
              <a:rPr lang="fr-FR" sz="1400" dirty="0">
                <a:latin typeface="Segoe UI" panose="020B0502040204020203" pitchFamily="34" charset="0"/>
                <a:cs typeface="Segoe UI" panose="020B0502040204020203" pitchFamily="34" charset="0"/>
              </a:rPr>
              <a:t>efficace est cruciale pour assurer la compréhension et l'adhésion des équipes au projet d'informatisation :</a:t>
            </a:r>
          </a:p>
          <a:p>
            <a:r>
              <a:rPr lang="fr-FR" sz="1400" dirty="0">
                <a:latin typeface="Segoe UI" panose="020B0502040204020203" pitchFamily="34" charset="0"/>
                <a:cs typeface="Segoe UI" panose="020B0502040204020203" pitchFamily="34" charset="0"/>
              </a:rPr>
              <a:t>Afin de désamorcer les craintes liées aux changements induits par le projet DUI et le </a:t>
            </a:r>
            <a:r>
              <a:rPr lang="fr-FR" sz="1400" b="1" dirty="0">
                <a:latin typeface="Segoe UI" panose="020B0502040204020203" pitchFamily="34" charset="0"/>
                <a:cs typeface="Segoe UI" panose="020B0502040204020203" pitchFamily="34" charset="0"/>
              </a:rPr>
              <a:t>changement culturel </a:t>
            </a:r>
            <a:r>
              <a:rPr lang="fr-FR" sz="1400" dirty="0">
                <a:latin typeface="Segoe UI" panose="020B0502040204020203" pitchFamily="34" charset="0"/>
                <a:cs typeface="Segoe UI" panose="020B0502040204020203" pitchFamily="34" charset="0"/>
              </a:rPr>
              <a:t>qui lui est inhérent, il est conseillé de tenir une </a:t>
            </a:r>
            <a:r>
              <a:rPr lang="fr-FR" sz="1400" b="1" dirty="0">
                <a:latin typeface="Segoe UI" panose="020B0502040204020203" pitchFamily="34" charset="0"/>
                <a:cs typeface="Segoe UI" panose="020B0502040204020203" pitchFamily="34" charset="0"/>
              </a:rPr>
              <a:t>réunion d’information </a:t>
            </a:r>
            <a:r>
              <a:rPr lang="fr-FR" sz="1400" dirty="0">
                <a:latin typeface="Segoe UI" panose="020B0502040204020203" pitchFamily="34" charset="0"/>
                <a:cs typeface="Segoe UI" panose="020B0502040204020203" pitchFamily="34" charset="0"/>
              </a:rPr>
              <a:t>avec l’ensemble des professionnels de la structure le plus tôt possible</a:t>
            </a:r>
          </a:p>
          <a:p>
            <a:r>
              <a:rPr lang="fr-FR" sz="1400" dirty="0">
                <a:latin typeface="Segoe UI" panose="020B0502040204020203" pitchFamily="34" charset="0"/>
                <a:cs typeface="Segoe UI" panose="020B0502040204020203" pitchFamily="34" charset="0"/>
              </a:rPr>
              <a:t>Celle-ci permettra d’informer l’ensemble des acteurs impliqués dans le déroulement du projet des éléments clés :</a:t>
            </a:r>
          </a:p>
          <a:p>
            <a:pPr lvl="1"/>
            <a:r>
              <a:rPr lang="fr-FR" sz="1400" b="1" dirty="0"/>
              <a:t>Les implications</a:t>
            </a:r>
            <a:r>
              <a:rPr lang="fr-FR" sz="1400" dirty="0"/>
              <a:t> </a:t>
            </a:r>
            <a:r>
              <a:rPr lang="fr-FR" sz="1400" dirty="0">
                <a:sym typeface="Wingdings" panose="05000000000000000000" pitchFamily="2" charset="2"/>
              </a:rPr>
              <a:t> i</a:t>
            </a:r>
            <a:r>
              <a:rPr lang="fr-FR" sz="1400" dirty="0"/>
              <a:t>nvestissement humain, temporel, harmonisation des pratiques,…</a:t>
            </a:r>
          </a:p>
          <a:p>
            <a:pPr lvl="1"/>
            <a:r>
              <a:rPr lang="fr-FR" sz="1400" b="1" dirty="0"/>
              <a:t>Le but poursuivi </a:t>
            </a:r>
            <a:r>
              <a:rPr lang="fr-FR" sz="1400" b="1" dirty="0">
                <a:sym typeface="Wingdings" panose="05000000000000000000" pitchFamily="2" charset="2"/>
              </a:rPr>
              <a:t> </a:t>
            </a:r>
            <a:r>
              <a:rPr lang="fr-FR" sz="1400" dirty="0"/>
              <a:t>coordination de l’accompagnement, optimisation du suivi, cohésion de l’équipe,…</a:t>
            </a:r>
          </a:p>
          <a:p>
            <a:pPr lvl="1"/>
            <a:r>
              <a:rPr lang="fr-FR" sz="1400" b="1" dirty="0"/>
              <a:t>Les avantages</a:t>
            </a:r>
            <a:r>
              <a:rPr lang="fr-FR" sz="1400" dirty="0"/>
              <a:t> que le projet pourra apporter dans leurs pratiques (gain de temps à terme, communication entre les professionnels,… </a:t>
            </a:r>
          </a:p>
        </p:txBody>
      </p:sp>
      <p:pic>
        <p:nvPicPr>
          <p:cNvPr id="11" name="Image 10" descr="Une image contenant clipart, Graphique, conception&#10;&#10;Description générée automatiquement">
            <a:extLst>
              <a:ext uri="{FF2B5EF4-FFF2-40B4-BE49-F238E27FC236}">
                <a16:creationId xmlns:a16="http://schemas.microsoft.com/office/drawing/2014/main" id="{C60D1B8D-A328-6A9D-83CD-8F2E72E6E618}"/>
              </a:ext>
            </a:extLst>
          </p:cNvPr>
          <p:cNvPicPr>
            <a:picLocks noChangeAspect="1"/>
          </p:cNvPicPr>
          <p:nvPr/>
        </p:nvPicPr>
        <p:blipFill>
          <a:blip r:embed="rId2"/>
          <a:stretch>
            <a:fillRect/>
          </a:stretch>
        </p:blipFill>
        <p:spPr>
          <a:xfrm>
            <a:off x="262637" y="1886857"/>
            <a:ext cx="483159" cy="483159"/>
          </a:xfrm>
          <a:prstGeom prst="rect">
            <a:avLst/>
          </a:prstGeom>
        </p:spPr>
      </p:pic>
      <p:pic>
        <p:nvPicPr>
          <p:cNvPr id="13" name="Image 12" descr="Une image contenant capture d’écran, clipart, dessin humoristique, illustration&#10;&#10;Description générée automatiquement">
            <a:extLst>
              <a:ext uri="{FF2B5EF4-FFF2-40B4-BE49-F238E27FC236}">
                <a16:creationId xmlns:a16="http://schemas.microsoft.com/office/drawing/2014/main" id="{6F4EDF64-2F8F-C6AB-24F4-55DF77B14EA1}"/>
              </a:ext>
            </a:extLst>
          </p:cNvPr>
          <p:cNvPicPr>
            <a:picLocks noChangeAspect="1"/>
          </p:cNvPicPr>
          <p:nvPr/>
        </p:nvPicPr>
        <p:blipFill>
          <a:blip r:embed="rId3"/>
          <a:stretch>
            <a:fillRect/>
          </a:stretch>
        </p:blipFill>
        <p:spPr>
          <a:xfrm>
            <a:off x="6649172" y="1886857"/>
            <a:ext cx="470371" cy="470371"/>
          </a:xfrm>
          <a:prstGeom prst="rect">
            <a:avLst/>
          </a:prstGeom>
        </p:spPr>
      </p:pic>
      <p:sp>
        <p:nvSpPr>
          <p:cNvPr id="6" name="ZoneTexte 5">
            <a:extLst>
              <a:ext uri="{FF2B5EF4-FFF2-40B4-BE49-F238E27FC236}">
                <a16:creationId xmlns:a16="http://schemas.microsoft.com/office/drawing/2014/main" id="{3A3C988D-76A8-4FC2-C476-97ECEC999A65}"/>
              </a:ext>
            </a:extLst>
          </p:cNvPr>
          <p:cNvSpPr txBox="1"/>
          <p:nvPr/>
        </p:nvSpPr>
        <p:spPr>
          <a:xfrm>
            <a:off x="7542363" y="1058174"/>
            <a:ext cx="2743200" cy="221599"/>
          </a:xfrm>
          <a:prstGeom prst="rect">
            <a:avLst/>
          </a:prstGeom>
        </p:spPr>
        <p:txBody>
          <a:bodyPr vert="horz" wrap="square" lIns="0" tIns="0" rIns="0" bIns="0" rtlCol="0" anchor="t">
            <a:spAutoFit/>
          </a:bodyPr>
          <a:lstStyle/>
          <a:p>
            <a:pPr>
              <a:lnSpc>
                <a:spcPct val="90000"/>
              </a:lnSpc>
              <a:spcBef>
                <a:spcPts val="1000"/>
              </a:spcBef>
            </a:pPr>
            <a:r>
              <a:rPr lang="fr-FR" sz="1600" dirty="0">
                <a:solidFill>
                  <a:srgbClr val="057EC1"/>
                </a:solidFill>
                <a:latin typeface="Segoe UI Semibold"/>
                <a:ea typeface="Segoe UI Black"/>
                <a:cs typeface="Segoe UI Semibold"/>
              </a:rPr>
              <a:t>2. Formation</a:t>
            </a:r>
            <a:endParaRPr lang="fr-FR" dirty="0">
              <a:solidFill>
                <a:srgbClr val="057EC1"/>
              </a:solidFill>
            </a:endParaRPr>
          </a:p>
        </p:txBody>
      </p:sp>
      <p:sp>
        <p:nvSpPr>
          <p:cNvPr id="10" name="Espace réservé du texte 1">
            <a:extLst>
              <a:ext uri="{FF2B5EF4-FFF2-40B4-BE49-F238E27FC236}">
                <a16:creationId xmlns:a16="http://schemas.microsoft.com/office/drawing/2014/main" id="{E52D29A4-AAB7-0003-CB09-4E8CE9121724}"/>
              </a:ext>
            </a:extLst>
          </p:cNvPr>
          <p:cNvSpPr txBox="1">
            <a:spLocks/>
          </p:cNvSpPr>
          <p:nvPr/>
        </p:nvSpPr>
        <p:spPr>
          <a:xfrm>
            <a:off x="952663" y="5454509"/>
            <a:ext cx="5143332" cy="597546"/>
          </a:xfrm>
          <a:prstGeom prst="rect">
            <a:avLst/>
          </a:prstGeom>
          <a:solidFill>
            <a:srgbClr val="F7E5F3"/>
          </a:solidFill>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4"/>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latin typeface="Segoe UI" panose="020B0502040204020203" pitchFamily="34" charset="0"/>
                <a:cs typeface="Segoe UI" panose="020B0502040204020203" pitchFamily="34" charset="0"/>
              </a:rPr>
              <a:t>Bonne pratique : Pour cette étape vous pouvez également demander un appui méthodologique SESAN. </a:t>
            </a:r>
          </a:p>
        </p:txBody>
      </p:sp>
      <p:pic>
        <p:nvPicPr>
          <p:cNvPr id="12" name="Graphique 11" descr="Lumières allumées avec un remplissage uni">
            <a:extLst>
              <a:ext uri="{FF2B5EF4-FFF2-40B4-BE49-F238E27FC236}">
                <a16:creationId xmlns:a16="http://schemas.microsoft.com/office/drawing/2014/main" id="{4C139936-3470-F1D5-17A2-2F2243C99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002" y="5373278"/>
            <a:ext cx="764426" cy="764426"/>
          </a:xfrm>
          <a:prstGeom prst="rect">
            <a:avLst/>
          </a:prstGeom>
        </p:spPr>
      </p:pic>
    </p:spTree>
    <p:extLst>
      <p:ext uri="{BB962C8B-B14F-4D97-AF65-F5344CB8AC3E}">
        <p14:creationId xmlns:p14="http://schemas.microsoft.com/office/powerpoint/2010/main" val="1095399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D1429A84-F75B-57A8-B8EE-D9BDAA5A91B3}"/>
              </a:ext>
            </a:extLst>
          </p:cNvPr>
          <p:cNvSpPr/>
          <p:nvPr/>
        </p:nvSpPr>
        <p:spPr>
          <a:xfrm>
            <a:off x="6208776" y="2364352"/>
            <a:ext cx="5565648" cy="2271656"/>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C3B6D8FB-69FB-CB1A-DD06-B30731DABB27}"/>
              </a:ext>
            </a:extLst>
          </p:cNvPr>
          <p:cNvSpPr/>
          <p:nvPr/>
        </p:nvSpPr>
        <p:spPr>
          <a:xfrm>
            <a:off x="454544" y="2364352"/>
            <a:ext cx="5565648" cy="2271656"/>
          </a:xfrm>
          <a:prstGeom prst="roundRect">
            <a:avLst/>
          </a:prstGeom>
          <a:noFill/>
          <a:ln w="28575">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EDB2FB51-2E9F-19ED-4CC3-1FF872DE3503}"/>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10E7E1F2-5AB9-E4F7-532F-847F2BF77ED8}"/>
              </a:ext>
            </a:extLst>
          </p:cNvPr>
          <p:cNvSpPr>
            <a:spLocks noGrp="1"/>
          </p:cNvSpPr>
          <p:nvPr>
            <p:ph type="body" sz="quarter" idx="12"/>
          </p:nvPr>
        </p:nvSpPr>
        <p:spPr/>
        <p:txBody>
          <a:bodyPr/>
          <a:lstStyle/>
          <a:p>
            <a:r>
              <a:rPr lang="fr-FR">
                <a:solidFill>
                  <a:srgbClr val="057EC1"/>
                </a:solidFill>
              </a:rPr>
              <a:t>Mettre en place son DUI</a:t>
            </a:r>
          </a:p>
        </p:txBody>
      </p:sp>
      <p:sp>
        <p:nvSpPr>
          <p:cNvPr id="4" name="Espace réservé du texte 3">
            <a:extLst>
              <a:ext uri="{FF2B5EF4-FFF2-40B4-BE49-F238E27FC236}">
                <a16:creationId xmlns:a16="http://schemas.microsoft.com/office/drawing/2014/main" id="{6047522F-D1D7-CBC1-CB86-E87B0A0BE455}"/>
              </a:ext>
            </a:extLst>
          </p:cNvPr>
          <p:cNvSpPr>
            <a:spLocks noGrp="1"/>
          </p:cNvSpPr>
          <p:nvPr>
            <p:ph type="body" sz="quarter" idx="13"/>
          </p:nvPr>
        </p:nvSpPr>
        <p:spPr/>
        <p:txBody>
          <a:bodyPr vert="horz" wrap="square" lIns="0" tIns="0" rIns="0" bIns="0" rtlCol="0" anchor="t">
            <a:spAutoFit/>
          </a:bodyPr>
          <a:lstStyle/>
          <a:p>
            <a:r>
              <a:rPr lang="fr-FR" dirty="0">
                <a:solidFill>
                  <a:srgbClr val="057EC1"/>
                </a:solidFill>
                <a:latin typeface="Segoe UI Semibold"/>
                <a:ea typeface="Segoe UI Black"/>
                <a:cs typeface="Segoe UI Semibold"/>
              </a:rPr>
              <a:t>3. Paramétrage</a:t>
            </a:r>
            <a:endParaRPr lang="fr-FR" dirty="0">
              <a:solidFill>
                <a:srgbClr val="057EC1"/>
              </a:solidFill>
            </a:endParaRPr>
          </a:p>
        </p:txBody>
      </p:sp>
      <p:sp>
        <p:nvSpPr>
          <p:cNvPr id="5" name="Espace réservé du texte 4">
            <a:extLst>
              <a:ext uri="{FF2B5EF4-FFF2-40B4-BE49-F238E27FC236}">
                <a16:creationId xmlns:a16="http://schemas.microsoft.com/office/drawing/2014/main" id="{C3EEFE88-C1F4-A44B-E43C-0D0736946438}"/>
              </a:ext>
            </a:extLst>
          </p:cNvPr>
          <p:cNvSpPr>
            <a:spLocks noGrp="1"/>
          </p:cNvSpPr>
          <p:nvPr>
            <p:ph type="body" sz="quarter" idx="10"/>
          </p:nvPr>
        </p:nvSpPr>
        <p:spPr>
          <a:xfrm>
            <a:off x="530352" y="1626164"/>
            <a:ext cx="11356848" cy="697743"/>
          </a:xfrm>
        </p:spPr>
        <p:txBody>
          <a:bodyPr>
            <a:normAutofit/>
          </a:bodyPr>
          <a:lstStyle/>
          <a:p>
            <a:pPr marL="0" indent="0">
              <a:buNone/>
            </a:pPr>
            <a:r>
              <a:rPr lang="fr-FR" sz="1400" b="1">
                <a:latin typeface="Segoe UI" panose="020B0502040204020203" pitchFamily="34" charset="0"/>
                <a:cs typeface="Segoe UI" panose="020B0502040204020203" pitchFamily="34" charset="0"/>
              </a:rPr>
              <a:t>Le paramétrage du logiciel </a:t>
            </a:r>
            <a:r>
              <a:rPr lang="fr-FR" sz="1400">
                <a:latin typeface="Segoe UI" panose="020B0502040204020203" pitchFamily="34" charset="0"/>
                <a:cs typeface="Segoe UI" panose="020B0502040204020203" pitchFamily="34" charset="0"/>
              </a:rPr>
              <a:t>est la clé pour garantir un bon niveau d’appropriation des professionnels dans leurs pratiques individuelles ou collectives. Chaque structure possède des </a:t>
            </a:r>
            <a:r>
              <a:rPr lang="fr-FR" sz="1400" b="1">
                <a:latin typeface="Segoe UI" panose="020B0502040204020203" pitchFamily="34" charset="0"/>
                <a:cs typeface="Segoe UI" panose="020B0502040204020203" pitchFamily="34" charset="0"/>
              </a:rPr>
              <a:t>besoins spécifiques </a:t>
            </a:r>
            <a:r>
              <a:rPr lang="fr-FR" sz="1400">
                <a:latin typeface="Segoe UI" panose="020B0502040204020203" pitchFamily="34" charset="0"/>
                <a:cs typeface="Segoe UI" panose="020B0502040204020203" pitchFamily="34" charset="0"/>
              </a:rPr>
              <a:t>qu’il convient de définir pour paramétrer le logiciel au plus près des attentes du terrain.</a:t>
            </a:r>
          </a:p>
        </p:txBody>
      </p:sp>
      <p:sp>
        <p:nvSpPr>
          <p:cNvPr id="6" name="Espace réservé du texte 4">
            <a:extLst>
              <a:ext uri="{FF2B5EF4-FFF2-40B4-BE49-F238E27FC236}">
                <a16:creationId xmlns:a16="http://schemas.microsoft.com/office/drawing/2014/main" id="{DCA1B2A7-8F97-3EC7-BB8D-2625400D7993}"/>
              </a:ext>
            </a:extLst>
          </p:cNvPr>
          <p:cNvSpPr txBox="1">
            <a:spLocks/>
          </p:cNvSpPr>
          <p:nvPr/>
        </p:nvSpPr>
        <p:spPr>
          <a:xfrm>
            <a:off x="567320" y="2557272"/>
            <a:ext cx="5565648" cy="1462118"/>
          </a:xfrm>
          <a:prstGeom prst="rect">
            <a:avLst/>
          </a:prstGeom>
        </p:spPr>
        <p:txBody>
          <a:bodyPr vert="horz" lIns="91440" tIns="45720" rIns="91440" bIns="45720" rtlCol="0">
            <a:normAutofit lnSpcReduction="10000"/>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u="sng">
                <a:latin typeface="Segoe UI" panose="020B0502040204020203" pitchFamily="34" charset="0"/>
                <a:cs typeface="Segoe UI" panose="020B0502040204020203" pitchFamily="34" charset="0"/>
              </a:rPr>
              <a:t>Au niveau de chaque professionnel : </a:t>
            </a:r>
          </a:p>
          <a:p>
            <a:pPr lvl="1">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Formulaires (construction d’un projet personnalisé, consultation type, …) </a:t>
            </a:r>
          </a:p>
          <a:p>
            <a:pPr lvl="1">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Courriers types </a:t>
            </a:r>
          </a:p>
          <a:p>
            <a:pPr lvl="1">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Bilan de suivi psychologique </a:t>
            </a:r>
          </a:p>
          <a:p>
            <a:pPr lvl="1">
              <a:buClr>
                <a:srgbClr val="A7358C"/>
              </a:buClr>
              <a:buFont typeface="Arial" panose="020B0604020202020204" pitchFamily="34" charset="0"/>
              <a:buChar char="•"/>
            </a:pPr>
            <a:r>
              <a:rPr lang="fr-FR" sz="1400">
                <a:latin typeface="Segoe UI" panose="020B0502040204020203" pitchFamily="34" charset="0"/>
                <a:cs typeface="Segoe UI" panose="020B0502040204020203" pitchFamily="34" charset="0"/>
              </a:rPr>
              <a:t>Fonctions de facturation, etc… </a:t>
            </a:r>
          </a:p>
        </p:txBody>
      </p:sp>
      <p:sp>
        <p:nvSpPr>
          <p:cNvPr id="7" name="Espace réservé du texte 4">
            <a:extLst>
              <a:ext uri="{FF2B5EF4-FFF2-40B4-BE49-F238E27FC236}">
                <a16:creationId xmlns:a16="http://schemas.microsoft.com/office/drawing/2014/main" id="{27A5100B-B1D6-CB8A-5C66-49F4964B6A34}"/>
              </a:ext>
            </a:extLst>
          </p:cNvPr>
          <p:cNvSpPr txBox="1">
            <a:spLocks/>
          </p:cNvSpPr>
          <p:nvPr/>
        </p:nvSpPr>
        <p:spPr>
          <a:xfrm>
            <a:off x="6360392" y="2465840"/>
            <a:ext cx="5565648" cy="2795886"/>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rgbClr val="057EC1"/>
              </a:buClr>
              <a:buFont typeface="Arial" panose="020B0604020202020204" pitchFamily="34" charset="0"/>
              <a:buChar char="•"/>
              <a:defRPr sz="1800" b="0" i="0" kern="120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2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r>
              <a:rPr lang="fr-FR" sz="1400" b="1" u="sng">
                <a:latin typeface="Segoe UI" panose="020B0502040204020203" pitchFamily="34" charset="0"/>
                <a:cs typeface="Segoe UI" panose="020B0502040204020203" pitchFamily="34" charset="0"/>
              </a:rPr>
              <a:t>Au niveau collectif :</a:t>
            </a:r>
          </a:p>
          <a:p>
            <a:pPr lvl="1">
              <a:buClr>
                <a:srgbClr val="A7358C"/>
              </a:buClr>
              <a:buFont typeface="Arial" panose="020B0604020202020204" pitchFamily="34" charset="0"/>
              <a:buChar char="•"/>
            </a:pPr>
            <a:r>
              <a:rPr lang="fr-FR" sz="1400"/>
              <a:t>R</a:t>
            </a:r>
            <a:r>
              <a:rPr lang="fr-FR" sz="1400">
                <a:latin typeface="Segoe UI" panose="020B0502040204020203" pitchFamily="34" charset="0"/>
                <a:cs typeface="Segoe UI" panose="020B0502040204020203" pitchFamily="34" charset="0"/>
              </a:rPr>
              <a:t>éférentiels et nomenclatures</a:t>
            </a:r>
          </a:p>
          <a:p>
            <a:pPr lvl="1">
              <a:buClr>
                <a:srgbClr val="A7358C"/>
              </a:buClr>
              <a:buFont typeface="Arial" panose="020B0604020202020204" pitchFamily="34" charset="0"/>
              <a:buChar char="•"/>
            </a:pPr>
            <a:r>
              <a:rPr lang="fr-FR" sz="1400"/>
              <a:t>P</a:t>
            </a:r>
            <a:r>
              <a:rPr lang="fr-FR" sz="1400">
                <a:latin typeface="Segoe UI" panose="020B0502040204020203" pitchFamily="34" charset="0"/>
                <a:cs typeface="Segoe UI" panose="020B0502040204020203" pitchFamily="34" charset="0"/>
              </a:rPr>
              <a:t>rofils utilisateurs </a:t>
            </a:r>
          </a:p>
          <a:p>
            <a:pPr lvl="1">
              <a:buClr>
                <a:srgbClr val="A7358C"/>
              </a:buClr>
              <a:buFont typeface="Arial" panose="020B0604020202020204" pitchFamily="34" charset="0"/>
              <a:buChar char="•"/>
            </a:pPr>
            <a:r>
              <a:rPr lang="fr-FR" sz="1400"/>
              <a:t>P</a:t>
            </a:r>
            <a:r>
              <a:rPr lang="fr-FR" sz="1400">
                <a:latin typeface="Segoe UI" panose="020B0502040204020203" pitchFamily="34" charset="0"/>
                <a:cs typeface="Segoe UI" panose="020B0502040204020203" pitchFamily="34" charset="0"/>
              </a:rPr>
              <a:t>rotocoles internes à la structure ou partagés avec d’autres structures du territoire </a:t>
            </a:r>
          </a:p>
          <a:p>
            <a:pPr lvl="1">
              <a:buClr>
                <a:srgbClr val="A7358C"/>
              </a:buClr>
              <a:buFont typeface="Arial" panose="020B0604020202020204" pitchFamily="34" charset="0"/>
              <a:buChar char="•"/>
            </a:pPr>
            <a:r>
              <a:rPr lang="fr-FR" sz="1400"/>
              <a:t>P</a:t>
            </a:r>
            <a:r>
              <a:rPr lang="fr-FR" sz="1400">
                <a:latin typeface="Segoe UI" panose="020B0502040204020203" pitchFamily="34" charset="0"/>
                <a:cs typeface="Segoe UI" panose="020B0502040204020203" pitchFamily="34" charset="0"/>
              </a:rPr>
              <a:t>roduction d’indicateurs standards et spécifiques</a:t>
            </a:r>
          </a:p>
          <a:p>
            <a:pPr lvl="1">
              <a:buClr>
                <a:srgbClr val="A7358C"/>
              </a:buClr>
              <a:buFont typeface="Arial" panose="020B0604020202020204" pitchFamily="34" charset="0"/>
              <a:buChar char="•"/>
            </a:pPr>
            <a:r>
              <a:rPr lang="fr-FR" sz="1400"/>
              <a:t>G</a:t>
            </a:r>
            <a:r>
              <a:rPr lang="fr-FR" sz="1400">
                <a:latin typeface="Segoe UI" panose="020B0502040204020203" pitchFamily="34" charset="0"/>
                <a:cs typeface="Segoe UI" panose="020B0502040204020203" pitchFamily="34" charset="0"/>
              </a:rPr>
              <a:t>estion des ressources dédiées</a:t>
            </a:r>
          </a:p>
          <a:p>
            <a:pPr lvl="1">
              <a:buClr>
                <a:srgbClr val="A7358C"/>
              </a:buClr>
              <a:buFont typeface="Arial" panose="020B0604020202020204" pitchFamily="34" charset="0"/>
              <a:buChar char="•"/>
            </a:pPr>
            <a:r>
              <a:rPr lang="fr-FR" sz="1400"/>
              <a:t>R</a:t>
            </a:r>
            <a:r>
              <a:rPr lang="fr-FR" sz="1400">
                <a:latin typeface="Segoe UI" panose="020B0502040204020203" pitchFamily="34" charset="0"/>
                <a:cs typeface="Segoe UI" panose="020B0502040204020203" pitchFamily="34" charset="0"/>
              </a:rPr>
              <a:t>equêtes spécifiques, etc… </a:t>
            </a:r>
          </a:p>
        </p:txBody>
      </p:sp>
      <p:sp>
        <p:nvSpPr>
          <p:cNvPr id="11" name="Espace réservé du texte 1">
            <a:extLst>
              <a:ext uri="{FF2B5EF4-FFF2-40B4-BE49-F238E27FC236}">
                <a16:creationId xmlns:a16="http://schemas.microsoft.com/office/drawing/2014/main" id="{84F8AA77-1D11-AED2-7773-F0C80512428F}"/>
              </a:ext>
            </a:extLst>
          </p:cNvPr>
          <p:cNvSpPr txBox="1">
            <a:spLocks/>
          </p:cNvSpPr>
          <p:nvPr/>
        </p:nvSpPr>
        <p:spPr>
          <a:xfrm>
            <a:off x="1252562" y="4906811"/>
            <a:ext cx="10801060" cy="1496941"/>
          </a:xfrm>
          <a:prstGeom prst="rect">
            <a:avLst/>
          </a:prstGeom>
          <a:solidFill>
            <a:srgbClr val="F7E5F3"/>
          </a:solidFill>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latin typeface="Segoe UI" panose="020B0502040204020203" pitchFamily="34" charset="0"/>
                <a:cs typeface="Segoe UI" panose="020B0502040204020203" pitchFamily="34" charset="0"/>
              </a:rPr>
              <a:t>Bonnes pratiques : </a:t>
            </a:r>
          </a:p>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Les professionnels peuvent être formés au paramétrage de leur solution (cf. Formation des administrateurs) pour développer une autonomie cependant, il paraît plus raisonnable dans un premier temps de s’appuyer sur l’éditeur pendant la phase de projet</a:t>
            </a:r>
          </a:p>
          <a:p>
            <a:pPr>
              <a:buFont typeface="Arial" panose="020B0604020202020204" pitchFamily="34" charset="0"/>
              <a:buChar char="•"/>
            </a:pPr>
            <a:r>
              <a:rPr lang="fr-FR" sz="1400" dirty="0">
                <a:latin typeface="Segoe UI" panose="020B0502040204020203" pitchFamily="34" charset="0"/>
                <a:cs typeface="Segoe UI" panose="020B0502040204020203" pitchFamily="34" charset="0"/>
              </a:rPr>
              <a:t>Même si le paramétrage peut être affiné après le déploiement, il est important de dédier le temps nécessaire au moment du projet, pour éviter l’abandon du logiciel métier par certains professionnels du fait d’une inadéquation à leurs besoins ou pratiques. </a:t>
            </a:r>
          </a:p>
        </p:txBody>
      </p:sp>
      <p:pic>
        <p:nvPicPr>
          <p:cNvPr id="12" name="Graphique 11" descr="Lumières allumées avec un remplissage uni">
            <a:extLst>
              <a:ext uri="{FF2B5EF4-FFF2-40B4-BE49-F238E27FC236}">
                <a16:creationId xmlns:a16="http://schemas.microsoft.com/office/drawing/2014/main" id="{4E518336-5F7B-968C-5B86-71D87DF07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036" y="5231836"/>
            <a:ext cx="764426" cy="764426"/>
          </a:xfrm>
          <a:prstGeom prst="rect">
            <a:avLst/>
          </a:prstGeom>
        </p:spPr>
      </p:pic>
    </p:spTree>
    <p:extLst>
      <p:ext uri="{BB962C8B-B14F-4D97-AF65-F5344CB8AC3E}">
        <p14:creationId xmlns:p14="http://schemas.microsoft.com/office/powerpoint/2010/main" val="897619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E38EBFF-7DFC-F9AB-554B-99E3E62F9268}"/>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DD21C261-9D52-829F-B180-7410B5CF632C}"/>
              </a:ext>
            </a:extLst>
          </p:cNvPr>
          <p:cNvSpPr>
            <a:spLocks noGrp="1"/>
          </p:cNvSpPr>
          <p:nvPr>
            <p:ph type="body" sz="quarter" idx="12"/>
          </p:nvPr>
        </p:nvSpPr>
        <p:spPr/>
        <p:txBody>
          <a:bodyPr vert="horz" wrap="square" lIns="0" tIns="0" rIns="0" bIns="0" rtlCol="0" anchor="t">
            <a:spAutoFit/>
          </a:bodyPr>
          <a:lstStyle/>
          <a:p>
            <a:r>
              <a:rPr lang="fr-FR" dirty="0">
                <a:solidFill>
                  <a:srgbClr val="057EC1"/>
                </a:solidFill>
              </a:rPr>
              <a:t>Mettre en place son DUI</a:t>
            </a:r>
          </a:p>
        </p:txBody>
      </p:sp>
      <p:sp>
        <p:nvSpPr>
          <p:cNvPr id="4" name="Espace réservé du texte 3">
            <a:extLst>
              <a:ext uri="{FF2B5EF4-FFF2-40B4-BE49-F238E27FC236}">
                <a16:creationId xmlns:a16="http://schemas.microsoft.com/office/drawing/2014/main" id="{9A14EFF4-7884-690E-E2EE-A7150518B0FF}"/>
              </a:ext>
            </a:extLst>
          </p:cNvPr>
          <p:cNvSpPr>
            <a:spLocks noGrp="1"/>
          </p:cNvSpPr>
          <p:nvPr>
            <p:ph type="body" sz="quarter" idx="13"/>
          </p:nvPr>
        </p:nvSpPr>
        <p:spPr/>
        <p:txBody>
          <a:bodyPr vert="horz" wrap="square" lIns="0" tIns="0" rIns="0" bIns="0" rtlCol="0" anchor="t">
            <a:spAutoFit/>
          </a:bodyPr>
          <a:lstStyle/>
          <a:p>
            <a:r>
              <a:rPr lang="fr-FR" dirty="0">
                <a:solidFill>
                  <a:srgbClr val="057EC1"/>
                </a:solidFill>
                <a:latin typeface="Segoe UI Semibold"/>
                <a:ea typeface="Segoe UI Black"/>
                <a:cs typeface="Segoe UI Semibold"/>
              </a:rPr>
              <a:t>4.  La VA et la VSR</a:t>
            </a:r>
          </a:p>
        </p:txBody>
      </p:sp>
      <p:sp>
        <p:nvSpPr>
          <p:cNvPr id="7" name="Espace réservé du texte 6">
            <a:extLst>
              <a:ext uri="{FF2B5EF4-FFF2-40B4-BE49-F238E27FC236}">
                <a16:creationId xmlns:a16="http://schemas.microsoft.com/office/drawing/2014/main" id="{DBB82E74-C03B-A432-7A67-A203A94AD2DE}"/>
              </a:ext>
            </a:extLst>
          </p:cNvPr>
          <p:cNvSpPr>
            <a:spLocks noGrp="1"/>
          </p:cNvSpPr>
          <p:nvPr>
            <p:ph type="body" sz="quarter" idx="10"/>
          </p:nvPr>
        </p:nvSpPr>
        <p:spPr>
          <a:xfrm>
            <a:off x="838200" y="1544378"/>
            <a:ext cx="11007512" cy="4547740"/>
          </a:xfrm>
        </p:spPr>
        <p:txBody>
          <a:bodyPr>
            <a:normAutofit lnSpcReduction="10000"/>
          </a:bodyPr>
          <a:lstStyle/>
          <a:p>
            <a:pPr marL="0" indent="0">
              <a:buNone/>
            </a:pPr>
            <a:r>
              <a:rPr lang="fr-FR" sz="1400">
                <a:latin typeface="Segoe UI" panose="020B0502040204020203" pitchFamily="34" charset="0"/>
                <a:cs typeface="Segoe UI" panose="020B0502040204020203" pitchFamily="34" charset="0"/>
              </a:rPr>
              <a:t>Dans le cadre de la </a:t>
            </a:r>
            <a:r>
              <a:rPr lang="fr-FR" sz="1400" b="1">
                <a:latin typeface="Segoe UI" panose="020B0502040204020203" pitchFamily="34" charset="0"/>
                <a:cs typeface="Segoe UI" panose="020B0502040204020203" pitchFamily="34" charset="0"/>
              </a:rPr>
              <a:t>mise en œuvre de la prestation Ségur </a:t>
            </a:r>
            <a:r>
              <a:rPr lang="fr-FR" sz="1400">
                <a:latin typeface="Segoe UI" panose="020B0502040204020203" pitchFamily="34" charset="0"/>
                <a:cs typeface="Segoe UI" panose="020B0502040204020203" pitchFamily="34" charset="0"/>
              </a:rPr>
              <a:t>et pour obtenir le </a:t>
            </a:r>
            <a:r>
              <a:rPr lang="fr-FR" sz="1400" b="1">
                <a:latin typeface="Segoe UI" panose="020B0502040204020203" pitchFamily="34" charset="0"/>
                <a:cs typeface="Segoe UI" panose="020B0502040204020203" pitchFamily="34" charset="0"/>
              </a:rPr>
              <a:t>versement de la totalité des financements</a:t>
            </a:r>
            <a:r>
              <a:rPr lang="fr-FR" sz="1400">
                <a:latin typeface="Segoe UI" panose="020B0502040204020203" pitchFamily="34" charset="0"/>
                <a:cs typeface="Segoe UI" panose="020B0502040204020203" pitchFamily="34" charset="0"/>
              </a:rPr>
              <a:t>, l’éditeur doit faire signer </a:t>
            </a:r>
            <a:r>
              <a:rPr lang="fr-FR" sz="1400" b="1">
                <a:latin typeface="Segoe UI" panose="020B0502040204020203" pitchFamily="34" charset="0"/>
                <a:cs typeface="Segoe UI" panose="020B0502040204020203" pitchFamily="34" charset="0"/>
              </a:rPr>
              <a:t>l’attestation de vérification d’aptitude </a:t>
            </a:r>
            <a:r>
              <a:rPr lang="fr-FR" sz="1400">
                <a:latin typeface="Segoe UI" panose="020B0502040204020203" pitchFamily="34" charset="0"/>
                <a:cs typeface="Segoe UI" panose="020B0502040204020203" pitchFamily="34" charset="0"/>
              </a:rPr>
              <a:t>(VA) au représentant légal de la structure. La VA atteste que la nouvelle version du DUI est réellement </a:t>
            </a:r>
            <a:r>
              <a:rPr lang="fr-FR" sz="1400" b="1">
                <a:latin typeface="Segoe UI" panose="020B0502040204020203" pitchFamily="34" charset="0"/>
                <a:cs typeface="Segoe UI" panose="020B0502040204020203" pitchFamily="34" charset="0"/>
              </a:rPr>
              <a:t>opérationnelle</a:t>
            </a:r>
            <a:r>
              <a:rPr lang="fr-FR" sz="1400">
                <a:latin typeface="Segoe UI" panose="020B0502040204020203" pitchFamily="34" charset="0"/>
                <a:cs typeface="Segoe UI" panose="020B0502040204020203" pitchFamily="34" charset="0"/>
              </a:rPr>
              <a:t> dans chacun des ESSMS de la structure. Elle est recommandée pour les projets d’acquisition et obligatoire pour les projets de mise en conformité. Le responsable doit signer la VA dès l’atteinte des seuils suivants : </a:t>
            </a:r>
          </a:p>
          <a:p>
            <a:pPr>
              <a:buClr>
                <a:srgbClr val="A7358C"/>
              </a:buClr>
            </a:pPr>
            <a:r>
              <a:rPr lang="fr-FR" sz="1400" b="1">
                <a:latin typeface="Segoe UI" panose="020B0502040204020203" pitchFamily="34" charset="0"/>
                <a:cs typeface="Segoe UI" panose="020B0502040204020203" pitchFamily="34" charset="0"/>
              </a:rPr>
              <a:t>Le déploiement du DUI </a:t>
            </a:r>
            <a:r>
              <a:rPr lang="fr-FR" sz="1400">
                <a:latin typeface="Segoe UI" panose="020B0502040204020203" pitchFamily="34" charset="0"/>
                <a:cs typeface="Segoe UI" panose="020B0502040204020203" pitchFamily="34" charset="0"/>
              </a:rPr>
              <a:t>est effectif et finalisé (y compris les formations) dans chacun des ESSMS concerné par la commande de l’OG</a:t>
            </a:r>
          </a:p>
          <a:p>
            <a:pPr>
              <a:buClr>
                <a:srgbClr val="A7358C"/>
              </a:buClr>
            </a:pPr>
            <a:r>
              <a:rPr lang="fr-FR" sz="1400">
                <a:latin typeface="Segoe UI" panose="020B0502040204020203" pitchFamily="34" charset="0"/>
                <a:cs typeface="Segoe UI" panose="020B0502040204020203" pitchFamily="34" charset="0"/>
              </a:rPr>
              <a:t>La solution de DUI sait fournir automatiquement un </a:t>
            </a:r>
            <a:r>
              <a:rPr lang="fr-FR" sz="1400" b="1">
                <a:latin typeface="Segoe UI" panose="020B0502040204020203" pitchFamily="34" charset="0"/>
                <a:cs typeface="Segoe UI" panose="020B0502040204020203" pitchFamily="34" charset="0"/>
              </a:rPr>
              <a:t>tableau de bord avec des indicateurs dont la valeur est différente de zéro </a:t>
            </a:r>
            <a:r>
              <a:rPr lang="fr-FR" sz="1400">
                <a:latin typeface="Segoe UI" panose="020B0502040204020203" pitchFamily="34" charset="0"/>
                <a:cs typeface="Segoe UI" panose="020B0502040204020203" pitchFamily="34" charset="0"/>
              </a:rPr>
              <a:t>pour chacun des ESSMS concernés par la commande de l’OG :</a:t>
            </a:r>
          </a:p>
          <a:p>
            <a:pPr lvl="1">
              <a:buClr>
                <a:srgbClr val="A7358C"/>
              </a:buClr>
            </a:pPr>
            <a:r>
              <a:rPr lang="fr-FR" sz="1400">
                <a:latin typeface="Segoe UI" panose="020B0502040204020203" pitchFamily="34" charset="0"/>
                <a:cs typeface="Segoe UI" panose="020B0502040204020203" pitchFamily="34" charset="0"/>
              </a:rPr>
              <a:t>nombre de documents déposés dans le DMP, avec ou sans INS qualifié</a:t>
            </a:r>
          </a:p>
          <a:p>
            <a:pPr lvl="1">
              <a:buClr>
                <a:srgbClr val="A7358C"/>
              </a:buClr>
            </a:pPr>
            <a:r>
              <a:rPr lang="fr-FR" sz="1400">
                <a:latin typeface="Segoe UI" panose="020B0502040204020203" pitchFamily="34" charset="0"/>
                <a:cs typeface="Segoe UI" panose="020B0502040204020203" pitchFamily="34" charset="0"/>
              </a:rPr>
              <a:t>nombre de messages envoyés par MSSanté à des professionnels ou des usagers</a:t>
            </a:r>
          </a:p>
          <a:p>
            <a:pPr lvl="1">
              <a:buClr>
                <a:srgbClr val="A7358C"/>
              </a:buClr>
            </a:pPr>
            <a:r>
              <a:rPr lang="fr-FR" sz="1400">
                <a:latin typeface="Segoe UI" panose="020B0502040204020203" pitchFamily="34" charset="0"/>
                <a:cs typeface="Segoe UI" panose="020B0502040204020203" pitchFamily="34" charset="0"/>
              </a:rPr>
              <a:t>nombre de dossiers pour lesquels au moins un document a été alimenté au DMP, envoyé par MSSanté Professionnel et par messagerie de santé de Mon espace santé</a:t>
            </a:r>
          </a:p>
          <a:p>
            <a:pPr lvl="1">
              <a:buClr>
                <a:srgbClr val="A7358C"/>
              </a:buClr>
            </a:pPr>
            <a:r>
              <a:rPr lang="fr-FR" sz="1400">
                <a:latin typeface="Segoe UI" panose="020B0502040204020203" pitchFamily="34" charset="0"/>
                <a:cs typeface="Segoe UI" panose="020B0502040204020203" pitchFamily="34" charset="0"/>
              </a:rPr>
              <a:t>nombre de dossiers où ces trois actions ont été effectuées.</a:t>
            </a:r>
          </a:p>
          <a:p>
            <a:pPr>
              <a:buClr>
                <a:srgbClr val="A7358C"/>
              </a:buClr>
            </a:pPr>
            <a:r>
              <a:rPr lang="fr-FR" sz="1400">
                <a:latin typeface="Segoe UI" panose="020B0502040204020203" pitchFamily="34" charset="0"/>
                <a:cs typeface="Segoe UI" panose="020B0502040204020203" pitchFamily="34" charset="0"/>
              </a:rPr>
              <a:t>La solution de DUI sait fournir automatiquement </a:t>
            </a:r>
            <a:r>
              <a:rPr lang="fr-FR" sz="1400" b="1">
                <a:latin typeface="Segoe UI" panose="020B0502040204020203" pitchFamily="34" charset="0"/>
                <a:cs typeface="Segoe UI" panose="020B0502040204020203" pitchFamily="34" charset="0"/>
              </a:rPr>
              <a:t>les trois indicateurs attendus </a:t>
            </a:r>
            <a:r>
              <a:rPr lang="fr-FR" sz="1400">
                <a:latin typeface="Segoe UI" panose="020B0502040204020203" pitchFamily="34" charset="0"/>
                <a:cs typeface="Segoe UI" panose="020B0502040204020203" pitchFamily="34" charset="0"/>
              </a:rPr>
              <a:t>dans le cadre du programme ESMS numérique : taux de dossiers actifs, taux de dossier actifs avec un projet personnalisé et taux de dossiers actifs ayant au moins un événement ; ceci pour chacun des ESSMS concernés par la commande de l’OG.</a:t>
            </a:r>
          </a:p>
          <a:p>
            <a:pPr marL="0" indent="0">
              <a:buNone/>
            </a:pPr>
            <a:endParaRPr lang="fr-FR" sz="1400">
              <a:latin typeface="Segoe UI" panose="020B0502040204020203" pitchFamily="34" charset="0"/>
              <a:cs typeface="Segoe UI" panose="020B0502040204020203" pitchFamily="34" charset="0"/>
            </a:endParaRPr>
          </a:p>
          <a:p>
            <a:pPr marL="0" indent="0">
              <a:buNone/>
            </a:pPr>
            <a:r>
              <a:rPr lang="fr-FR" sz="1400">
                <a:latin typeface="Segoe UI" panose="020B0502040204020203" pitchFamily="34" charset="0"/>
                <a:cs typeface="Segoe UI" panose="020B0502040204020203" pitchFamily="34" charset="0"/>
              </a:rPr>
              <a:t>Environ 18 mois après la contractualisation avec l’éditeur, l’OG doit signer la </a:t>
            </a:r>
            <a:r>
              <a:rPr lang="fr-FR" sz="1400" b="1">
                <a:latin typeface="Segoe UI" panose="020B0502040204020203" pitchFamily="34" charset="0"/>
                <a:cs typeface="Segoe UI" panose="020B0502040204020203" pitchFamily="34" charset="0"/>
              </a:rPr>
              <a:t>vérification de service régulier</a:t>
            </a:r>
            <a:r>
              <a:rPr lang="fr-FR" sz="1400">
                <a:latin typeface="Segoe UI" panose="020B0502040204020203" pitchFamily="34" charset="0"/>
                <a:cs typeface="Segoe UI" panose="020B0502040204020203" pitchFamily="34" charset="0"/>
              </a:rPr>
              <a:t>. Celle-ci permet de certifier que tous les bugs ont été corrigés et que le déploiement du DUI et de ses services socles est officiellement terminé. Elle est obligatoire pour les projets d’acquisition et optionnelle pour les projets de mise en conformité.</a:t>
            </a:r>
          </a:p>
          <a:p>
            <a:pPr marL="0" indent="0">
              <a:buNone/>
            </a:pPr>
            <a:endParaRPr lang="fr-FR" sz="1400">
              <a:latin typeface="Segoe UI" panose="020B0502040204020203" pitchFamily="34" charset="0"/>
              <a:cs typeface="Segoe UI" panose="020B0502040204020203" pitchFamily="34" charset="0"/>
            </a:endParaRPr>
          </a:p>
        </p:txBody>
      </p:sp>
      <p:pic>
        <p:nvPicPr>
          <p:cNvPr id="9" name="Image 8" descr="Une image contenant capture d’écran, Caractère coloré, Graphique, Bleu électrique&#10;&#10;Description générée automatiquement">
            <a:extLst>
              <a:ext uri="{FF2B5EF4-FFF2-40B4-BE49-F238E27FC236}">
                <a16:creationId xmlns:a16="http://schemas.microsoft.com/office/drawing/2014/main" id="{E98E4BB5-CA35-E016-DD7F-422BC79F7962}"/>
              </a:ext>
            </a:extLst>
          </p:cNvPr>
          <p:cNvPicPr>
            <a:picLocks noChangeAspect="1"/>
          </p:cNvPicPr>
          <p:nvPr/>
        </p:nvPicPr>
        <p:blipFill>
          <a:blip r:embed="rId2"/>
          <a:stretch>
            <a:fillRect/>
          </a:stretch>
        </p:blipFill>
        <p:spPr>
          <a:xfrm>
            <a:off x="346288" y="1682497"/>
            <a:ext cx="420624" cy="420624"/>
          </a:xfrm>
          <a:prstGeom prst="rect">
            <a:avLst/>
          </a:prstGeom>
        </p:spPr>
      </p:pic>
      <p:pic>
        <p:nvPicPr>
          <p:cNvPr id="10" name="Image 9" descr="Une image contenant capture d’écran, Caractère coloré, Graphique, Bleu électrique&#10;&#10;Description générée automatiquement">
            <a:extLst>
              <a:ext uri="{FF2B5EF4-FFF2-40B4-BE49-F238E27FC236}">
                <a16:creationId xmlns:a16="http://schemas.microsoft.com/office/drawing/2014/main" id="{5065A2BE-E528-A538-A856-E3CFB993B373}"/>
              </a:ext>
            </a:extLst>
          </p:cNvPr>
          <p:cNvPicPr>
            <a:picLocks noChangeAspect="1"/>
          </p:cNvPicPr>
          <p:nvPr/>
        </p:nvPicPr>
        <p:blipFill>
          <a:blip r:embed="rId2"/>
          <a:stretch>
            <a:fillRect/>
          </a:stretch>
        </p:blipFill>
        <p:spPr>
          <a:xfrm>
            <a:off x="346288" y="5273041"/>
            <a:ext cx="420624" cy="420624"/>
          </a:xfrm>
          <a:prstGeom prst="rect">
            <a:avLst/>
          </a:prstGeom>
        </p:spPr>
      </p:pic>
    </p:spTree>
    <p:extLst>
      <p:ext uri="{BB962C8B-B14F-4D97-AF65-F5344CB8AC3E}">
        <p14:creationId xmlns:p14="http://schemas.microsoft.com/office/powerpoint/2010/main" val="135999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a:solidFill>
                  <a:srgbClr val="057EC1"/>
                </a:solidFill>
              </a:rPr>
              <a:t>Mettre en place son DUI</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a:xfrm>
            <a:off x="1296649" y="1093873"/>
            <a:ext cx="10127488" cy="221599"/>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5.  Déploiement des usages</a:t>
            </a:r>
            <a:endParaRPr lang="fr-FR" dirty="0">
              <a:solidFill>
                <a:srgbClr val="057EC1"/>
              </a:solidFill>
            </a:endParaRPr>
          </a:p>
        </p:txBody>
      </p:sp>
      <p:sp>
        <p:nvSpPr>
          <p:cNvPr id="12" name="Espace réservé du texte 6">
            <a:extLst>
              <a:ext uri="{FF2B5EF4-FFF2-40B4-BE49-F238E27FC236}">
                <a16:creationId xmlns:a16="http://schemas.microsoft.com/office/drawing/2014/main" id="{2C656472-2C2A-B1B4-BEB5-187A74D81E40}"/>
              </a:ext>
            </a:extLst>
          </p:cNvPr>
          <p:cNvSpPr>
            <a:spLocks noGrp="1"/>
          </p:cNvSpPr>
          <p:nvPr>
            <p:ph type="body" sz="quarter" idx="10"/>
          </p:nvPr>
        </p:nvSpPr>
        <p:spPr>
          <a:xfrm>
            <a:off x="838200" y="1544378"/>
            <a:ext cx="11007512" cy="4547740"/>
          </a:xfrm>
        </p:spPr>
        <p:txBody>
          <a:bodyPr>
            <a:normAutofit/>
          </a:bodyPr>
          <a:lstStyle/>
          <a:p>
            <a:r>
              <a:rPr lang="fr-FR" sz="1400" b="1">
                <a:latin typeface="Segoe UI" panose="020B0502040204020203" pitchFamily="34" charset="0"/>
                <a:cs typeface="Segoe UI" panose="020B0502040204020203" pitchFamily="34" charset="0"/>
              </a:rPr>
              <a:t>Le versement du financement s’effectue en deux temps </a:t>
            </a:r>
            <a:r>
              <a:rPr lang="fr-FR" sz="1400">
                <a:latin typeface="Segoe UI" panose="020B0502040204020203" pitchFamily="34" charset="0"/>
                <a:cs typeface="Segoe UI" panose="020B0502040204020203" pitchFamily="34" charset="0"/>
              </a:rPr>
              <a:t>: un financement dit « avance » (50 %) au moment de la contractualisation entre le porteur de projet et l’ARS et un financement dit « solde » (50 %) à la fin du projet. Le versement de l’intégralité du montant de l’aide initiale est conditionné, notamment, à l’atteinte des cibles d’usage définies dans le cadre du programme « ESMS Numérique ».</a:t>
            </a:r>
          </a:p>
          <a:p>
            <a:r>
              <a:rPr lang="fr-FR" sz="1400">
                <a:latin typeface="Segoe UI" panose="020B0502040204020203" pitchFamily="34" charset="0"/>
                <a:cs typeface="Segoe UI" panose="020B0502040204020203" pitchFamily="34" charset="0"/>
              </a:rPr>
              <a:t>Pour atteindre les cibles d’usage, le déploiement des services et référentiels socles s’impose et doit être intégré au planning projet. </a:t>
            </a:r>
          </a:p>
          <a:p>
            <a:pPr marL="0" indent="0">
              <a:buNone/>
            </a:pPr>
            <a:endParaRPr lang="fr-FR" sz="1400">
              <a:latin typeface="Segoe UI" panose="020B0502040204020203" pitchFamily="34" charset="0"/>
              <a:cs typeface="Segoe UI" panose="020B0502040204020203" pitchFamily="34" charset="0"/>
            </a:endParaRPr>
          </a:p>
        </p:txBody>
      </p:sp>
      <p:grpSp>
        <p:nvGrpSpPr>
          <p:cNvPr id="23" name="Groupe 22">
            <a:extLst>
              <a:ext uri="{FF2B5EF4-FFF2-40B4-BE49-F238E27FC236}">
                <a16:creationId xmlns:a16="http://schemas.microsoft.com/office/drawing/2014/main" id="{200B4390-3A92-5344-D558-AE5CEEF6B931}"/>
              </a:ext>
            </a:extLst>
          </p:cNvPr>
          <p:cNvGrpSpPr/>
          <p:nvPr/>
        </p:nvGrpSpPr>
        <p:grpSpPr>
          <a:xfrm>
            <a:off x="909707" y="3296737"/>
            <a:ext cx="386941" cy="2723425"/>
            <a:chOff x="47214" y="639454"/>
            <a:chExt cx="386941" cy="2723425"/>
          </a:xfrm>
        </p:grpSpPr>
        <p:sp>
          <p:nvSpPr>
            <p:cNvPr id="42" name="Rectangle 41">
              <a:extLst>
                <a:ext uri="{FF2B5EF4-FFF2-40B4-BE49-F238E27FC236}">
                  <a16:creationId xmlns:a16="http://schemas.microsoft.com/office/drawing/2014/main" id="{49A8EE52-C3CB-10BB-505B-F054EDDD6F40}"/>
                </a:ext>
              </a:extLst>
            </p:cNvPr>
            <p:cNvSpPr/>
            <p:nvPr/>
          </p:nvSpPr>
          <p:spPr>
            <a:xfrm rot="16200000">
              <a:off x="-1121028" y="1807696"/>
              <a:ext cx="2723425" cy="386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43" name="ZoneTexte 42">
              <a:extLst>
                <a:ext uri="{FF2B5EF4-FFF2-40B4-BE49-F238E27FC236}">
                  <a16:creationId xmlns:a16="http://schemas.microsoft.com/office/drawing/2014/main" id="{9E658BB0-0645-0FE8-1D04-8A631FA6DECB}"/>
                </a:ext>
              </a:extLst>
            </p:cNvPr>
            <p:cNvSpPr txBox="1"/>
            <p:nvPr/>
          </p:nvSpPr>
          <p:spPr>
            <a:xfrm rot="16200000">
              <a:off x="-1121028" y="1807696"/>
              <a:ext cx="2723425" cy="386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1261" bIns="0" numCol="1" spcCol="1270" anchor="t" anchorCtr="0">
              <a:noAutofit/>
            </a:bodyPr>
            <a:lstStyle/>
            <a:p>
              <a:pPr marL="0" lvl="0" indent="0" algn="r" defTabSz="1200150">
                <a:lnSpc>
                  <a:spcPct val="90000"/>
                </a:lnSpc>
                <a:spcBef>
                  <a:spcPct val="0"/>
                </a:spcBef>
                <a:spcAft>
                  <a:spcPct val="35000"/>
                </a:spcAft>
                <a:buNone/>
              </a:pPr>
              <a:r>
                <a:rPr lang="en-US" sz="2700" kern="1200">
                  <a:latin typeface="Segoe UI" panose="020B0502040204020203" pitchFamily="34" charset="0"/>
                  <a:cs typeface="Segoe UI" panose="020B0502040204020203" pitchFamily="34" charset="0"/>
                </a:rPr>
                <a:t>Démarches</a:t>
              </a:r>
            </a:p>
          </p:txBody>
        </p:sp>
      </p:grpSp>
      <p:grpSp>
        <p:nvGrpSpPr>
          <p:cNvPr id="24" name="Groupe 23">
            <a:extLst>
              <a:ext uri="{FF2B5EF4-FFF2-40B4-BE49-F238E27FC236}">
                <a16:creationId xmlns:a16="http://schemas.microsoft.com/office/drawing/2014/main" id="{A623C6FB-B6D7-419E-646F-BAC3C8C76280}"/>
              </a:ext>
            </a:extLst>
          </p:cNvPr>
          <p:cNvGrpSpPr/>
          <p:nvPr/>
        </p:nvGrpSpPr>
        <p:grpSpPr>
          <a:xfrm>
            <a:off x="1296647" y="3154625"/>
            <a:ext cx="1927376" cy="2865536"/>
            <a:chOff x="434154" y="497342"/>
            <a:chExt cx="1927376" cy="2865536"/>
          </a:xfrm>
        </p:grpSpPr>
        <p:sp>
          <p:nvSpPr>
            <p:cNvPr id="40" name="Rectangle 39">
              <a:extLst>
                <a:ext uri="{FF2B5EF4-FFF2-40B4-BE49-F238E27FC236}">
                  <a16:creationId xmlns:a16="http://schemas.microsoft.com/office/drawing/2014/main" id="{0656FCFF-27CA-C481-1908-538E9AB58D10}"/>
                </a:ext>
              </a:extLst>
            </p:cNvPr>
            <p:cNvSpPr/>
            <p:nvPr/>
          </p:nvSpPr>
          <p:spPr>
            <a:xfrm>
              <a:off x="434154" y="639453"/>
              <a:ext cx="1927376" cy="27234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41" name="ZoneTexte 40">
              <a:extLst>
                <a:ext uri="{FF2B5EF4-FFF2-40B4-BE49-F238E27FC236}">
                  <a16:creationId xmlns:a16="http://schemas.microsoft.com/office/drawing/2014/main" id="{7CA21771-6B19-BBBB-92A0-F89ED9668DBD}"/>
                </a:ext>
              </a:extLst>
            </p:cNvPr>
            <p:cNvSpPr txBox="1"/>
            <p:nvPr/>
          </p:nvSpPr>
          <p:spPr>
            <a:xfrm>
              <a:off x="434154" y="497342"/>
              <a:ext cx="1927376" cy="272342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341261" rIns="120904" bIns="120904" numCol="1" spcCol="1270" anchor="t" anchorCtr="0">
              <a:noAutofit/>
            </a:bodyPr>
            <a:lstStyle/>
            <a:p>
              <a:pPr marL="0" lvl="1" algn="ctr" defTabSz="577850">
                <a:lnSpc>
                  <a:spcPct val="90000"/>
                </a:lnSpc>
                <a:spcBef>
                  <a:spcPct val="0"/>
                </a:spcBef>
                <a:spcAft>
                  <a:spcPct val="15000"/>
                </a:spcAft>
              </a:pPr>
              <a:r>
                <a:rPr lang="fr-FR" sz="1400" b="0" i="0" kern="1200">
                  <a:solidFill>
                    <a:schemeClr val="bg1"/>
                  </a:solidFill>
                  <a:hlinkClick r:id="rId2">
                    <a:extLst>
                      <a:ext uri="{A12FA001-AC4F-418D-AE19-62706E023703}">
                        <ahyp:hlinkClr xmlns:ahyp="http://schemas.microsoft.com/office/drawing/2018/hyperlinkcolor" val="tx"/>
                      </a:ext>
                    </a:extLst>
                  </a:hlinkClick>
                </a:rPr>
                <a:t>Démarches</a:t>
              </a:r>
              <a:r>
                <a:rPr lang="fr-FR" sz="1400" b="0" i="0" kern="1200">
                  <a:solidFill>
                    <a:schemeClr val="bg1"/>
                  </a:solidFill>
                </a:rPr>
                <a:t> à effectuer auprès de l’ANS (par exemple : contrat d’adhésion, commandes de certificats, commandes de cartes, </a:t>
              </a:r>
              <a:r>
                <a:rPr lang="fr-FR" sz="1400" b="0" i="1" kern="1200">
                  <a:solidFill>
                    <a:schemeClr val="bg1"/>
                  </a:solidFill>
                </a:rPr>
                <a:t>etc</a:t>
              </a:r>
              <a:r>
                <a:rPr lang="fr-FR" sz="1400" b="0" i="0" kern="1200">
                  <a:solidFill>
                    <a:schemeClr val="bg1"/>
                  </a:solidFill>
                </a:rPr>
                <a:t>.) pour sécuriser et faciliter les usages numériques au sein d’un établissement.</a:t>
              </a:r>
              <a:endParaRPr lang="en-US" sz="1400" kern="1200">
                <a:solidFill>
                  <a:schemeClr val="bg1"/>
                </a:solidFill>
              </a:endParaRPr>
            </a:p>
            <a:p>
              <a:pPr marL="114300" lvl="1" indent="-114300" algn="l" defTabSz="577850">
                <a:lnSpc>
                  <a:spcPct val="90000"/>
                </a:lnSpc>
                <a:spcBef>
                  <a:spcPct val="0"/>
                </a:spcBef>
                <a:spcAft>
                  <a:spcPct val="15000"/>
                </a:spcAft>
                <a:buChar char="•"/>
              </a:pPr>
              <a:endParaRPr lang="en-US" sz="1400" kern="1200">
                <a:solidFill>
                  <a:schemeClr val="bg1"/>
                </a:solidFill>
              </a:endParaRPr>
            </a:p>
          </p:txBody>
        </p:sp>
      </p:grpSp>
      <p:sp>
        <p:nvSpPr>
          <p:cNvPr id="25" name="Rectangle 24">
            <a:extLst>
              <a:ext uri="{FF2B5EF4-FFF2-40B4-BE49-F238E27FC236}">
                <a16:creationId xmlns:a16="http://schemas.microsoft.com/office/drawing/2014/main" id="{4F1EEA65-B0DA-B751-8C3C-26B025626A30}"/>
              </a:ext>
            </a:extLst>
          </p:cNvPr>
          <p:cNvSpPr/>
          <p:nvPr/>
        </p:nvSpPr>
        <p:spPr>
          <a:xfrm>
            <a:off x="909706" y="2889143"/>
            <a:ext cx="700637" cy="656868"/>
          </a:xfrm>
          <a:prstGeom prst="rect">
            <a:avLst/>
          </a:prstGeom>
          <a:blipFill>
            <a:blip r:embed="rId3"/>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nvGrpSpPr>
          <p:cNvPr id="26" name="Groupe 25">
            <a:extLst>
              <a:ext uri="{FF2B5EF4-FFF2-40B4-BE49-F238E27FC236}">
                <a16:creationId xmlns:a16="http://schemas.microsoft.com/office/drawing/2014/main" id="{0C204058-68E9-D01D-D453-94486FB15C89}"/>
              </a:ext>
            </a:extLst>
          </p:cNvPr>
          <p:cNvGrpSpPr/>
          <p:nvPr/>
        </p:nvGrpSpPr>
        <p:grpSpPr>
          <a:xfrm>
            <a:off x="3417493" y="3296737"/>
            <a:ext cx="386941" cy="2723425"/>
            <a:chOff x="2870494" y="639454"/>
            <a:chExt cx="386941" cy="2723425"/>
          </a:xfrm>
        </p:grpSpPr>
        <p:sp>
          <p:nvSpPr>
            <p:cNvPr id="38" name="Rectangle 37">
              <a:extLst>
                <a:ext uri="{FF2B5EF4-FFF2-40B4-BE49-F238E27FC236}">
                  <a16:creationId xmlns:a16="http://schemas.microsoft.com/office/drawing/2014/main" id="{B5EA90DC-68E4-CEF9-DAD1-A9FBDF7272AA}"/>
                </a:ext>
              </a:extLst>
            </p:cNvPr>
            <p:cNvSpPr/>
            <p:nvPr/>
          </p:nvSpPr>
          <p:spPr>
            <a:xfrm rot="16200000">
              <a:off x="1702252" y="1807696"/>
              <a:ext cx="2723425" cy="386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39" name="ZoneTexte 38">
              <a:extLst>
                <a:ext uri="{FF2B5EF4-FFF2-40B4-BE49-F238E27FC236}">
                  <a16:creationId xmlns:a16="http://schemas.microsoft.com/office/drawing/2014/main" id="{C2022CA3-6EE3-B1D4-5FE0-2FA557C3DE70}"/>
                </a:ext>
              </a:extLst>
            </p:cNvPr>
            <p:cNvSpPr txBox="1"/>
            <p:nvPr/>
          </p:nvSpPr>
          <p:spPr>
            <a:xfrm rot="16200000">
              <a:off x="1702252" y="1807696"/>
              <a:ext cx="2723425" cy="386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1261" bIns="0" numCol="1" spcCol="1270" anchor="t" anchorCtr="0">
              <a:noAutofit/>
            </a:bodyPr>
            <a:lstStyle/>
            <a:p>
              <a:pPr marL="0" lvl="0" indent="0" algn="r" defTabSz="1200150">
                <a:lnSpc>
                  <a:spcPct val="90000"/>
                </a:lnSpc>
                <a:spcBef>
                  <a:spcPct val="0"/>
                </a:spcBef>
                <a:spcAft>
                  <a:spcPct val="35000"/>
                </a:spcAft>
                <a:buNone/>
              </a:pPr>
              <a:r>
                <a:rPr lang="en-US" sz="2700" kern="1200">
                  <a:latin typeface="Segoe UI" panose="020B0502040204020203" pitchFamily="34" charset="0"/>
                  <a:cs typeface="Segoe UI" panose="020B0502040204020203" pitchFamily="34" charset="0"/>
                </a:rPr>
                <a:t>Documentation</a:t>
              </a:r>
            </a:p>
          </p:txBody>
        </p:sp>
      </p:grpSp>
      <p:grpSp>
        <p:nvGrpSpPr>
          <p:cNvPr id="27" name="Groupe 26">
            <a:extLst>
              <a:ext uri="{FF2B5EF4-FFF2-40B4-BE49-F238E27FC236}">
                <a16:creationId xmlns:a16="http://schemas.microsoft.com/office/drawing/2014/main" id="{EFEFED9B-29A5-6E36-6F85-E23F0D0769BE}"/>
              </a:ext>
            </a:extLst>
          </p:cNvPr>
          <p:cNvGrpSpPr/>
          <p:nvPr/>
        </p:nvGrpSpPr>
        <p:grpSpPr>
          <a:xfrm>
            <a:off x="3804435" y="3296736"/>
            <a:ext cx="1927376" cy="2723425"/>
            <a:chOff x="3257436" y="639453"/>
            <a:chExt cx="1927376" cy="2723425"/>
          </a:xfrm>
        </p:grpSpPr>
        <p:sp>
          <p:nvSpPr>
            <p:cNvPr id="36" name="Rectangle 35">
              <a:extLst>
                <a:ext uri="{FF2B5EF4-FFF2-40B4-BE49-F238E27FC236}">
                  <a16:creationId xmlns:a16="http://schemas.microsoft.com/office/drawing/2014/main" id="{EBCD8F59-6B6D-F856-851E-B834C81206A4}"/>
                </a:ext>
              </a:extLst>
            </p:cNvPr>
            <p:cNvSpPr/>
            <p:nvPr/>
          </p:nvSpPr>
          <p:spPr>
            <a:xfrm>
              <a:off x="3257436" y="639453"/>
              <a:ext cx="1927376" cy="27234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37" name="ZoneTexte 36">
              <a:extLst>
                <a:ext uri="{FF2B5EF4-FFF2-40B4-BE49-F238E27FC236}">
                  <a16:creationId xmlns:a16="http://schemas.microsoft.com/office/drawing/2014/main" id="{B4252362-5E5F-6A2A-ECF3-14F93B2F00F1}"/>
                </a:ext>
              </a:extLst>
            </p:cNvPr>
            <p:cNvSpPr txBox="1"/>
            <p:nvPr/>
          </p:nvSpPr>
          <p:spPr>
            <a:xfrm>
              <a:off x="3257436" y="639453"/>
              <a:ext cx="1927376" cy="272342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341261" rIns="120904" bIns="120904" numCol="1" spcCol="1270" anchor="t" anchorCtr="0">
              <a:noAutofit/>
            </a:bodyPr>
            <a:lstStyle/>
            <a:p>
              <a:pPr marL="0" lvl="1" algn="ctr" defTabSz="577850">
                <a:lnSpc>
                  <a:spcPct val="90000"/>
                </a:lnSpc>
                <a:spcBef>
                  <a:spcPct val="0"/>
                </a:spcBef>
                <a:spcAft>
                  <a:spcPct val="15000"/>
                </a:spcAft>
              </a:pPr>
              <a:r>
                <a:rPr lang="en-US" sz="1400" kern="1200">
                  <a:solidFill>
                    <a:schemeClr val="bg1"/>
                  </a:solidFill>
                  <a:hlinkClick r:id="rId4">
                    <a:extLst>
                      <a:ext uri="{A12FA001-AC4F-418D-AE19-62706E023703}">
                        <ahyp:hlinkClr xmlns:ahyp="http://schemas.microsoft.com/office/drawing/2018/hyperlinkcolor" val="tx"/>
                      </a:ext>
                    </a:extLst>
                  </a:hlinkClick>
                </a:rPr>
                <a:t>Panorama</a:t>
              </a:r>
              <a:r>
                <a:rPr lang="en-US" sz="1400" kern="1200">
                  <a:solidFill>
                    <a:schemeClr val="bg1"/>
                  </a:solidFill>
                </a:rPr>
                <a:t> des </a:t>
              </a:r>
              <a:r>
                <a:rPr lang="fr-FR" sz="1400" kern="1200" noProof="0">
                  <a:solidFill>
                    <a:schemeClr val="bg1"/>
                  </a:solidFill>
                </a:rPr>
                <a:t>produits et services utiles aux établissements médico-sociaux, dont les différents référentiels des services socles.</a:t>
              </a:r>
              <a:endParaRPr lang="en-US" sz="1400" kern="1200">
                <a:solidFill>
                  <a:schemeClr val="bg1"/>
                </a:solidFill>
              </a:endParaRPr>
            </a:p>
          </p:txBody>
        </p:sp>
      </p:grpSp>
      <p:sp>
        <p:nvSpPr>
          <p:cNvPr id="28" name="Rectangle 27">
            <a:extLst>
              <a:ext uri="{FF2B5EF4-FFF2-40B4-BE49-F238E27FC236}">
                <a16:creationId xmlns:a16="http://schemas.microsoft.com/office/drawing/2014/main" id="{0345257D-F3E1-93CB-5768-A2CAAA9625C1}"/>
              </a:ext>
            </a:extLst>
          </p:cNvPr>
          <p:cNvSpPr/>
          <p:nvPr/>
        </p:nvSpPr>
        <p:spPr>
          <a:xfrm>
            <a:off x="3417494" y="2958409"/>
            <a:ext cx="555921" cy="601447"/>
          </a:xfrm>
          <a:prstGeom prst="rect">
            <a:avLst/>
          </a:prstGeom>
          <a:blipFill>
            <a:blip r:embed="rId5"/>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grpSp>
        <p:nvGrpSpPr>
          <p:cNvPr id="29" name="Groupe 28">
            <a:extLst>
              <a:ext uri="{FF2B5EF4-FFF2-40B4-BE49-F238E27FC236}">
                <a16:creationId xmlns:a16="http://schemas.microsoft.com/office/drawing/2014/main" id="{13F003E8-7389-EE1F-93FC-50BEBA841906}"/>
              </a:ext>
            </a:extLst>
          </p:cNvPr>
          <p:cNvGrpSpPr/>
          <p:nvPr/>
        </p:nvGrpSpPr>
        <p:grpSpPr>
          <a:xfrm>
            <a:off x="5925281" y="3296736"/>
            <a:ext cx="386941" cy="2723425"/>
            <a:chOff x="5693776" y="639454"/>
            <a:chExt cx="386941" cy="2723425"/>
          </a:xfrm>
        </p:grpSpPr>
        <p:sp>
          <p:nvSpPr>
            <p:cNvPr id="34" name="Rectangle 33">
              <a:extLst>
                <a:ext uri="{FF2B5EF4-FFF2-40B4-BE49-F238E27FC236}">
                  <a16:creationId xmlns:a16="http://schemas.microsoft.com/office/drawing/2014/main" id="{AF0CE3E1-7769-5CFE-EF39-D7586B3DF8B0}"/>
                </a:ext>
              </a:extLst>
            </p:cNvPr>
            <p:cNvSpPr/>
            <p:nvPr/>
          </p:nvSpPr>
          <p:spPr>
            <a:xfrm rot="16200000">
              <a:off x="4525534" y="1807696"/>
              <a:ext cx="2723425" cy="386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35" name="ZoneTexte 34">
              <a:extLst>
                <a:ext uri="{FF2B5EF4-FFF2-40B4-BE49-F238E27FC236}">
                  <a16:creationId xmlns:a16="http://schemas.microsoft.com/office/drawing/2014/main" id="{707C7F78-D43D-6713-3E5F-BD571A2F4838}"/>
                </a:ext>
              </a:extLst>
            </p:cNvPr>
            <p:cNvSpPr txBox="1"/>
            <p:nvPr/>
          </p:nvSpPr>
          <p:spPr>
            <a:xfrm rot="16200000">
              <a:off x="4525534" y="1807696"/>
              <a:ext cx="2723425" cy="386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1261" bIns="0" numCol="1" spcCol="1270" anchor="t" anchorCtr="0">
              <a:noAutofit/>
            </a:bodyPr>
            <a:lstStyle/>
            <a:p>
              <a:pPr marL="0" lvl="0" indent="0" algn="r" defTabSz="1200150">
                <a:lnSpc>
                  <a:spcPct val="90000"/>
                </a:lnSpc>
                <a:spcBef>
                  <a:spcPct val="0"/>
                </a:spcBef>
                <a:spcAft>
                  <a:spcPct val="35000"/>
                </a:spcAft>
                <a:buNone/>
              </a:pPr>
              <a:r>
                <a:rPr lang="en-US" sz="2700" kern="1200">
                  <a:latin typeface="Segoe UI" panose="020B0502040204020203" pitchFamily="34" charset="0"/>
                  <a:cs typeface="Segoe UI" panose="020B0502040204020203" pitchFamily="34" charset="0"/>
                </a:rPr>
                <a:t>Assistance</a:t>
              </a:r>
            </a:p>
          </p:txBody>
        </p:sp>
      </p:grpSp>
      <p:grpSp>
        <p:nvGrpSpPr>
          <p:cNvPr id="30" name="Groupe 29">
            <a:extLst>
              <a:ext uri="{FF2B5EF4-FFF2-40B4-BE49-F238E27FC236}">
                <a16:creationId xmlns:a16="http://schemas.microsoft.com/office/drawing/2014/main" id="{C8C2BD51-5C8A-4FC2-F04C-DF4BAE1ECDAD}"/>
              </a:ext>
            </a:extLst>
          </p:cNvPr>
          <p:cNvGrpSpPr/>
          <p:nvPr/>
        </p:nvGrpSpPr>
        <p:grpSpPr>
          <a:xfrm>
            <a:off x="6312222" y="3296735"/>
            <a:ext cx="1927376" cy="2723425"/>
            <a:chOff x="6080717" y="639453"/>
            <a:chExt cx="1927376" cy="2723425"/>
          </a:xfrm>
        </p:grpSpPr>
        <p:sp>
          <p:nvSpPr>
            <p:cNvPr id="32" name="Rectangle 31">
              <a:extLst>
                <a:ext uri="{FF2B5EF4-FFF2-40B4-BE49-F238E27FC236}">
                  <a16:creationId xmlns:a16="http://schemas.microsoft.com/office/drawing/2014/main" id="{536E7EA8-DC04-5E16-937C-C0CAA3AEB1AE}"/>
                </a:ext>
              </a:extLst>
            </p:cNvPr>
            <p:cNvSpPr/>
            <p:nvPr/>
          </p:nvSpPr>
          <p:spPr>
            <a:xfrm>
              <a:off x="6080717" y="639453"/>
              <a:ext cx="1927376" cy="27234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33" name="ZoneTexte 32">
              <a:extLst>
                <a:ext uri="{FF2B5EF4-FFF2-40B4-BE49-F238E27FC236}">
                  <a16:creationId xmlns:a16="http://schemas.microsoft.com/office/drawing/2014/main" id="{DDEDA992-D18D-7EAE-85C2-C9C547BC6751}"/>
                </a:ext>
              </a:extLst>
            </p:cNvPr>
            <p:cNvSpPr txBox="1"/>
            <p:nvPr/>
          </p:nvSpPr>
          <p:spPr>
            <a:xfrm>
              <a:off x="6080717" y="639453"/>
              <a:ext cx="1927376" cy="272342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341261" rIns="120904" bIns="120904" numCol="1" spcCol="1270" anchor="t" anchorCtr="0">
              <a:noAutofit/>
            </a:bodyPr>
            <a:lstStyle/>
            <a:p>
              <a:pPr marL="0" lvl="1" algn="ctr" defTabSz="577850">
                <a:lnSpc>
                  <a:spcPct val="90000"/>
                </a:lnSpc>
                <a:spcBef>
                  <a:spcPct val="0"/>
                </a:spcBef>
                <a:spcAft>
                  <a:spcPct val="15000"/>
                </a:spcAft>
              </a:pPr>
              <a:r>
                <a:rPr lang="fr-FR" sz="1400" kern="1200" noProof="0">
                  <a:solidFill>
                    <a:schemeClr val="bg1"/>
                  </a:solidFill>
                </a:rPr>
                <a:t>Formulaire</a:t>
              </a:r>
              <a:r>
                <a:rPr lang="en-US" sz="1400" kern="1200">
                  <a:solidFill>
                    <a:schemeClr val="bg1"/>
                  </a:solidFill>
                </a:rPr>
                <a:t> de contact de </a:t>
              </a:r>
              <a:r>
                <a:rPr lang="en-US" sz="1400" kern="1200" err="1">
                  <a:solidFill>
                    <a:schemeClr val="bg1"/>
                  </a:solidFill>
                </a:rPr>
                <a:t>l’ANS</a:t>
              </a:r>
              <a:endParaRPr lang="en-US" sz="1400" kern="1200">
                <a:solidFill>
                  <a:schemeClr val="bg1"/>
                </a:solidFill>
              </a:endParaRPr>
            </a:p>
          </p:txBody>
        </p:sp>
      </p:grpSp>
      <p:sp>
        <p:nvSpPr>
          <p:cNvPr id="31" name="Rectangle 30">
            <a:extLst>
              <a:ext uri="{FF2B5EF4-FFF2-40B4-BE49-F238E27FC236}">
                <a16:creationId xmlns:a16="http://schemas.microsoft.com/office/drawing/2014/main" id="{E94C945C-8A11-D3B4-BC6E-670F6318D0EF}"/>
              </a:ext>
            </a:extLst>
          </p:cNvPr>
          <p:cNvSpPr/>
          <p:nvPr/>
        </p:nvSpPr>
        <p:spPr>
          <a:xfrm>
            <a:off x="5925281" y="2958409"/>
            <a:ext cx="555921" cy="601446"/>
          </a:xfrm>
          <a:prstGeom prst="rect">
            <a:avLst/>
          </a:prstGeom>
          <a:blipFill>
            <a:blip r:embed="rId6"/>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sp>
        <p:nvSpPr>
          <p:cNvPr id="44" name="Rectangle : coins arrondis 43">
            <a:extLst>
              <a:ext uri="{FF2B5EF4-FFF2-40B4-BE49-F238E27FC236}">
                <a16:creationId xmlns:a16="http://schemas.microsoft.com/office/drawing/2014/main" id="{510CEC9E-C498-51B2-E8F1-A5ACD8D0C6F6}"/>
              </a:ext>
            </a:extLst>
          </p:cNvPr>
          <p:cNvSpPr/>
          <p:nvPr/>
        </p:nvSpPr>
        <p:spPr>
          <a:xfrm>
            <a:off x="8927743" y="2889143"/>
            <a:ext cx="2404535" cy="2424479"/>
          </a:xfrm>
          <a:prstGeom prst="roundRect">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a:t>Pour une présentation des fiches pratiques de mise en œuvre des services socles, v. le</a:t>
            </a:r>
          </a:p>
          <a:p>
            <a:pPr algn="ctr"/>
            <a:r>
              <a:rPr lang="fr-FR" sz="1200">
                <a:hlinkClick r:id="rId7"/>
              </a:rPr>
              <a:t>Guide de déploiement d’un DUI interopérable avec les services et référentiels socles</a:t>
            </a:r>
            <a:r>
              <a:rPr lang="fr-FR" sz="1200"/>
              <a:t> qui contient des éléments concernant tant la méthode que le paramétrage de la mise en place des services socles. </a:t>
            </a:r>
            <a:endParaRPr lang="fr-FR" sz="1200" i="1"/>
          </a:p>
        </p:txBody>
      </p:sp>
    </p:spTree>
    <p:extLst>
      <p:ext uri="{BB962C8B-B14F-4D97-AF65-F5344CB8AC3E}">
        <p14:creationId xmlns:p14="http://schemas.microsoft.com/office/powerpoint/2010/main" val="4181239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a:solidFill>
                  <a:srgbClr val="057EC1"/>
                </a:solidFill>
              </a:rPr>
              <a:t>Mettre en place son DUI</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p:txBody>
          <a:bodyPr vert="horz" wrap="square" lIns="0" tIns="0" rIns="0" bIns="0" rtlCol="0" anchor="t">
            <a:spAutoFit/>
          </a:bodyPr>
          <a:lstStyle/>
          <a:p>
            <a:r>
              <a:rPr lang="fr-FR" dirty="0">
                <a:solidFill>
                  <a:srgbClr val="057EC1"/>
                </a:solidFill>
                <a:latin typeface="Segoe UI Semibold"/>
                <a:ea typeface="Segoe UI Black"/>
                <a:cs typeface="Segoe UI Semibold"/>
              </a:rPr>
              <a:t>6.  Cible des usages</a:t>
            </a:r>
            <a:endParaRPr lang="fr-FR" dirty="0">
              <a:solidFill>
                <a:srgbClr val="057EC1"/>
              </a:solidFill>
            </a:endParaRPr>
          </a:p>
        </p:txBody>
      </p:sp>
      <p:graphicFrame>
        <p:nvGraphicFramePr>
          <p:cNvPr id="6" name="Tableau 7">
            <a:extLst>
              <a:ext uri="{FF2B5EF4-FFF2-40B4-BE49-F238E27FC236}">
                <a16:creationId xmlns:a16="http://schemas.microsoft.com/office/drawing/2014/main" id="{4A129942-89CD-C6EF-A83C-EDF4ED417E92}"/>
              </a:ext>
            </a:extLst>
          </p:cNvPr>
          <p:cNvGraphicFramePr>
            <a:graphicFrameLocks noGrp="1"/>
          </p:cNvGraphicFramePr>
          <p:nvPr>
            <p:extLst>
              <p:ext uri="{D42A27DB-BD31-4B8C-83A1-F6EECF244321}">
                <p14:modId xmlns:p14="http://schemas.microsoft.com/office/powerpoint/2010/main" val="3071175997"/>
              </p:ext>
            </p:extLst>
          </p:nvPr>
        </p:nvGraphicFramePr>
        <p:xfrm>
          <a:off x="1964227" y="2028381"/>
          <a:ext cx="8127999" cy="1714500"/>
        </p:xfrm>
        <a:graphic>
          <a:graphicData uri="http://schemas.openxmlformats.org/drawingml/2006/table">
            <a:tbl>
              <a:tblPr firstRow="1" bandRow="1">
                <a:tableStyleId>{7DF18680-E054-41AD-8BC1-D1AEF772440D}</a:tableStyleId>
              </a:tblPr>
              <a:tblGrid>
                <a:gridCol w="2215456">
                  <a:extLst>
                    <a:ext uri="{9D8B030D-6E8A-4147-A177-3AD203B41FA5}">
                      <a16:colId xmlns:a16="http://schemas.microsoft.com/office/drawing/2014/main" val="2234259963"/>
                    </a:ext>
                  </a:extLst>
                </a:gridCol>
                <a:gridCol w="4718929">
                  <a:extLst>
                    <a:ext uri="{9D8B030D-6E8A-4147-A177-3AD203B41FA5}">
                      <a16:colId xmlns:a16="http://schemas.microsoft.com/office/drawing/2014/main" val="3636923968"/>
                    </a:ext>
                  </a:extLst>
                </a:gridCol>
                <a:gridCol w="1193614">
                  <a:extLst>
                    <a:ext uri="{9D8B030D-6E8A-4147-A177-3AD203B41FA5}">
                      <a16:colId xmlns:a16="http://schemas.microsoft.com/office/drawing/2014/main" val="1037424829"/>
                    </a:ext>
                  </a:extLst>
                </a:gridCol>
              </a:tblGrid>
              <a:tr h="0">
                <a:tc>
                  <a:txBody>
                    <a:bodyPr/>
                    <a:lstStyle/>
                    <a:p>
                      <a:r>
                        <a:rPr lang="fr-FR" sz="1050" noProof="0" dirty="0">
                          <a:latin typeface="Segoe UI" panose="020B0502040204020203" pitchFamily="34" charset="0"/>
                          <a:cs typeface="Segoe UI" panose="020B0502040204020203" pitchFamily="34" charset="0"/>
                        </a:rPr>
                        <a:t>Indicateur</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tc>
                  <a:txBody>
                    <a:bodyPr/>
                    <a:lstStyle/>
                    <a:p>
                      <a:pPr algn="ctr"/>
                      <a:r>
                        <a:rPr lang="en-US" sz="1050" dirty="0">
                          <a:latin typeface="Segoe UI" panose="020B0502040204020203" pitchFamily="34" charset="0"/>
                          <a:cs typeface="Segoe UI" panose="020B0502040204020203" pitchFamily="34" charset="0"/>
                        </a:rPr>
                        <a:t>Mode de </a:t>
                      </a:r>
                      <a:r>
                        <a:rPr lang="fr-FR" sz="1050" noProof="0" dirty="0">
                          <a:latin typeface="Segoe UI" panose="020B0502040204020203" pitchFamily="34" charset="0"/>
                          <a:cs typeface="Segoe UI" panose="020B0502040204020203" pitchFamily="34" charset="0"/>
                        </a:rPr>
                        <a:t>calcul</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tc>
                  <a:txBody>
                    <a:bodyPr/>
                    <a:lstStyle/>
                    <a:p>
                      <a:pPr algn="ctr"/>
                      <a:r>
                        <a:rPr lang="en-US" sz="1050" dirty="0">
                          <a:latin typeface="Segoe UI" panose="020B0502040204020203" pitchFamily="34" charset="0"/>
                          <a:cs typeface="Segoe UI" panose="020B0502040204020203" pitchFamily="34" charset="0"/>
                        </a:rPr>
                        <a:t>Valeur </a:t>
                      </a:r>
                      <a:r>
                        <a:rPr lang="fr-FR" sz="1050" noProof="0" dirty="0">
                          <a:latin typeface="Segoe UI" panose="020B0502040204020203" pitchFamily="34" charset="0"/>
                          <a:cs typeface="Segoe UI" panose="020B0502040204020203" pitchFamily="34" charset="0"/>
                        </a:rPr>
                        <a:t>cible</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extLst>
                  <a:ext uri="{0D108BD9-81ED-4DB2-BD59-A6C34878D82A}">
                    <a16:rowId xmlns:a16="http://schemas.microsoft.com/office/drawing/2014/main" val="2900073030"/>
                  </a:ext>
                </a:extLst>
              </a:tr>
              <a:tr h="370840">
                <a:tc>
                  <a:txBody>
                    <a:bodyPr/>
                    <a:lstStyle/>
                    <a:p>
                      <a:r>
                        <a:rPr lang="fr-FR" sz="1050" b="1" noProof="0">
                          <a:latin typeface="Segoe UI" panose="020B0502040204020203" pitchFamily="34" charset="0"/>
                          <a:cs typeface="Segoe UI" panose="020B0502040204020203" pitchFamily="34" charset="0"/>
                        </a:rPr>
                        <a:t>Taux d’utilisation de la MSSanté</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r>
                        <a:rPr lang="fr-FR" sz="1050" dirty="0">
                          <a:latin typeface="Segoe UI" panose="020B0502040204020203" pitchFamily="34" charset="0"/>
                          <a:cs typeface="Segoe UI" panose="020B0502040204020203" pitchFamily="34" charset="0"/>
                        </a:rPr>
                        <a:t>Sur le mois écoulé mesuré à chaque fin de mois (avec une période de 3 mois pour la première mesure) : (Nombre de messages envoyés via la MS Santé ÷ Nombre de personnes accompagnées pouvant bénéficier d’un projet d’accueil et d’accompagnement) × 100</a:t>
                      </a:r>
                      <a:endParaRPr lang="en-US" sz="1050" dirty="0">
                        <a:latin typeface="Segoe UI" panose="020B0502040204020203" pitchFamily="34" charset="0"/>
                        <a:cs typeface="Segoe UI" panose="020B0502040204020203" pitchFamily="34" charset="0"/>
                      </a:endParaRP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pPr algn="ctr"/>
                      <a:r>
                        <a:rPr lang="en-US" sz="1050" b="1" dirty="0">
                          <a:latin typeface="Segoe UI" panose="020B0502040204020203" pitchFamily="34" charset="0"/>
                          <a:cs typeface="Segoe UI" panose="020B0502040204020203" pitchFamily="34" charset="0"/>
                        </a:rPr>
                        <a:t>70 %</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9000014"/>
                  </a:ext>
                </a:extLst>
              </a:tr>
              <a:tr h="370840">
                <a:tc>
                  <a:txBody>
                    <a:bodyPr/>
                    <a:lstStyle/>
                    <a:p>
                      <a:r>
                        <a:rPr lang="fr-FR" sz="1050" b="1" noProof="0">
                          <a:latin typeface="Segoe UI" panose="020B0502040204020203" pitchFamily="34" charset="0"/>
                          <a:cs typeface="Segoe UI" panose="020B0502040204020203" pitchFamily="34" charset="0"/>
                        </a:rPr>
                        <a:t>Taux d’utilisation du DMP</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r>
                        <a:rPr lang="fr-FR" sz="1050" dirty="0">
                          <a:latin typeface="Segoe UI" panose="020B0502040204020203" pitchFamily="34" charset="0"/>
                          <a:cs typeface="Segoe UI" panose="020B0502040204020203" pitchFamily="34" charset="0"/>
                        </a:rPr>
                        <a:t>Sur le mois écoulé mesuré à chaque fin de mois (avec une période de 3 mois pour la première mesure) : (Nombre de DMP alimentés avec au moins un document ÷ Nombre de personnes accompagnées pouvant bénéficier d’un projet d’accueil et d’accompagnement1) × 100</a:t>
                      </a:r>
                      <a:endParaRPr lang="en-US" sz="1050" dirty="0">
                        <a:latin typeface="Segoe UI" panose="020B0502040204020203" pitchFamily="34" charset="0"/>
                        <a:cs typeface="Segoe UI" panose="020B0502040204020203" pitchFamily="34" charset="0"/>
                      </a:endParaRP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pPr algn="ctr"/>
                      <a:r>
                        <a:rPr lang="en-US" sz="1050" b="1" dirty="0">
                          <a:latin typeface="Segoe UI" panose="020B0502040204020203" pitchFamily="34" charset="0"/>
                          <a:cs typeface="Segoe UI" panose="020B0502040204020203" pitchFamily="34" charset="0"/>
                        </a:rPr>
                        <a:t>70 %</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9814391"/>
                  </a:ext>
                </a:extLst>
              </a:tr>
            </a:tbl>
          </a:graphicData>
        </a:graphic>
      </p:graphicFrame>
      <p:sp>
        <p:nvSpPr>
          <p:cNvPr id="7" name="ZoneTexte 6">
            <a:extLst>
              <a:ext uri="{FF2B5EF4-FFF2-40B4-BE49-F238E27FC236}">
                <a16:creationId xmlns:a16="http://schemas.microsoft.com/office/drawing/2014/main" id="{7E86A896-9B9B-9289-E17F-A87FA11EA5EA}"/>
              </a:ext>
            </a:extLst>
          </p:cNvPr>
          <p:cNvSpPr txBox="1"/>
          <p:nvPr/>
        </p:nvSpPr>
        <p:spPr>
          <a:xfrm>
            <a:off x="242715" y="2597090"/>
            <a:ext cx="1577130" cy="738664"/>
          </a:xfrm>
          <a:prstGeom prst="rect">
            <a:avLst/>
          </a:prstGeom>
          <a:noFill/>
        </p:spPr>
        <p:txBody>
          <a:bodyPr wrap="square" rtlCol="0">
            <a:spAutoFit/>
          </a:bodyPr>
          <a:lstStyle/>
          <a:p>
            <a:r>
              <a:rPr lang="fr-FR" sz="1050" b="1" i="1" dirty="0">
                <a:latin typeface="Segoe UI" panose="020B0502040204020203" pitchFamily="34" charset="0"/>
                <a:cs typeface="Segoe UI" panose="020B0502040204020203" pitchFamily="34" charset="0"/>
              </a:rPr>
              <a:t>Pour les cibles concernant les services socles MSSanté et DMP</a:t>
            </a:r>
          </a:p>
        </p:txBody>
      </p:sp>
      <p:sp>
        <p:nvSpPr>
          <p:cNvPr id="8" name="ZoneTexte 7">
            <a:extLst>
              <a:ext uri="{FF2B5EF4-FFF2-40B4-BE49-F238E27FC236}">
                <a16:creationId xmlns:a16="http://schemas.microsoft.com/office/drawing/2014/main" id="{7250E569-07AC-E46E-41AF-BF916A83B675}"/>
              </a:ext>
            </a:extLst>
          </p:cNvPr>
          <p:cNvSpPr txBox="1"/>
          <p:nvPr/>
        </p:nvSpPr>
        <p:spPr>
          <a:xfrm>
            <a:off x="242715" y="4978733"/>
            <a:ext cx="1577130" cy="415498"/>
          </a:xfrm>
          <a:prstGeom prst="rect">
            <a:avLst/>
          </a:prstGeom>
          <a:noFill/>
        </p:spPr>
        <p:txBody>
          <a:bodyPr wrap="square" rtlCol="0">
            <a:spAutoFit/>
          </a:bodyPr>
          <a:lstStyle/>
          <a:p>
            <a:r>
              <a:rPr lang="fr-FR" sz="1050" b="1" i="1" dirty="0">
                <a:latin typeface="Segoe UI" panose="020B0502040204020203" pitchFamily="34" charset="0"/>
                <a:cs typeface="Segoe UI" panose="020B0502040204020203" pitchFamily="34" charset="0"/>
              </a:rPr>
              <a:t>Pour les cibles d’utilisation du DUI</a:t>
            </a:r>
          </a:p>
        </p:txBody>
      </p:sp>
      <p:graphicFrame>
        <p:nvGraphicFramePr>
          <p:cNvPr id="9" name="Tableau 7">
            <a:extLst>
              <a:ext uri="{FF2B5EF4-FFF2-40B4-BE49-F238E27FC236}">
                <a16:creationId xmlns:a16="http://schemas.microsoft.com/office/drawing/2014/main" id="{F202333C-2C4D-4CD2-F5EC-A801F294FFD8}"/>
              </a:ext>
            </a:extLst>
          </p:cNvPr>
          <p:cNvGraphicFramePr>
            <a:graphicFrameLocks noGrp="1"/>
          </p:cNvGraphicFramePr>
          <p:nvPr>
            <p:extLst>
              <p:ext uri="{D42A27DB-BD31-4B8C-83A1-F6EECF244321}">
                <p14:modId xmlns:p14="http://schemas.microsoft.com/office/powerpoint/2010/main" val="1573011063"/>
              </p:ext>
            </p:extLst>
          </p:nvPr>
        </p:nvGraphicFramePr>
        <p:xfrm>
          <a:off x="1964226" y="4034140"/>
          <a:ext cx="8128000" cy="2297891"/>
        </p:xfrm>
        <a:graphic>
          <a:graphicData uri="http://schemas.openxmlformats.org/drawingml/2006/table">
            <a:tbl>
              <a:tblPr firstRow="1" bandRow="1">
                <a:tableStyleId>{7DF18680-E054-41AD-8BC1-D1AEF772440D}</a:tableStyleId>
              </a:tblPr>
              <a:tblGrid>
                <a:gridCol w="2242743">
                  <a:extLst>
                    <a:ext uri="{9D8B030D-6E8A-4147-A177-3AD203B41FA5}">
                      <a16:colId xmlns:a16="http://schemas.microsoft.com/office/drawing/2014/main" val="2234259963"/>
                    </a:ext>
                  </a:extLst>
                </a:gridCol>
                <a:gridCol w="4691641">
                  <a:extLst>
                    <a:ext uri="{9D8B030D-6E8A-4147-A177-3AD203B41FA5}">
                      <a16:colId xmlns:a16="http://schemas.microsoft.com/office/drawing/2014/main" val="1035804670"/>
                    </a:ext>
                  </a:extLst>
                </a:gridCol>
                <a:gridCol w="1193616">
                  <a:extLst>
                    <a:ext uri="{9D8B030D-6E8A-4147-A177-3AD203B41FA5}">
                      <a16:colId xmlns:a16="http://schemas.microsoft.com/office/drawing/2014/main" val="1037424829"/>
                    </a:ext>
                  </a:extLst>
                </a:gridCol>
              </a:tblGrid>
              <a:tr h="263351">
                <a:tc>
                  <a:txBody>
                    <a:bodyPr/>
                    <a:lstStyle/>
                    <a:p>
                      <a:r>
                        <a:rPr lang="fr-FR" sz="1050" noProof="0" dirty="0">
                          <a:latin typeface="Segoe UI" panose="020B0502040204020203" pitchFamily="34" charset="0"/>
                          <a:cs typeface="Segoe UI" panose="020B0502040204020203" pitchFamily="34" charset="0"/>
                        </a:rPr>
                        <a:t>Indicateur</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tc>
                  <a:txBody>
                    <a:bodyPr/>
                    <a:lstStyle/>
                    <a:p>
                      <a:pPr algn="ctr"/>
                      <a:r>
                        <a:rPr lang="fr-FR" sz="1050" noProof="0" dirty="0">
                          <a:latin typeface="Segoe UI" panose="020B0502040204020203" pitchFamily="34" charset="0"/>
                          <a:cs typeface="Segoe UI" panose="020B0502040204020203" pitchFamily="34" charset="0"/>
                        </a:rPr>
                        <a:t>Mode de calcul</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tc>
                  <a:txBody>
                    <a:bodyPr/>
                    <a:lstStyle/>
                    <a:p>
                      <a:pPr algn="ctr"/>
                      <a:r>
                        <a:rPr lang="en-US" sz="1050" dirty="0">
                          <a:latin typeface="Segoe UI" panose="020B0502040204020203" pitchFamily="34" charset="0"/>
                          <a:cs typeface="Segoe UI" panose="020B0502040204020203" pitchFamily="34" charset="0"/>
                        </a:rPr>
                        <a:t>Valeur </a:t>
                      </a:r>
                      <a:r>
                        <a:rPr lang="fr-FR" sz="1050" noProof="0" dirty="0">
                          <a:latin typeface="Segoe UI" panose="020B0502040204020203" pitchFamily="34" charset="0"/>
                          <a:cs typeface="Segoe UI" panose="020B0502040204020203" pitchFamily="34" charset="0"/>
                        </a:rPr>
                        <a:t>cible</a:t>
                      </a: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57EC1"/>
                    </a:solidFill>
                  </a:tcPr>
                </a:tc>
                <a:extLst>
                  <a:ext uri="{0D108BD9-81ED-4DB2-BD59-A6C34878D82A}">
                    <a16:rowId xmlns:a16="http://schemas.microsoft.com/office/drawing/2014/main" val="2900073030"/>
                  </a:ext>
                </a:extLst>
              </a:tr>
              <a:tr h="332722">
                <a:tc>
                  <a:txBody>
                    <a:bodyPr/>
                    <a:lstStyle/>
                    <a:p>
                      <a:r>
                        <a:rPr lang="fr-FR" sz="1050" b="1" noProof="0">
                          <a:latin typeface="Segoe UI" panose="020B0502040204020203" pitchFamily="34" charset="0"/>
                          <a:cs typeface="Segoe UI" panose="020B0502040204020203" pitchFamily="34" charset="0"/>
                        </a:rPr>
                        <a:t>Taux de dossiers actifs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r>
                        <a:rPr lang="fr-FR" sz="1050" dirty="0">
                          <a:latin typeface="Segoe UI" panose="020B0502040204020203" pitchFamily="34" charset="0"/>
                          <a:cs typeface="Segoe UI" panose="020B0502040204020203" pitchFamily="34" charset="0"/>
                        </a:rPr>
                        <a:t>Sur le mois écoulé mesuré à chaque fin de mois (avec une période de 3 mois pour la première mesure) : (Nombre de dossiers actifs ÷ Nombre de personnes accompagnées dans la structure) × 100</a:t>
                      </a:r>
                      <a:endParaRPr lang="en-US" sz="1050" dirty="0">
                        <a:latin typeface="Segoe UI" panose="020B0502040204020203" pitchFamily="34" charset="0"/>
                        <a:cs typeface="Segoe UI" panose="020B0502040204020203" pitchFamily="34" charset="0"/>
                      </a:endParaRP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pPr algn="ctr"/>
                      <a:r>
                        <a:rPr lang="en-US" sz="1050" b="1">
                          <a:latin typeface="Segoe UI" panose="020B0502040204020203" pitchFamily="34" charset="0"/>
                          <a:cs typeface="Segoe UI" panose="020B0502040204020203" pitchFamily="34" charset="0"/>
                        </a:rPr>
                        <a:t>90 %</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9000014"/>
                  </a:ext>
                </a:extLst>
              </a:tr>
              <a:tr h="273466">
                <a:tc>
                  <a:txBody>
                    <a:bodyPr/>
                    <a:lstStyle/>
                    <a:p>
                      <a:r>
                        <a:rPr lang="fr-FR" sz="1050" b="1" noProof="0">
                          <a:latin typeface="Segoe UI" panose="020B0502040204020203" pitchFamily="34" charset="0"/>
                          <a:cs typeface="Segoe UI" panose="020B0502040204020203" pitchFamily="34" charset="0"/>
                        </a:rPr>
                        <a:t>Taux de dossiers actifs avec un projet personnalisé</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r>
                        <a:rPr lang="fr-FR" sz="1050">
                          <a:latin typeface="Segoe UI" panose="020B0502040204020203" pitchFamily="34" charset="0"/>
                          <a:cs typeface="Segoe UI" panose="020B0502040204020203" pitchFamily="34" charset="0"/>
                        </a:rPr>
                        <a:t>Sur le mois écoulé mesuré à chaque fin de mois (avec une période de 3 mois pour la première mesure) : (Nombre de dossiers actifs sur la période de recueil ET ayant un projet personnalisé en préparation ou actif ÷ Nombre de dossiers actifs) × 100</a:t>
                      </a:r>
                      <a:endParaRPr lang="en-US" sz="1050">
                        <a:latin typeface="Segoe UI" panose="020B0502040204020203" pitchFamily="34" charset="0"/>
                        <a:cs typeface="Segoe UI" panose="020B0502040204020203" pitchFamily="34" charset="0"/>
                      </a:endParaRP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pPr algn="ctr"/>
                      <a:r>
                        <a:rPr lang="en-US" sz="1050" b="1">
                          <a:latin typeface="Segoe UI" panose="020B0502040204020203" pitchFamily="34" charset="0"/>
                          <a:cs typeface="Segoe UI" panose="020B0502040204020203" pitchFamily="34" charset="0"/>
                        </a:rPr>
                        <a:t>90 %</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9814391"/>
                  </a:ext>
                </a:extLst>
              </a:tr>
              <a:tr h="221929">
                <a:tc>
                  <a:txBody>
                    <a:bodyPr/>
                    <a:lstStyle/>
                    <a:p>
                      <a:r>
                        <a:rPr lang="fr-FR" sz="1050" b="1" noProof="0">
                          <a:latin typeface="Segoe UI" panose="020B0502040204020203" pitchFamily="34" charset="0"/>
                          <a:cs typeface="Segoe UI" panose="020B0502040204020203" pitchFamily="34" charset="0"/>
                        </a:rPr>
                        <a:t>Taux de dossiers actifs ayant au moins un événement dans l’agenda</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r>
                        <a:rPr lang="fr-FR" sz="1050">
                          <a:latin typeface="Segoe UI" panose="020B0502040204020203" pitchFamily="34" charset="0"/>
                          <a:cs typeface="Segoe UI" panose="020B0502040204020203" pitchFamily="34" charset="0"/>
                        </a:rPr>
                        <a:t>Sur le mois écoulé mesuré à chaque fin de mois (avec une période de 3 mois pour la première mesure) : (Nombre de dossiers actifs sur la période de recueil ET ayant au moins un événement d’agenda dans son DUI ÷ Nombre de dossiers actifs) × 100</a:t>
                      </a:r>
                      <a:endParaRPr lang="en-US" sz="1050">
                        <a:latin typeface="Segoe UI" panose="020B0502040204020203" pitchFamily="34" charset="0"/>
                        <a:cs typeface="Segoe UI" panose="020B0502040204020203" pitchFamily="34" charset="0"/>
                      </a:endParaRPr>
                    </a:p>
                  </a:txBody>
                  <a:tcP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tc>
                  <a:txBody>
                    <a:bodyPr/>
                    <a:lstStyle/>
                    <a:p>
                      <a:pPr algn="ctr"/>
                      <a:r>
                        <a:rPr lang="en-US" sz="1050" b="1" dirty="0">
                          <a:latin typeface="Segoe UI" panose="020B0502040204020203" pitchFamily="34" charset="0"/>
                          <a:cs typeface="Segoe UI" panose="020B0502040204020203" pitchFamily="34" charset="0"/>
                        </a:rPr>
                        <a:t>90 %</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0915700"/>
                  </a:ext>
                </a:extLst>
              </a:tr>
            </a:tbl>
          </a:graphicData>
        </a:graphic>
      </p:graphicFrame>
      <p:sp>
        <p:nvSpPr>
          <p:cNvPr id="10" name="Espace réservé du texte 4">
            <a:extLst>
              <a:ext uri="{FF2B5EF4-FFF2-40B4-BE49-F238E27FC236}">
                <a16:creationId xmlns:a16="http://schemas.microsoft.com/office/drawing/2014/main" id="{96E89F4E-8D1A-9951-6410-5D25277BB0E2}"/>
              </a:ext>
            </a:extLst>
          </p:cNvPr>
          <p:cNvSpPr>
            <a:spLocks noGrp="1"/>
          </p:cNvSpPr>
          <p:nvPr>
            <p:ph type="body" sz="quarter" idx="10"/>
          </p:nvPr>
        </p:nvSpPr>
        <p:spPr>
          <a:xfrm>
            <a:off x="1072274" y="1542839"/>
            <a:ext cx="11356848" cy="221599"/>
          </a:xfrm>
        </p:spPr>
        <p:txBody>
          <a:bodyPr>
            <a:noAutofit/>
          </a:bodyPr>
          <a:lstStyle/>
          <a:p>
            <a:pPr marL="0" indent="0">
              <a:buNone/>
            </a:pPr>
            <a:r>
              <a:rPr lang="fr-FR" sz="1400">
                <a:latin typeface="Segoe UI" panose="020B0502040204020203" pitchFamily="34" charset="0"/>
                <a:cs typeface="Segoe UI" panose="020B0502040204020203" pitchFamily="34" charset="0"/>
              </a:rPr>
              <a:t>Les indicateurs ci-dessous doivent être partagés </a:t>
            </a:r>
            <a:r>
              <a:rPr lang="fr-FR" sz="1400" b="1">
                <a:latin typeface="Segoe UI" panose="020B0502040204020203" pitchFamily="34" charset="0"/>
                <a:cs typeface="Segoe UI" panose="020B0502040204020203" pitchFamily="34" charset="0"/>
              </a:rPr>
              <a:t>tous les mois sur une période de 3 mois </a:t>
            </a:r>
            <a:r>
              <a:rPr lang="fr-FR" sz="1400">
                <a:latin typeface="Segoe UI" panose="020B0502040204020203" pitchFamily="34" charset="0"/>
                <a:cs typeface="Segoe UI" panose="020B0502040204020203" pitchFamily="34" charset="0"/>
              </a:rPr>
              <a:t>pour prouver l’atteinte des cibles d’usage : </a:t>
            </a:r>
          </a:p>
        </p:txBody>
      </p:sp>
      <p:sp>
        <p:nvSpPr>
          <p:cNvPr id="5" name="Rectangle 4">
            <a:extLst>
              <a:ext uri="{FF2B5EF4-FFF2-40B4-BE49-F238E27FC236}">
                <a16:creationId xmlns:a16="http://schemas.microsoft.com/office/drawing/2014/main" id="{228B3F5B-0CC3-79F3-CA94-9A8FEB063FD6}"/>
              </a:ext>
            </a:extLst>
          </p:cNvPr>
          <p:cNvSpPr/>
          <p:nvPr/>
        </p:nvSpPr>
        <p:spPr>
          <a:xfrm>
            <a:off x="10510887" y="3427363"/>
            <a:ext cx="1375133" cy="1267312"/>
          </a:xfrm>
          <a:prstGeom prst="rect">
            <a:avLst/>
          </a:prstGeom>
          <a:solidFill>
            <a:srgbClr val="CFD5EA"/>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90000"/>
              </a:lnSpc>
              <a:spcBef>
                <a:spcPts val="1000"/>
              </a:spcBef>
              <a:buClr>
                <a:srgbClr val="057EC1"/>
              </a:buClr>
            </a:pPr>
            <a:r>
              <a:rPr lang="fr-FR" sz="1100" dirty="0">
                <a:solidFill>
                  <a:schemeClr val="tx1"/>
                </a:solidFill>
                <a:latin typeface="Segoe UI" panose="020B0502040204020203" pitchFamily="34" charset="0"/>
                <a:ea typeface="Segoe UI Black" panose="020B0A02040204020203" pitchFamily="34" charset="0"/>
                <a:cs typeface="Segoe UI" panose="020B0502040204020203" pitchFamily="34" charset="0"/>
              </a:rPr>
              <a:t>Pour plus d’information, vous pouvez consulter </a:t>
            </a:r>
            <a:r>
              <a:rPr lang="fr-FR" sz="1100" dirty="0">
                <a:solidFill>
                  <a:schemeClr val="tx1"/>
                </a:solidFill>
                <a:latin typeface="Segoe UI" panose="020B0502040204020203" pitchFamily="34" charset="0"/>
                <a:ea typeface="Segoe UI Black" panose="020B0A02040204020203" pitchFamily="34" charset="0"/>
                <a:cs typeface="Segoe UI" panose="020B0502040204020203" pitchFamily="34" charset="0"/>
                <a:hlinkClick r:id="rId2"/>
              </a:rPr>
              <a:t>le guide des indicateurs de la CNSA</a:t>
            </a:r>
            <a:endParaRPr lang="fr-FR" sz="1000" dirty="0">
              <a:latin typeface="Segoe UI" panose="020B0502040204020203" pitchFamily="34" charset="0"/>
              <a:cs typeface="Segoe UI" panose="020B0502040204020203" pitchFamily="34" charset="0"/>
            </a:endParaRPr>
          </a:p>
        </p:txBody>
      </p:sp>
      <p:pic>
        <p:nvPicPr>
          <p:cNvPr id="11" name="Graphique 10" descr="Lumières allumées avec un remplissage uni">
            <a:extLst>
              <a:ext uri="{FF2B5EF4-FFF2-40B4-BE49-F238E27FC236}">
                <a16:creationId xmlns:a16="http://schemas.microsoft.com/office/drawing/2014/main" id="{ABBF1CA4-3970-AF8A-0CED-ED4A91DB1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6240" y="2662937"/>
            <a:ext cx="764426" cy="764426"/>
          </a:xfrm>
          <a:prstGeom prst="rect">
            <a:avLst/>
          </a:prstGeom>
        </p:spPr>
      </p:pic>
    </p:spTree>
    <p:extLst>
      <p:ext uri="{BB962C8B-B14F-4D97-AF65-F5344CB8AC3E}">
        <p14:creationId xmlns:p14="http://schemas.microsoft.com/office/powerpoint/2010/main" val="3882304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732640" y="2077092"/>
            <a:ext cx="3960812" cy="997196"/>
          </a:xfrm>
        </p:spPr>
        <p:txBody>
          <a:bodyPr/>
          <a:lstStyle/>
          <a:p>
            <a:pPr>
              <a:spcBef>
                <a:spcPts val="1200"/>
              </a:spcBef>
            </a:pPr>
            <a:r>
              <a:rPr lang="fr-FR" dirty="0">
                <a:solidFill>
                  <a:schemeClr val="bg1"/>
                </a:solidFill>
                <a:latin typeface="Segoe UI Black"/>
                <a:ea typeface="Segoe UI Black"/>
              </a:rPr>
              <a:t>2. Checklist et bonnes pratiques</a:t>
            </a:r>
          </a:p>
        </p:txBody>
      </p:sp>
    </p:spTree>
    <p:extLst>
      <p:ext uri="{BB962C8B-B14F-4D97-AF65-F5344CB8AC3E}">
        <p14:creationId xmlns:p14="http://schemas.microsoft.com/office/powerpoint/2010/main" val="3077066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solidFill>
                  <a:srgbClr val="057EC1"/>
                </a:solidFill>
                <a:latin typeface="Segoe UI Semibold"/>
                <a:ea typeface="Segoe UI Black"/>
                <a:cs typeface="Segoe UI Semibold"/>
              </a:rPr>
              <a:t>Checklist et bonnes pratiques</a:t>
            </a:r>
          </a:p>
          <a:p>
            <a:endParaRPr lang="fr-FR" dirty="0">
              <a:solidFill>
                <a:srgbClr val="057EC1"/>
              </a:solidFill>
            </a:endParaRPr>
          </a:p>
        </p:txBody>
      </p:sp>
      <p:graphicFrame>
        <p:nvGraphicFramePr>
          <p:cNvPr id="6" name="Tableau 5">
            <a:extLst>
              <a:ext uri="{FF2B5EF4-FFF2-40B4-BE49-F238E27FC236}">
                <a16:creationId xmlns:a16="http://schemas.microsoft.com/office/drawing/2014/main" id="{BCC96E85-CE96-A8FF-8BC2-3BC45FF653B7}"/>
              </a:ext>
            </a:extLst>
          </p:cNvPr>
          <p:cNvGraphicFramePr>
            <a:graphicFrameLocks noGrp="1"/>
          </p:cNvGraphicFramePr>
          <p:nvPr>
            <p:extLst>
              <p:ext uri="{D42A27DB-BD31-4B8C-83A1-F6EECF244321}">
                <p14:modId xmlns:p14="http://schemas.microsoft.com/office/powerpoint/2010/main" val="2587775916"/>
              </p:ext>
            </p:extLst>
          </p:nvPr>
        </p:nvGraphicFramePr>
        <p:xfrm>
          <a:off x="1296648" y="1414805"/>
          <a:ext cx="9421628" cy="4663440"/>
        </p:xfrm>
        <a:graphic>
          <a:graphicData uri="http://schemas.openxmlformats.org/drawingml/2006/table">
            <a:tbl>
              <a:tblPr firstRow="1" bandRow="1">
                <a:tableStyleId>{5C22544A-7EE6-4342-B048-85BDC9FD1C3A}</a:tableStyleId>
              </a:tblPr>
              <a:tblGrid>
                <a:gridCol w="8389735">
                  <a:extLst>
                    <a:ext uri="{9D8B030D-6E8A-4147-A177-3AD203B41FA5}">
                      <a16:colId xmlns:a16="http://schemas.microsoft.com/office/drawing/2014/main" val="2458118718"/>
                    </a:ext>
                  </a:extLst>
                </a:gridCol>
                <a:gridCol w="1031893">
                  <a:extLst>
                    <a:ext uri="{9D8B030D-6E8A-4147-A177-3AD203B41FA5}">
                      <a16:colId xmlns:a16="http://schemas.microsoft.com/office/drawing/2014/main" val="2974147071"/>
                    </a:ext>
                  </a:extLst>
                </a:gridCol>
              </a:tblGrid>
              <a:tr h="518160">
                <a:tc>
                  <a:txBody>
                    <a:bodyPr/>
                    <a:lstStyle/>
                    <a:p>
                      <a:pPr algn="l"/>
                      <a:r>
                        <a:rPr lang="fr-FR" noProof="0">
                          <a:latin typeface="Segoe UI" panose="020B0502040204020203" pitchFamily="34" charset="0"/>
                          <a:cs typeface="Segoe UI" panose="020B0502040204020203" pitchFamily="34" charset="0"/>
                        </a:rPr>
                        <a:t>Vérification de la recevabilité du projet</a:t>
                      </a:r>
                    </a:p>
                  </a:txBody>
                  <a:tcPr anchor="ctr">
                    <a:solidFill>
                      <a:srgbClr val="0B82C6"/>
                    </a:solidFill>
                  </a:tcPr>
                </a:tc>
                <a:tc>
                  <a:txBody>
                    <a:bodyPr/>
                    <a:lstStyle/>
                    <a:p>
                      <a:pPr algn="ctr"/>
                      <a:r>
                        <a:rPr lang="fr-FR" noProof="0">
                          <a:latin typeface="Segoe UI" panose="020B0502040204020203" pitchFamily="34" charset="0"/>
                          <a:cs typeface="Segoe UI" panose="020B0502040204020203" pitchFamily="34" charset="0"/>
                        </a:rPr>
                        <a:t>OK</a:t>
                      </a:r>
                    </a:p>
                  </a:txBody>
                  <a:tcPr anchor="ctr">
                    <a:solidFill>
                      <a:srgbClr val="0B82C6"/>
                    </a:solidFill>
                  </a:tcPr>
                </a:tc>
                <a:extLst>
                  <a:ext uri="{0D108BD9-81ED-4DB2-BD59-A6C34878D82A}">
                    <a16:rowId xmlns:a16="http://schemas.microsoft.com/office/drawing/2014/main" val="794634229"/>
                  </a:ext>
                </a:extLst>
              </a:tr>
              <a:tr h="518160">
                <a:tc>
                  <a:txBody>
                    <a:bodyPr/>
                    <a:lstStyle/>
                    <a:p>
                      <a:r>
                        <a:rPr lang="fr-FR" sz="1400" noProof="0"/>
                        <a:t>1. Réalisation de la communication interne</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51573792"/>
                  </a:ext>
                </a:extLst>
              </a:tr>
              <a:tr h="518160">
                <a:tc>
                  <a:txBody>
                    <a:bodyPr/>
                    <a:lstStyle/>
                    <a:p>
                      <a:r>
                        <a:rPr lang="fr-FR" sz="1400" noProof="0"/>
                        <a:t>2. Organisation des formations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80858060"/>
                  </a:ext>
                </a:extLst>
              </a:tr>
              <a:tr h="518160">
                <a:tc>
                  <a:txBody>
                    <a:bodyPr/>
                    <a:lstStyle/>
                    <a:p>
                      <a:r>
                        <a:rPr lang="fr-FR" sz="1400" noProof="0"/>
                        <a:t>3. Réalisation du paramétrage par l’éditeur</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33764579"/>
                  </a:ext>
                </a:extLst>
              </a:tr>
              <a:tr h="518160">
                <a:tc>
                  <a:txBody>
                    <a:bodyPr/>
                    <a:lstStyle/>
                    <a:p>
                      <a:r>
                        <a:rPr lang="fr-FR" sz="1400" noProof="0"/>
                        <a:t>3. Préparation du PV de VA (vérification d’aptitude) et envoi à l’ARS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388843150"/>
                  </a:ext>
                </a:extLst>
              </a:tr>
              <a:tr h="518160">
                <a:tc>
                  <a:txBody>
                    <a:bodyPr/>
                    <a:lstStyle/>
                    <a:p>
                      <a:r>
                        <a:rPr lang="fr-FR" sz="1400" noProof="0"/>
                        <a:t>4. Préparation du PV de VSR (vérification service régulier) et envoi à l’ARS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822066395"/>
                  </a:ext>
                </a:extLst>
              </a:tr>
              <a:tr h="518160">
                <a:tc>
                  <a:txBody>
                    <a:bodyPr/>
                    <a:lstStyle/>
                    <a:p>
                      <a:r>
                        <a:rPr lang="fr-FR" sz="1400"/>
                        <a:t>5. Intégrer les indicateurs de suivi dans le pilotage de l’ESMS</a:t>
                      </a:r>
                      <a:endParaRPr lang="fr-FR" sz="1400" noProof="0"/>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170651380"/>
                  </a:ext>
                </a:extLst>
              </a:tr>
              <a:tr h="518160">
                <a:tc>
                  <a:txBody>
                    <a:bodyPr/>
                    <a:lstStyle/>
                    <a:p>
                      <a:r>
                        <a:rPr lang="fr-FR" sz="1400" noProof="0"/>
                        <a:t>6. Envoyer un état de récapitulatif des dépenses à l’ARS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481494124"/>
                  </a:ext>
                </a:extLst>
              </a:tr>
              <a:tr h="518160">
                <a:tc>
                  <a:txBody>
                    <a:bodyPr/>
                    <a:lstStyle/>
                    <a:p>
                      <a:r>
                        <a:rPr lang="fr-FR" sz="1400" noProof="0"/>
                        <a:t>7. Atteinte de la cible des usages</a:t>
                      </a:r>
                    </a:p>
                  </a:txBody>
                  <a:tcPr anchor="ctr"/>
                </a:tc>
                <a:tc>
                  <a:txBody>
                    <a:bodyPr/>
                    <a:lstStyle/>
                    <a:p>
                      <a:endParaRPr lang="fr-FR" sz="1400" noProof="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36555610"/>
                  </a:ext>
                </a:extLst>
              </a:tr>
            </a:tbl>
          </a:graphicData>
        </a:graphic>
      </p:graphicFrame>
      <p:sp>
        <p:nvSpPr>
          <p:cNvPr id="7" name="Rectangle 6">
            <a:extLst>
              <a:ext uri="{FF2B5EF4-FFF2-40B4-BE49-F238E27FC236}">
                <a16:creationId xmlns:a16="http://schemas.microsoft.com/office/drawing/2014/main" id="{EE7916C4-6EC6-DDF8-6F78-8D0C323A3E7C}"/>
              </a:ext>
            </a:extLst>
          </p:cNvPr>
          <p:cNvSpPr/>
          <p:nvPr/>
        </p:nvSpPr>
        <p:spPr>
          <a:xfrm>
            <a:off x="10101771" y="209910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5CE4F29-7C3C-3557-F514-3E52D9E24CE7}"/>
              </a:ext>
            </a:extLst>
          </p:cNvPr>
          <p:cNvSpPr/>
          <p:nvPr/>
        </p:nvSpPr>
        <p:spPr>
          <a:xfrm>
            <a:off x="10101770" y="2605829"/>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2DD3DEF-5AB2-9EC9-C00B-41C55847EC74}"/>
              </a:ext>
            </a:extLst>
          </p:cNvPr>
          <p:cNvSpPr/>
          <p:nvPr/>
        </p:nvSpPr>
        <p:spPr>
          <a:xfrm>
            <a:off x="10101769" y="3632971"/>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7E6876D-AAB2-5CEA-DFEF-7F4B4F9399BF}"/>
              </a:ext>
            </a:extLst>
          </p:cNvPr>
          <p:cNvSpPr/>
          <p:nvPr/>
        </p:nvSpPr>
        <p:spPr>
          <a:xfrm>
            <a:off x="10101769" y="3119400"/>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9510FE7-3074-287A-0B4D-4751E6F32F96}"/>
              </a:ext>
            </a:extLst>
          </p:cNvPr>
          <p:cNvSpPr/>
          <p:nvPr/>
        </p:nvSpPr>
        <p:spPr>
          <a:xfrm>
            <a:off x="10101770" y="4169065"/>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564E71A-BC94-C860-1F90-707EAEF8E77E}"/>
              </a:ext>
            </a:extLst>
          </p:cNvPr>
          <p:cNvSpPr/>
          <p:nvPr/>
        </p:nvSpPr>
        <p:spPr>
          <a:xfrm>
            <a:off x="10101769" y="5196207"/>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B5A3972-99C3-0FC2-0247-5450FF8B1864}"/>
              </a:ext>
            </a:extLst>
          </p:cNvPr>
          <p:cNvSpPr/>
          <p:nvPr/>
        </p:nvSpPr>
        <p:spPr>
          <a:xfrm>
            <a:off x="10101769" y="4682636"/>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C5E6FD6-62B1-B9F0-BF8F-7129D63A4D78}"/>
              </a:ext>
            </a:extLst>
          </p:cNvPr>
          <p:cNvSpPr/>
          <p:nvPr/>
        </p:nvSpPr>
        <p:spPr>
          <a:xfrm>
            <a:off x="10101769" y="5709778"/>
            <a:ext cx="180975" cy="180227"/>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solidFill>
                  <a:srgbClr val="057EC1"/>
                </a:solidFill>
              </a:rPr>
              <a:t>Mise en place du DUI</a:t>
            </a:r>
          </a:p>
        </p:txBody>
      </p:sp>
    </p:spTree>
    <p:extLst>
      <p:ext uri="{BB962C8B-B14F-4D97-AF65-F5344CB8AC3E}">
        <p14:creationId xmlns:p14="http://schemas.microsoft.com/office/powerpoint/2010/main" val="3704242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B6A13DE-F0D7-1442-8584-E3A4FD7C1C39}"/>
              </a:ext>
            </a:extLst>
          </p:cNvPr>
          <p:cNvSpPr>
            <a:spLocks noGrp="1"/>
          </p:cNvSpPr>
          <p:nvPr>
            <p:ph type="ftr" sz="quarter" idx="10"/>
          </p:nvPr>
        </p:nvSpPr>
        <p:spPr/>
        <p:txBody>
          <a:bodyPr/>
          <a:lstStyle/>
          <a:p>
            <a:r>
              <a:rPr lang="fr-FR">
                <a:solidFill>
                  <a:schemeClr val="bg1"/>
                </a:solidFill>
              </a:rPr>
              <a:t>Kit ESMS Numérique│ 29/04/2024 │</a:t>
            </a:r>
            <a:fld id="{13045FE1-B11D-453C-86A4-D6C9448708F9}" type="slidenum">
              <a:rPr lang="fr-FR" smtClean="0">
                <a:solidFill>
                  <a:schemeClr val="bg1"/>
                </a:solidFill>
              </a:rPr>
              <a:t>68</a:t>
            </a:fld>
            <a:endParaRPr lang="fr-FR">
              <a:solidFill>
                <a:schemeClr val="bg1"/>
              </a:solidFill>
            </a:endParaRPr>
          </a:p>
        </p:txBody>
      </p:sp>
      <p:sp>
        <p:nvSpPr>
          <p:cNvPr id="6" name="Espace réservé du texte 5">
            <a:extLst>
              <a:ext uri="{FF2B5EF4-FFF2-40B4-BE49-F238E27FC236}">
                <a16:creationId xmlns:a16="http://schemas.microsoft.com/office/drawing/2014/main" id="{532D66A7-9BEE-5C49-893D-3ABF07A89C04}"/>
              </a:ext>
            </a:extLst>
          </p:cNvPr>
          <p:cNvSpPr>
            <a:spLocks noGrp="1"/>
          </p:cNvSpPr>
          <p:nvPr>
            <p:ph type="body" sz="quarter" idx="11"/>
          </p:nvPr>
        </p:nvSpPr>
        <p:spPr>
          <a:xfrm>
            <a:off x="1028701" y="2033978"/>
            <a:ext cx="7992879" cy="3379270"/>
          </a:xfrm>
        </p:spPr>
        <p:txBody>
          <a:bodyPr vert="horz" lIns="0" tIns="0" rIns="0" bIns="0" rtlCol="0" anchor="t">
            <a:normAutofit/>
          </a:bodyPr>
          <a:lstStyle/>
          <a:p>
            <a:pPr>
              <a:lnSpc>
                <a:spcPct val="100000"/>
              </a:lnSpc>
            </a:pPr>
            <a:r>
              <a:rPr lang="fr-FR" dirty="0">
                <a:latin typeface="Segoe UI" panose="020B0502040204020203" pitchFamily="34" charset="0"/>
                <a:ea typeface="Segoe UI Black"/>
                <a:cs typeface="Segoe UI" panose="020B0502040204020203" pitchFamily="34" charset="0"/>
              </a:rPr>
              <a:t>Partie 1 : Présentation des services socles</a:t>
            </a: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Contexte</a:t>
            </a:r>
          </a:p>
          <a:p>
            <a:pPr marL="800100" lvl="1" indent="-342900">
              <a:lnSpc>
                <a:spcPct val="100000"/>
              </a:lnSpc>
              <a:buFont typeface="+mj-lt"/>
              <a:buAutoNum type="arabicParenR"/>
            </a:pPr>
            <a:r>
              <a:rPr lang="fr-FR" b="0" dirty="0">
                <a:effectLst/>
                <a:latin typeface="Segoe UI" panose="020B0502040204020203" pitchFamily="34" charset="0"/>
                <a:ea typeface="Segoe UI Black"/>
                <a:cs typeface="Segoe UI" panose="020B0502040204020203" pitchFamily="34" charset="0"/>
              </a:rPr>
              <a:t>Prérequis à la mise en place des services socles</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INS</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DMP</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MSSanté</a:t>
            </a:r>
          </a:p>
          <a:p>
            <a:pPr marL="800100" lvl="1" indent="-342900">
              <a:lnSpc>
                <a:spcPct val="100000"/>
              </a:lnSpc>
              <a:buFont typeface="+mj-lt"/>
              <a:buAutoNum type="arabicParenR"/>
            </a:pPr>
            <a:r>
              <a:rPr lang="fr-FR" dirty="0">
                <a:latin typeface="Segoe UI" panose="020B0502040204020203" pitchFamily="34" charset="0"/>
                <a:ea typeface="Segoe UI Black"/>
                <a:cs typeface="Segoe UI" panose="020B0502040204020203" pitchFamily="34" charset="0"/>
              </a:rPr>
              <a:t>PSC et RPPS+</a:t>
            </a: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b="0" dirty="0">
              <a:effectLst/>
              <a:latin typeface="Segoe UI" panose="020B0502040204020203" pitchFamily="34" charset="0"/>
              <a:ea typeface="Segoe UI Black"/>
              <a:cs typeface="Segoe UI" panose="020B0502040204020203" pitchFamily="34" charset="0"/>
            </a:endParaRPr>
          </a:p>
          <a:p>
            <a:pPr marL="800100" lvl="1" indent="-342900">
              <a:lnSpc>
                <a:spcPct val="100000"/>
              </a:lnSpc>
              <a:buFont typeface="+mj-lt"/>
              <a:buAutoNum type="arabicParenR"/>
            </a:pPr>
            <a:endParaRPr lang="fr-FR" dirty="0">
              <a:latin typeface="Segoe UI" panose="020B0502040204020203" pitchFamily="34" charset="0"/>
              <a:ea typeface="Segoe UI Black"/>
              <a:cs typeface="Segoe UI" panose="020B0502040204020203" pitchFamily="34" charset="0"/>
            </a:endParaRPr>
          </a:p>
          <a:p>
            <a:pPr lvl="1">
              <a:lnSpc>
                <a:spcPct val="100000"/>
              </a:lnSpc>
            </a:pPr>
            <a:endParaRPr lang="fr-FR" b="0" dirty="0">
              <a:latin typeface="Segoe UI" panose="020B0502040204020203" pitchFamily="34" charset="0"/>
              <a:ea typeface="Segoe UI Black"/>
              <a:cs typeface="Segoe UI" panose="020B0502040204020203" pitchFamily="34" charset="0"/>
            </a:endParaRPr>
          </a:p>
          <a:p>
            <a:pPr>
              <a:lnSpc>
                <a:spcPct val="100000"/>
              </a:lnSpc>
            </a:pPr>
            <a:endParaRPr lang="fr-FR" b="0" dirty="0">
              <a:latin typeface="Segoe UI" panose="020B0502040204020203" pitchFamily="34" charset="0"/>
              <a:ea typeface="Segoe UI Black"/>
              <a:cs typeface="Segoe UI" panose="020B0502040204020203" pitchFamily="34" charset="0"/>
            </a:endParaRPr>
          </a:p>
        </p:txBody>
      </p:sp>
      <p:sp>
        <p:nvSpPr>
          <p:cNvPr id="8" name="Espace réservé du texte 7">
            <a:extLst>
              <a:ext uri="{FF2B5EF4-FFF2-40B4-BE49-F238E27FC236}">
                <a16:creationId xmlns:a16="http://schemas.microsoft.com/office/drawing/2014/main" id="{0BF0543E-B95D-C84C-BA69-9289630A0804}"/>
              </a:ext>
            </a:extLst>
          </p:cNvPr>
          <p:cNvSpPr>
            <a:spLocks noGrp="1"/>
          </p:cNvSpPr>
          <p:nvPr>
            <p:ph type="body" sz="quarter" idx="12"/>
          </p:nvPr>
        </p:nvSpPr>
        <p:spPr>
          <a:xfrm>
            <a:off x="1028701" y="1200050"/>
            <a:ext cx="3960812" cy="498598"/>
          </a:xfrm>
        </p:spPr>
        <p:txBody>
          <a:bodyPr/>
          <a:lstStyle/>
          <a:p>
            <a:r>
              <a:rPr lang="fr-FR" dirty="0"/>
              <a:t>SOMMAIRE KIT 3</a:t>
            </a:r>
          </a:p>
        </p:txBody>
      </p:sp>
    </p:spTree>
    <p:extLst>
      <p:ext uri="{BB962C8B-B14F-4D97-AF65-F5344CB8AC3E}">
        <p14:creationId xmlns:p14="http://schemas.microsoft.com/office/powerpoint/2010/main" val="3139285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8E6A874-997D-3B41-9124-F2C74D9665BA}"/>
              </a:ext>
            </a:extLst>
          </p:cNvPr>
          <p:cNvSpPr>
            <a:spLocks noGrp="1"/>
          </p:cNvSpPr>
          <p:nvPr>
            <p:ph type="ftr" sz="quarter" idx="10"/>
          </p:nvPr>
        </p:nvSpPr>
        <p:spPr/>
        <p:txBody>
          <a:bodyPr/>
          <a:lstStyle/>
          <a:p>
            <a:r>
              <a:rPr lang="fr-FR">
                <a:solidFill>
                  <a:schemeClr val="bg1"/>
                </a:solidFill>
              </a:rPr>
              <a:t>Kit ESMS Numérique│ 29/04/2024 │</a:t>
            </a:r>
            <a:fld id="{B1BE69F4-0944-4818-99AA-229EF00DFFEF}" type="slidenum">
              <a:rPr lang="fr-FR" smtClean="0">
                <a:solidFill>
                  <a:schemeClr val="bg1"/>
                </a:solidFill>
              </a:rPr>
              <a:t>69</a:t>
            </a:fld>
            <a:endParaRPr lang="fr-FR">
              <a:solidFill>
                <a:schemeClr val="bg1"/>
              </a:solidFill>
            </a:endParaRPr>
          </a:p>
        </p:txBody>
      </p:sp>
      <p:sp>
        <p:nvSpPr>
          <p:cNvPr id="6" name="Espace réservé du texte 5">
            <a:extLst>
              <a:ext uri="{FF2B5EF4-FFF2-40B4-BE49-F238E27FC236}">
                <a16:creationId xmlns:a16="http://schemas.microsoft.com/office/drawing/2014/main" id="{23446300-ED8E-C747-B7D9-41E161CB728F}"/>
              </a:ext>
            </a:extLst>
          </p:cNvPr>
          <p:cNvSpPr>
            <a:spLocks noGrp="1"/>
          </p:cNvSpPr>
          <p:nvPr>
            <p:ph type="body" sz="quarter" idx="11"/>
          </p:nvPr>
        </p:nvSpPr>
        <p:spPr>
          <a:xfrm>
            <a:off x="1783080" y="1345314"/>
            <a:ext cx="4514089" cy="1845633"/>
          </a:xfrm>
        </p:spPr>
        <p:txBody>
          <a:bodyPr vert="horz" wrap="square" lIns="0" tIns="0" rIns="0" bIns="0" rtlCol="0" anchor="t">
            <a:spAutoFit/>
          </a:bodyPr>
          <a:lstStyle/>
          <a:p>
            <a:r>
              <a:rPr lang="fr-FR" sz="4400" dirty="0">
                <a:latin typeface="Arial"/>
                <a:ea typeface="Segoe UI Black"/>
                <a:cs typeface="Arial"/>
              </a:rPr>
              <a:t>Partie 1</a:t>
            </a:r>
            <a:r>
              <a:rPr lang="fr-FR" sz="4000" dirty="0">
                <a:latin typeface="Arial"/>
                <a:ea typeface="Segoe UI Black"/>
                <a:cs typeface="Arial"/>
              </a:rPr>
              <a:t> </a:t>
            </a:r>
            <a:endParaRPr lang="fr-FR" sz="4000" dirty="0"/>
          </a:p>
          <a:p>
            <a:r>
              <a:rPr lang="fr-FR" sz="4000" dirty="0">
                <a:latin typeface="Arial"/>
                <a:ea typeface="Segoe UI Black"/>
                <a:cs typeface="Arial"/>
              </a:rPr>
              <a:t>Présentation des services socles</a:t>
            </a:r>
          </a:p>
        </p:txBody>
      </p:sp>
    </p:spTree>
    <p:extLst>
      <p:ext uri="{BB962C8B-B14F-4D97-AF65-F5344CB8AC3E}">
        <p14:creationId xmlns:p14="http://schemas.microsoft.com/office/powerpoint/2010/main" val="120215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CBEABAD-82F3-B780-6263-5A29B7F5955C}"/>
              </a:ext>
            </a:extLst>
          </p:cNvPr>
          <p:cNvSpPr>
            <a:spLocks noGrp="1"/>
          </p:cNvSpPr>
          <p:nvPr>
            <p:ph type="ftr" sz="quarter" idx="3"/>
          </p:nvPr>
        </p:nvSpPr>
        <p:spPr/>
        <p:txBody>
          <a:bodyPr/>
          <a:lstStyle/>
          <a:p>
            <a:r>
              <a:rPr lang="fr-FR"/>
              <a:t>Kit ESMS Numérique│ 29/04/2024 │</a:t>
            </a:r>
            <a:fld id="{CFF7ED07-4636-497C-A386-45816ABB2B43}" type="slidenum">
              <a:rPr lang="fr-FR" smtClean="0"/>
              <a:t>7</a:t>
            </a:fld>
            <a:endParaRPr lang="fr-FR"/>
          </a:p>
        </p:txBody>
      </p:sp>
      <p:sp>
        <p:nvSpPr>
          <p:cNvPr id="4" name="Espace réservé du texte 3">
            <a:extLst>
              <a:ext uri="{FF2B5EF4-FFF2-40B4-BE49-F238E27FC236}">
                <a16:creationId xmlns:a16="http://schemas.microsoft.com/office/drawing/2014/main" id="{95E70F46-0ADD-0612-2CEF-D36BADAD33AA}"/>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Ségur du numérique médico-social </a:t>
            </a:r>
          </a:p>
          <a:p>
            <a:endParaRPr lang="fr-FR" dirty="0">
              <a:latin typeface="Segoe UI Semibold"/>
              <a:cs typeface="Segoe UI Semibold"/>
            </a:endParaRPr>
          </a:p>
        </p:txBody>
      </p:sp>
      <p:sp>
        <p:nvSpPr>
          <p:cNvPr id="5" name="Espace réservé du texte 4">
            <a:extLst>
              <a:ext uri="{FF2B5EF4-FFF2-40B4-BE49-F238E27FC236}">
                <a16:creationId xmlns:a16="http://schemas.microsoft.com/office/drawing/2014/main" id="{775094F6-7FA4-C41C-A8C4-827846DD03A1}"/>
              </a:ext>
            </a:extLst>
          </p:cNvPr>
          <p:cNvSpPr>
            <a:spLocks noGrp="1"/>
          </p:cNvSpPr>
          <p:nvPr>
            <p:ph type="body" sz="quarter" idx="13"/>
          </p:nvPr>
        </p:nvSpPr>
        <p:spPr/>
        <p:txBody>
          <a:bodyPr vert="horz" wrap="square" lIns="0" tIns="0" rIns="0" bIns="0" rtlCol="0" anchor="t">
            <a:spAutoFit/>
          </a:bodyPr>
          <a:lstStyle/>
          <a:p>
            <a:r>
              <a:rPr lang="fr-FR" dirty="0">
                <a:latin typeface="Segoe UI Semibold"/>
                <a:ea typeface="Segoe UI Black"/>
                <a:cs typeface="Segoe UI Semibold"/>
              </a:rPr>
              <a:t>Le contexte </a:t>
            </a:r>
            <a:endParaRPr lang="fr-FR" dirty="0"/>
          </a:p>
        </p:txBody>
      </p:sp>
      <p:sp>
        <p:nvSpPr>
          <p:cNvPr id="6" name="Espace réservé du texte 1">
            <a:extLst>
              <a:ext uri="{FF2B5EF4-FFF2-40B4-BE49-F238E27FC236}">
                <a16:creationId xmlns:a16="http://schemas.microsoft.com/office/drawing/2014/main" id="{11872770-0213-4322-A2FC-999A870C2798}"/>
              </a:ext>
            </a:extLst>
          </p:cNvPr>
          <p:cNvSpPr txBox="1">
            <a:spLocks noGrp="1"/>
          </p:cNvSpPr>
          <p:nvPr/>
        </p:nvSpPr>
        <p:spPr>
          <a:xfrm>
            <a:off x="834208" y="1606464"/>
            <a:ext cx="10774777" cy="12902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4B93CE"/>
              </a:buClr>
              <a:buFont typeface="Wingdings" panose="05000000000000000000" pitchFamily="2" charset="2"/>
              <a:buChar char="§"/>
              <a:defRPr sz="1600" kern="1200">
                <a:solidFill>
                  <a:schemeClr val="tx1"/>
                </a:solidFill>
                <a:latin typeface="Century Gothic" panose="020B050202020202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400" dirty="0">
                <a:solidFill>
                  <a:srgbClr val="000000"/>
                </a:solidFill>
                <a:latin typeface="Segoe UI"/>
                <a:cs typeface="Segoe UI"/>
              </a:rPr>
              <a:t>Le </a:t>
            </a:r>
            <a:r>
              <a:rPr lang="fr-FR" sz="1400" b="1" dirty="0">
                <a:solidFill>
                  <a:srgbClr val="000000"/>
                </a:solidFill>
                <a:latin typeface="Segoe UI"/>
                <a:cs typeface="Segoe UI"/>
              </a:rPr>
              <a:t>Ségur du numérique en santé</a:t>
            </a:r>
            <a:r>
              <a:rPr lang="fr-FR" sz="1400" dirty="0">
                <a:solidFill>
                  <a:srgbClr val="000000"/>
                </a:solidFill>
                <a:latin typeface="Segoe UI"/>
                <a:cs typeface="Segoe UI"/>
              </a:rPr>
              <a:t> est un programme visant à généraliser le partage fluide et sécurisé des données de santé </a:t>
            </a:r>
            <a:r>
              <a:rPr lang="fr-FR" sz="1400" b="1" dirty="0">
                <a:solidFill>
                  <a:srgbClr val="000000"/>
                </a:solidFill>
                <a:latin typeface="Segoe UI"/>
                <a:cs typeface="Segoe UI"/>
              </a:rPr>
              <a:t>entre professionnels et usagers</a:t>
            </a:r>
            <a:r>
              <a:rPr lang="fr-FR" sz="1400" dirty="0">
                <a:solidFill>
                  <a:srgbClr val="000000"/>
                </a:solidFill>
                <a:latin typeface="Segoe UI"/>
                <a:cs typeface="Segoe UI"/>
              </a:rPr>
              <a:t>. Il s’inscrit dans la stratégie nationale du numérique en santé et mobilise des partenaires nationaux tels que la </a:t>
            </a:r>
            <a:r>
              <a:rPr lang="fr-FR" sz="1400" b="1" dirty="0">
                <a:solidFill>
                  <a:srgbClr val="000000"/>
                </a:solidFill>
                <a:latin typeface="Segoe UI"/>
                <a:cs typeface="Segoe UI"/>
              </a:rPr>
              <a:t>Délégation ministérielle au numérique en santé </a:t>
            </a:r>
            <a:r>
              <a:rPr lang="fr-FR" sz="1400" dirty="0">
                <a:solidFill>
                  <a:srgbClr val="000000"/>
                </a:solidFill>
                <a:latin typeface="Segoe UI"/>
                <a:cs typeface="Segoe UI"/>
              </a:rPr>
              <a:t>(DNS), l’</a:t>
            </a:r>
            <a:r>
              <a:rPr lang="fr-FR" sz="1400" b="1" dirty="0">
                <a:solidFill>
                  <a:srgbClr val="000000"/>
                </a:solidFill>
                <a:latin typeface="Segoe UI"/>
                <a:cs typeface="Segoe UI"/>
              </a:rPr>
              <a:t>Agence du numérique en santé</a:t>
            </a:r>
            <a:r>
              <a:rPr lang="fr-FR" sz="1400" dirty="0">
                <a:solidFill>
                  <a:srgbClr val="000000"/>
                </a:solidFill>
                <a:latin typeface="Segoe UI"/>
                <a:cs typeface="Segoe UI"/>
              </a:rPr>
              <a:t> (ANS) et l’</a:t>
            </a:r>
            <a:r>
              <a:rPr lang="fr-FR" sz="1400" b="1" dirty="0">
                <a:solidFill>
                  <a:srgbClr val="000000"/>
                </a:solidFill>
                <a:latin typeface="Segoe UI"/>
                <a:cs typeface="Segoe UI"/>
              </a:rPr>
              <a:t>Agence d’appui à la performance des établissements sanitaires et médico-sociaux</a:t>
            </a:r>
            <a:r>
              <a:rPr lang="fr-FR" sz="1400" dirty="0">
                <a:solidFill>
                  <a:srgbClr val="000000"/>
                </a:solidFill>
                <a:latin typeface="Segoe UI"/>
                <a:cs typeface="Segoe UI"/>
              </a:rPr>
              <a:t> (ANAP). Ensemble, ils accompagnent les Établissements et Services Sociaux et Médico-Sociaux (ESSMS) dans leur transformation numérique pour une meilleure prévention, soins et accompagnement .</a:t>
            </a:r>
            <a:endParaRPr lang="en-US" dirty="0"/>
          </a:p>
        </p:txBody>
      </p:sp>
      <p:sp>
        <p:nvSpPr>
          <p:cNvPr id="9" name="ZoneTexte 8">
            <a:extLst>
              <a:ext uri="{FF2B5EF4-FFF2-40B4-BE49-F238E27FC236}">
                <a16:creationId xmlns:a16="http://schemas.microsoft.com/office/drawing/2014/main" id="{5322CFB8-1B03-475F-7E62-F6D942878538}"/>
              </a:ext>
            </a:extLst>
          </p:cNvPr>
          <p:cNvSpPr txBox="1"/>
          <p:nvPr/>
        </p:nvSpPr>
        <p:spPr>
          <a:xfrm>
            <a:off x="2975135" y="3224333"/>
            <a:ext cx="8449002" cy="954107"/>
          </a:xfrm>
          <a:prstGeom prst="rect">
            <a:avLst/>
          </a:prstGeom>
          <a:noFill/>
        </p:spPr>
        <p:txBody>
          <a:bodyPr wrap="square">
            <a:spAutoFit/>
          </a:bodyPr>
          <a:lstStyle/>
          <a:p>
            <a:pPr marL="285750" indent="-285750">
              <a:buClr>
                <a:srgbClr val="057EC1"/>
              </a:buClr>
              <a:buFont typeface="Wingdings" panose="05000000000000000000" pitchFamily="2" charset="2"/>
              <a:buChar char="§"/>
            </a:pPr>
            <a:r>
              <a:rPr lang="fr-FR" sz="1400">
                <a:latin typeface="Segoe UI"/>
                <a:cs typeface="Segoe UI"/>
              </a:rPr>
              <a:t>Le Ségur du Numérique en Santé alloue </a:t>
            </a:r>
            <a:r>
              <a:rPr lang="fr-FR" sz="1400" b="1">
                <a:latin typeface="Segoe UI"/>
                <a:cs typeface="Segoe UI"/>
              </a:rPr>
              <a:t>630 millions d’euros pour le secteur médico-social et social </a:t>
            </a:r>
            <a:r>
              <a:rPr lang="fr-FR" sz="1400">
                <a:latin typeface="Segoe UI"/>
                <a:cs typeface="Segoe UI"/>
              </a:rPr>
              <a:t>sur la période 2021-2025, pour </a:t>
            </a:r>
            <a:r>
              <a:rPr lang="fr-FR" sz="1400" b="1">
                <a:latin typeface="Segoe UI"/>
                <a:cs typeface="Segoe UI"/>
              </a:rPr>
              <a:t>accélérer la transformation numérique du secteur</a:t>
            </a:r>
            <a:r>
              <a:rPr lang="fr-FR" sz="1400">
                <a:latin typeface="Segoe UI"/>
                <a:cs typeface="Segoe UI"/>
              </a:rPr>
              <a:t> et améliorer la qualité des systèmes d’information déployés dans l’ensemble des établissements et services sociaux et médico-sociaux (ESSMS).</a:t>
            </a:r>
            <a:endParaRPr lang="fr-FR" sz="1400"/>
          </a:p>
        </p:txBody>
      </p:sp>
      <p:pic>
        <p:nvPicPr>
          <p:cNvPr id="10" name="Image 9" descr="Une image contenant accessoire&#10;&#10;Description générée automatiquement">
            <a:extLst>
              <a:ext uri="{FF2B5EF4-FFF2-40B4-BE49-F238E27FC236}">
                <a16:creationId xmlns:a16="http://schemas.microsoft.com/office/drawing/2014/main" id="{E5BBD181-8CF4-9F1A-B0D9-E36C22D0A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467" y="3373987"/>
            <a:ext cx="667018" cy="667018"/>
          </a:xfrm>
          <a:prstGeom prst="rect">
            <a:avLst/>
          </a:prstGeom>
        </p:spPr>
      </p:pic>
      <p:sp>
        <p:nvSpPr>
          <p:cNvPr id="12" name="ZoneTexte 11">
            <a:extLst>
              <a:ext uri="{FF2B5EF4-FFF2-40B4-BE49-F238E27FC236}">
                <a16:creationId xmlns:a16="http://schemas.microsoft.com/office/drawing/2014/main" id="{6908BBA1-F652-006B-1AB7-5FAD08AA562E}"/>
              </a:ext>
            </a:extLst>
          </p:cNvPr>
          <p:cNvSpPr txBox="1"/>
          <p:nvPr/>
        </p:nvSpPr>
        <p:spPr>
          <a:xfrm>
            <a:off x="640865" y="4484169"/>
            <a:ext cx="10035524" cy="369332"/>
          </a:xfrm>
          <a:prstGeom prst="rect">
            <a:avLst/>
          </a:prstGeom>
          <a:noFill/>
        </p:spPr>
        <p:txBody>
          <a:bodyPr wrap="square" lIns="91440" tIns="45720" rIns="91440" bIns="45720" anchor="t">
            <a:spAutoFit/>
          </a:bodyPr>
          <a:lstStyle/>
          <a:p>
            <a:pPr marL="285750" indent="-285750" algn="just">
              <a:buClr>
                <a:srgbClr val="057EC1"/>
              </a:buClr>
              <a:buFont typeface="Wingdings"/>
              <a:buChar char="Ø"/>
            </a:pPr>
            <a:r>
              <a:rPr lang="fr-FR" sz="1400" dirty="0">
                <a:latin typeface="Segoe UI"/>
                <a:cs typeface="Segoe UI"/>
              </a:rPr>
              <a:t>C'est dans ce cadre que le </a:t>
            </a:r>
            <a:r>
              <a:rPr lang="fr-FR" sz="1400" b="1" dirty="0">
                <a:latin typeface="Segoe UI"/>
                <a:cs typeface="Segoe UI"/>
              </a:rPr>
              <a:t>programme ESMS Numérique</a:t>
            </a:r>
            <a:r>
              <a:rPr lang="fr-FR" sz="1400" dirty="0">
                <a:latin typeface="Segoe UI"/>
                <a:cs typeface="Segoe UI"/>
              </a:rPr>
              <a:t> intervient afin de moderniser les outils numériques ESSMS</a:t>
            </a:r>
            <a:r>
              <a:rPr lang="fr-FR" sz="1800" dirty="0">
                <a:latin typeface="Segoe UI"/>
                <a:cs typeface="Segoe UI"/>
              </a:rPr>
              <a:t>.</a:t>
            </a:r>
            <a:endParaRPr lang="en-US" dirty="0">
              <a:cs typeface="Calibri" panose="020F0502020204030204"/>
            </a:endParaRPr>
          </a:p>
        </p:txBody>
      </p:sp>
      <p:pic>
        <p:nvPicPr>
          <p:cNvPr id="14" name="Image 13" descr="Une image contenant capture d’écran, Graphique, conception&#10;&#10;Description générée automatiquement">
            <a:extLst>
              <a:ext uri="{FF2B5EF4-FFF2-40B4-BE49-F238E27FC236}">
                <a16:creationId xmlns:a16="http://schemas.microsoft.com/office/drawing/2014/main" id="{5E402E95-BDCC-FA68-D859-64EEF9884FC2}"/>
              </a:ext>
            </a:extLst>
          </p:cNvPr>
          <p:cNvPicPr>
            <a:picLocks noChangeAspect="1"/>
          </p:cNvPicPr>
          <p:nvPr/>
        </p:nvPicPr>
        <p:blipFill>
          <a:blip r:embed="rId3"/>
          <a:stretch>
            <a:fillRect/>
          </a:stretch>
        </p:blipFill>
        <p:spPr>
          <a:xfrm>
            <a:off x="10395200" y="4353143"/>
            <a:ext cx="574517" cy="517652"/>
          </a:xfrm>
          <a:prstGeom prst="rect">
            <a:avLst/>
          </a:prstGeom>
        </p:spPr>
      </p:pic>
      <p:sp>
        <p:nvSpPr>
          <p:cNvPr id="15" name="Espace réservé du texte 1">
            <a:extLst>
              <a:ext uri="{FF2B5EF4-FFF2-40B4-BE49-F238E27FC236}">
                <a16:creationId xmlns:a16="http://schemas.microsoft.com/office/drawing/2014/main" id="{2F8761E9-263C-7E25-ED5B-0071E33A9BE8}"/>
              </a:ext>
            </a:extLst>
          </p:cNvPr>
          <p:cNvSpPr txBox="1">
            <a:spLocks noGrp="1"/>
          </p:cNvSpPr>
          <p:nvPr/>
        </p:nvSpPr>
        <p:spPr>
          <a:xfrm>
            <a:off x="2975135" y="5197903"/>
            <a:ext cx="7501229" cy="7397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4B93CE"/>
              </a:buClr>
              <a:buFont typeface="Wingdings" panose="05000000000000000000" pitchFamily="2" charset="2"/>
              <a:buChar char="§"/>
              <a:defRPr sz="1600" kern="1200">
                <a:solidFill>
                  <a:schemeClr val="tx1"/>
                </a:solidFill>
                <a:latin typeface="Century Gothic" panose="020B050202020202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400" dirty="0">
                <a:latin typeface="Segoe UI"/>
                <a:cs typeface="Segoe UI"/>
              </a:rPr>
              <a:t>ESMS Numérique permet de </a:t>
            </a:r>
            <a:r>
              <a:rPr lang="fr-FR" sz="1400" b="1" dirty="0">
                <a:latin typeface="Segoe UI"/>
                <a:cs typeface="Segoe UI"/>
              </a:rPr>
              <a:t>financer l’acquisition du Dossier Usager Informatisé (DUI) </a:t>
            </a:r>
            <a:r>
              <a:rPr lang="fr-FR" sz="1400" dirty="0">
                <a:latin typeface="Segoe UI"/>
                <a:cs typeface="Segoe UI"/>
              </a:rPr>
              <a:t>en respectant</a:t>
            </a:r>
            <a:r>
              <a:rPr lang="fr-FR" sz="1400" b="1" dirty="0">
                <a:latin typeface="Segoe UI"/>
                <a:cs typeface="Segoe UI"/>
              </a:rPr>
              <a:t> </a:t>
            </a:r>
            <a:r>
              <a:rPr lang="fr-FR" sz="1400" b="1" dirty="0">
                <a:solidFill>
                  <a:srgbClr val="057EC1"/>
                </a:solidFill>
                <a:latin typeface="Segoe UI"/>
                <a:cs typeface="Segoe UI"/>
                <a:hlinkClick r:id="rId4">
                  <a:extLst>
                    <a:ext uri="{A12FA001-AC4F-418D-AE19-62706E023703}">
                      <ahyp:hlinkClr xmlns:ahyp="http://schemas.microsoft.com/office/drawing/2018/hyperlinkcolor" val="tx"/>
                    </a:ext>
                  </a:extLst>
                </a:hlinkClick>
              </a:rPr>
              <a:t>les exigences portées par le programme Ségur </a:t>
            </a:r>
            <a:r>
              <a:rPr lang="fr-FR" sz="1400" dirty="0">
                <a:latin typeface="Segoe UI"/>
                <a:cs typeface="Segoe UI"/>
              </a:rPr>
              <a:t>(interopérabilité, sécurité, intégration des services et référentiels socles, etc.). Ce programme vise à permettre l’équipement en DUI de l’ensemble des ESSMS à fin 2025.</a:t>
            </a:r>
          </a:p>
        </p:txBody>
      </p:sp>
      <p:pic>
        <p:nvPicPr>
          <p:cNvPr id="17" name="Image 16" descr="Une image contenant capture d’écran, Graphique, texte, Police&#10;&#10;Description générée automatiquement">
            <a:extLst>
              <a:ext uri="{FF2B5EF4-FFF2-40B4-BE49-F238E27FC236}">
                <a16:creationId xmlns:a16="http://schemas.microsoft.com/office/drawing/2014/main" id="{D0C8EDCF-06F6-7058-AB4C-944AE5305D75}"/>
              </a:ext>
            </a:extLst>
          </p:cNvPr>
          <p:cNvPicPr>
            <a:picLocks noChangeAspect="1"/>
          </p:cNvPicPr>
          <p:nvPr/>
        </p:nvPicPr>
        <p:blipFill>
          <a:blip r:embed="rId5"/>
          <a:stretch>
            <a:fillRect/>
          </a:stretch>
        </p:blipFill>
        <p:spPr>
          <a:xfrm>
            <a:off x="2231909" y="5297940"/>
            <a:ext cx="554576" cy="554576"/>
          </a:xfrm>
          <a:prstGeom prst="rect">
            <a:avLst/>
          </a:prstGeom>
        </p:spPr>
      </p:pic>
    </p:spTree>
    <p:extLst>
      <p:ext uri="{BB962C8B-B14F-4D97-AF65-F5344CB8AC3E}">
        <p14:creationId xmlns:p14="http://schemas.microsoft.com/office/powerpoint/2010/main" val="1029484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1080112" y="1802772"/>
            <a:ext cx="3960812" cy="498598"/>
          </a:xfrm>
        </p:spPr>
        <p:txBody>
          <a:bodyPr/>
          <a:lstStyle/>
          <a:p>
            <a:pPr>
              <a:spcBef>
                <a:spcPts val="1200"/>
              </a:spcBef>
            </a:pPr>
            <a:r>
              <a:rPr lang="fr-FR" dirty="0">
                <a:solidFill>
                  <a:schemeClr val="bg1"/>
                </a:solidFill>
                <a:latin typeface="Segoe UI Black"/>
                <a:ea typeface="Segoe UI Black"/>
              </a:rPr>
              <a:t>1</a:t>
            </a:r>
            <a:r>
              <a:rPr lang="fr-FR" dirty="0">
                <a:latin typeface="Segoe UI Black"/>
                <a:ea typeface="Segoe UI Black"/>
              </a:rPr>
              <a:t>. Contexte</a:t>
            </a:r>
            <a:endParaRPr lang="fr-FR" dirty="0">
              <a:solidFill>
                <a:schemeClr val="bg1"/>
              </a:solidFill>
              <a:latin typeface="Segoe UI Black"/>
              <a:ea typeface="Segoe UI Black"/>
            </a:endParaRPr>
          </a:p>
        </p:txBody>
      </p:sp>
    </p:spTree>
    <p:extLst>
      <p:ext uri="{BB962C8B-B14F-4D97-AF65-F5344CB8AC3E}">
        <p14:creationId xmlns:p14="http://schemas.microsoft.com/office/powerpoint/2010/main" val="1727906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t>Contexte</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a:xfrm>
            <a:off x="1296649" y="1057297"/>
            <a:ext cx="7857183" cy="445385"/>
          </a:xfrm>
        </p:spPr>
        <p:txBody>
          <a:bodyPr/>
          <a:lstStyle/>
          <a:p>
            <a:r>
              <a:rPr lang="fr-FR" b="1" dirty="0"/>
              <a:t>Le Ségur Numérique au service de la transformation numérique du secteur médico-social</a:t>
            </a:r>
          </a:p>
        </p:txBody>
      </p:sp>
      <p:sp>
        <p:nvSpPr>
          <p:cNvPr id="13" name="Espace réservé du texte 1">
            <a:extLst>
              <a:ext uri="{FF2B5EF4-FFF2-40B4-BE49-F238E27FC236}">
                <a16:creationId xmlns:a16="http://schemas.microsoft.com/office/drawing/2014/main" id="{2E7FFD59-ECC4-4ACC-D33E-337D14022B57}"/>
              </a:ext>
            </a:extLst>
          </p:cNvPr>
          <p:cNvSpPr txBox="1">
            <a:spLocks/>
          </p:cNvSpPr>
          <p:nvPr/>
        </p:nvSpPr>
        <p:spPr>
          <a:xfrm>
            <a:off x="314632" y="1796956"/>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a:latin typeface="Segoe UI" panose="020B0502040204020203" pitchFamily="34" charset="0"/>
                <a:ea typeface="Calibri" panose="020F0502020204030204" pitchFamily="34" charset="0"/>
                <a:cs typeface="Segoe UI" panose="020B0502040204020203" pitchFamily="34" charset="0"/>
              </a:rPr>
              <a:t>Dans sa déclinaison au secteur social et médico-social, le </a:t>
            </a:r>
            <a:r>
              <a:rPr lang="fr-FR" sz="1400" b="1">
                <a:latin typeface="Segoe UI" panose="020B0502040204020203" pitchFamily="34" charset="0"/>
                <a:ea typeface="Calibri" panose="020F0502020204030204" pitchFamily="34" charset="0"/>
                <a:cs typeface="Segoe UI" panose="020B0502040204020203" pitchFamily="34" charset="0"/>
              </a:rPr>
              <a:t>Ségur Numérique permet de mobiliser 600 M€ de 2021 à 2025</a:t>
            </a:r>
            <a:r>
              <a:rPr lang="fr-FR" sz="1400">
                <a:latin typeface="Segoe UI" panose="020B0502040204020203" pitchFamily="34" charset="0"/>
                <a:ea typeface="Calibri" panose="020F0502020204030204" pitchFamily="34" charset="0"/>
                <a:cs typeface="Segoe UI" panose="020B0502040204020203" pitchFamily="34" charset="0"/>
              </a:rPr>
              <a:t>, au travers :</a:t>
            </a:r>
          </a:p>
        </p:txBody>
      </p:sp>
      <p:pic>
        <p:nvPicPr>
          <p:cNvPr id="14" name="Picture 2">
            <a:extLst>
              <a:ext uri="{FF2B5EF4-FFF2-40B4-BE49-F238E27FC236}">
                <a16:creationId xmlns:a16="http://schemas.microsoft.com/office/drawing/2014/main" id="{19397FB4-D6C5-CA62-405B-765833E33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86" y="2270708"/>
            <a:ext cx="10011149" cy="324710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 descr="Ségur du numérique en santé | Agence régionale de santé Centre-Val de Loire">
            <a:extLst>
              <a:ext uri="{FF2B5EF4-FFF2-40B4-BE49-F238E27FC236}">
                <a16:creationId xmlns:a16="http://schemas.microsoft.com/office/drawing/2014/main" id="{6ADBEB5C-E170-8619-20EE-3A107F2C0C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Ségur du numérique en santé | Agence régionale de santé Centre-Val de Loire">
            <a:extLst>
              <a:ext uri="{FF2B5EF4-FFF2-40B4-BE49-F238E27FC236}">
                <a16:creationId xmlns:a16="http://schemas.microsoft.com/office/drawing/2014/main" id="{7C06F6B3-B8FD-8BEB-9068-F9E77BB7D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5968" y="110262"/>
            <a:ext cx="1614334" cy="157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06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821BFE4-FAE4-0454-FB21-07231F9A2320}"/>
              </a:ext>
            </a:extLst>
          </p:cNvPr>
          <p:cNvSpPr>
            <a:spLocks noGrp="1"/>
          </p:cNvSpPr>
          <p:nvPr>
            <p:ph type="ftr" sz="quarter" idx="3"/>
          </p:nvPr>
        </p:nvSpPr>
        <p:spPr/>
        <p:txBody>
          <a:bodyPr/>
          <a:lstStyle/>
          <a:p>
            <a:r>
              <a:rPr lang="fr-FR"/>
              <a:t>Kit ESMS Numérique│ 29/04/2024 │</a:t>
            </a:r>
          </a:p>
        </p:txBody>
      </p:sp>
      <p:sp>
        <p:nvSpPr>
          <p:cNvPr id="6" name="Espace réservé du texte 5">
            <a:extLst>
              <a:ext uri="{FF2B5EF4-FFF2-40B4-BE49-F238E27FC236}">
                <a16:creationId xmlns:a16="http://schemas.microsoft.com/office/drawing/2014/main" id="{67937DE6-5BFF-E7A9-22D6-99FE82D6FF5C}"/>
              </a:ext>
            </a:extLst>
          </p:cNvPr>
          <p:cNvSpPr txBox="1">
            <a:spLocks/>
          </p:cNvSpPr>
          <p:nvPr/>
        </p:nvSpPr>
        <p:spPr>
          <a:xfrm>
            <a:off x="6325523" y="820585"/>
            <a:ext cx="6373091" cy="32626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AA348A"/>
                </a:solidFill>
                <a:latin typeface="Arial Narrow" panose="020B0606020202030204" pitchFamily="34" charset="0"/>
                <a:ea typeface="Blogger Sans" panose="02000506030000020004"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600" b="1" dirty="0">
              <a:latin typeface="Segoe UI Semibold"/>
              <a:cs typeface="Segoe UI Semibold"/>
            </a:endParaRPr>
          </a:p>
        </p:txBody>
      </p:sp>
      <p:cxnSp>
        <p:nvCxnSpPr>
          <p:cNvPr id="10" name="Connecteur droit 9">
            <a:extLst>
              <a:ext uri="{FF2B5EF4-FFF2-40B4-BE49-F238E27FC236}">
                <a16:creationId xmlns:a16="http://schemas.microsoft.com/office/drawing/2014/main" id="{6C80E95D-5B97-4B8C-9E84-6D12B32DC1BF}"/>
              </a:ext>
            </a:extLst>
          </p:cNvPr>
          <p:cNvCxnSpPr>
            <a:cxnSpLocks/>
          </p:cNvCxnSpPr>
          <p:nvPr/>
        </p:nvCxnSpPr>
        <p:spPr>
          <a:xfrm>
            <a:off x="6051224" y="1435714"/>
            <a:ext cx="54428" cy="4788857"/>
          </a:xfrm>
          <a:prstGeom prst="line">
            <a:avLst/>
          </a:prstGeom>
          <a:ln w="19050">
            <a:solidFill>
              <a:srgbClr val="4C759F"/>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2071BD4E-82A7-17FB-7E31-E123F9F1B611}"/>
              </a:ext>
            </a:extLst>
          </p:cNvPr>
          <p:cNvCxnSpPr>
            <a:cxnSpLocks/>
          </p:cNvCxnSpPr>
          <p:nvPr/>
        </p:nvCxnSpPr>
        <p:spPr>
          <a:xfrm>
            <a:off x="157024" y="4138903"/>
            <a:ext cx="11872458" cy="0"/>
          </a:xfrm>
          <a:prstGeom prst="line">
            <a:avLst/>
          </a:prstGeom>
          <a:ln w="19050">
            <a:solidFill>
              <a:srgbClr val="4C759F"/>
            </a:solidFill>
            <a:prstDash val="lgDash"/>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AB8CEE08-3950-E6D4-668F-F7B17F09BBF5}"/>
              </a:ext>
            </a:extLst>
          </p:cNvPr>
          <p:cNvSpPr/>
          <p:nvPr/>
        </p:nvSpPr>
        <p:spPr>
          <a:xfrm>
            <a:off x="157024" y="1438981"/>
            <a:ext cx="5832645" cy="326264"/>
          </a:xfrm>
          <a:prstGeom prst="roundRect">
            <a:avLst/>
          </a:prstGeom>
          <a:solidFill>
            <a:srgbClr val="4C759F"/>
          </a:solidFill>
          <a:ln>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Segoe UI"/>
                <a:cs typeface="Segoe UI"/>
              </a:rPr>
              <a:t>Services socles</a:t>
            </a:r>
          </a:p>
        </p:txBody>
      </p:sp>
      <p:sp>
        <p:nvSpPr>
          <p:cNvPr id="16" name="Rectangle : coins arrondis 15">
            <a:extLst>
              <a:ext uri="{FF2B5EF4-FFF2-40B4-BE49-F238E27FC236}">
                <a16:creationId xmlns:a16="http://schemas.microsoft.com/office/drawing/2014/main" id="{E97AAA5A-7823-1142-269A-8B318D562069}"/>
              </a:ext>
            </a:extLst>
          </p:cNvPr>
          <p:cNvSpPr/>
          <p:nvPr/>
        </p:nvSpPr>
        <p:spPr>
          <a:xfrm>
            <a:off x="6096000" y="1436626"/>
            <a:ext cx="5864021" cy="326264"/>
          </a:xfrm>
          <a:prstGeom prst="roundRect">
            <a:avLst/>
          </a:prstGeom>
          <a:solidFill>
            <a:srgbClr val="AD3C8F"/>
          </a:solidFill>
          <a:ln>
            <a:solidFill>
              <a:srgbClr val="AD3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latin typeface="Segoe UI"/>
                <a:cs typeface="Segoe UI"/>
              </a:rPr>
              <a:t>Référentiels socles</a:t>
            </a:r>
          </a:p>
        </p:txBody>
      </p:sp>
      <p:sp>
        <p:nvSpPr>
          <p:cNvPr id="18" name="Rectangle : coins arrondis 17">
            <a:extLst>
              <a:ext uri="{FF2B5EF4-FFF2-40B4-BE49-F238E27FC236}">
                <a16:creationId xmlns:a16="http://schemas.microsoft.com/office/drawing/2014/main" id="{344BD9FF-2088-4283-92A1-21F433FA7233}"/>
              </a:ext>
            </a:extLst>
          </p:cNvPr>
          <p:cNvSpPr/>
          <p:nvPr/>
        </p:nvSpPr>
        <p:spPr>
          <a:xfrm>
            <a:off x="973777" y="1873417"/>
            <a:ext cx="4962727" cy="10834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mets en place le DMP</a:t>
            </a:r>
          </a:p>
          <a:p>
            <a:pPr marL="171450" indent="-171450" algn="just">
              <a:buFont typeface="Arial" panose="020B0604020202020204" pitchFamily="34" charset="0"/>
              <a:buChar char="•"/>
            </a:pPr>
            <a:r>
              <a:rPr lang="fr-FR" sz="1000">
                <a:solidFill>
                  <a:schemeClr val="tx1"/>
                </a:solidFill>
                <a:latin typeface="Segoe UI"/>
                <a:cs typeface="Segoe UI"/>
              </a:rPr>
              <a:t>Pour permettre le partage d’informations avec tous les professionnels de santé, du secteur social et médico social, et avec l’usager (en alimentant le DMP avec les documents produits par ESSMS et en permettant la consultation du DMP des usagers par les professionnels habilités de mon ESSMS pour leur permettre d’accéder aux documents déposés par d’autres établissements ou professionnels)</a:t>
            </a:r>
          </a:p>
        </p:txBody>
      </p:sp>
      <p:sp>
        <p:nvSpPr>
          <p:cNvPr id="20" name="Rectangle : coins arrondis 19">
            <a:extLst>
              <a:ext uri="{FF2B5EF4-FFF2-40B4-BE49-F238E27FC236}">
                <a16:creationId xmlns:a16="http://schemas.microsoft.com/office/drawing/2014/main" id="{715E76BC-36B0-3B75-2096-B74DB4BEE336}"/>
              </a:ext>
            </a:extLst>
          </p:cNvPr>
          <p:cNvSpPr/>
          <p:nvPr/>
        </p:nvSpPr>
        <p:spPr>
          <a:xfrm>
            <a:off x="1017318" y="3116971"/>
            <a:ext cx="4919186" cy="9121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dois disposer</a:t>
            </a:r>
          </a:p>
          <a:p>
            <a:pPr marL="171450" indent="-171450" algn="just">
              <a:buFont typeface="Arial" panose="020B0604020202020204" pitchFamily="34" charset="0"/>
              <a:buChar char="•"/>
            </a:pPr>
            <a:r>
              <a:rPr lang="fr-FR" sz="1000">
                <a:solidFill>
                  <a:schemeClr val="tx1"/>
                </a:solidFill>
                <a:latin typeface="Segoe UI"/>
                <a:cs typeface="Segoe UI"/>
              </a:rPr>
              <a:t>D’un DUI compatible</a:t>
            </a:r>
          </a:p>
          <a:p>
            <a:pPr marL="171450" indent="-171450" algn="just">
              <a:buFont typeface="Arial" panose="020B0604020202020204" pitchFamily="34" charset="0"/>
              <a:buChar char="•"/>
            </a:pPr>
            <a:r>
              <a:rPr lang="fr-FR" sz="1000">
                <a:solidFill>
                  <a:schemeClr val="tx1"/>
                </a:solidFill>
                <a:latin typeface="Segoe UI"/>
                <a:cs typeface="Segoe UI"/>
              </a:rPr>
              <a:t>De certificats logiciels (pour permettre le dépôt des documents)</a:t>
            </a:r>
          </a:p>
          <a:p>
            <a:pPr marL="171450" indent="-171450" algn="just">
              <a:buFont typeface="Arial" panose="020B0604020202020204" pitchFamily="34" charset="0"/>
              <a:buChar char="•"/>
            </a:pPr>
            <a:r>
              <a:rPr lang="fr-FR" sz="1000">
                <a:solidFill>
                  <a:schemeClr val="tx1"/>
                </a:solidFill>
                <a:latin typeface="Segoe UI"/>
                <a:cs typeface="Segoe UI"/>
              </a:rPr>
              <a:t>De e-CPS (pour identifier les professionnels qui ont besoin d’avoir accès au DMP) </a:t>
            </a:r>
          </a:p>
        </p:txBody>
      </p:sp>
      <p:sp>
        <p:nvSpPr>
          <p:cNvPr id="22" name="Rectangle : coins arrondis 21">
            <a:extLst>
              <a:ext uri="{FF2B5EF4-FFF2-40B4-BE49-F238E27FC236}">
                <a16:creationId xmlns:a16="http://schemas.microsoft.com/office/drawing/2014/main" id="{CE067499-D5F7-3B9F-EA5D-64F22D7FF9F0}"/>
              </a:ext>
            </a:extLst>
          </p:cNvPr>
          <p:cNvSpPr/>
          <p:nvPr/>
        </p:nvSpPr>
        <p:spPr>
          <a:xfrm>
            <a:off x="973776" y="4249430"/>
            <a:ext cx="4962727" cy="10886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J’équipe les professionnels avec des boîtes aux lettres de messagerie sécurisée de santé (MSSanté)</a:t>
            </a:r>
          </a:p>
          <a:p>
            <a:pPr marL="171450" indent="-171450" algn="just">
              <a:buFont typeface="Arial" panose="020B0604020202020204" pitchFamily="34" charset="0"/>
              <a:buChar char="•"/>
            </a:pPr>
            <a:r>
              <a:rPr lang="fr-FR" sz="1000">
                <a:solidFill>
                  <a:schemeClr val="tx1"/>
                </a:solidFill>
                <a:latin typeface="Segoe UI"/>
                <a:cs typeface="Segoe UI"/>
              </a:rPr>
              <a:t>Pour sécuriser l’échange d’informations entre tous les professionnels de santé et du secteur social et médico social amenés à intervenir auprès d’un usager, au sein d’un espace de confiance, ainsi que les échanges avec l’usager</a:t>
            </a:r>
          </a:p>
        </p:txBody>
      </p:sp>
      <p:sp>
        <p:nvSpPr>
          <p:cNvPr id="24" name="Rectangle : coins arrondis 23">
            <a:extLst>
              <a:ext uri="{FF2B5EF4-FFF2-40B4-BE49-F238E27FC236}">
                <a16:creationId xmlns:a16="http://schemas.microsoft.com/office/drawing/2014/main" id="{A7406D38-6983-6071-35CF-98515293EEDC}"/>
              </a:ext>
            </a:extLst>
          </p:cNvPr>
          <p:cNvSpPr/>
          <p:nvPr/>
        </p:nvSpPr>
        <p:spPr>
          <a:xfrm>
            <a:off x="973775" y="5492984"/>
            <a:ext cx="4962728" cy="7379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dois disposer</a:t>
            </a:r>
          </a:p>
          <a:p>
            <a:pPr marL="171450" indent="-171450" algn="just">
              <a:buFont typeface="Arial" panose="020B0604020202020204" pitchFamily="34" charset="0"/>
              <a:buChar char="•"/>
            </a:pPr>
            <a:r>
              <a:rPr lang="fr-FR" sz="1000">
                <a:solidFill>
                  <a:schemeClr val="tx1"/>
                </a:solidFill>
                <a:latin typeface="Segoe UI"/>
                <a:cs typeface="Segoe UI"/>
              </a:rPr>
              <a:t>D’un accès à une MSSanté dans mon DUI et/ou travers d’un outil dédié (</a:t>
            </a:r>
            <a:r>
              <a:rPr lang="fr-FR" sz="1000" err="1">
                <a:solidFill>
                  <a:schemeClr val="tx1"/>
                </a:solidFill>
                <a:latin typeface="Segoe UI"/>
                <a:cs typeface="Segoe UI"/>
              </a:rPr>
              <a:t>webmail</a:t>
            </a:r>
            <a:r>
              <a:rPr lang="fr-FR" sz="1000">
                <a:solidFill>
                  <a:schemeClr val="tx1"/>
                </a:solidFill>
                <a:latin typeface="Segoe UI"/>
                <a:cs typeface="Segoe UI"/>
              </a:rPr>
              <a:t>)</a:t>
            </a:r>
          </a:p>
          <a:p>
            <a:pPr marL="171450" indent="-171450" algn="just">
              <a:buFont typeface="Arial" panose="020B0604020202020204" pitchFamily="34" charset="0"/>
              <a:buChar char="•"/>
            </a:pPr>
            <a:r>
              <a:rPr lang="fr-FR" sz="1000">
                <a:solidFill>
                  <a:schemeClr val="tx1"/>
                </a:solidFill>
                <a:latin typeface="Segoe UI"/>
                <a:cs typeface="Segoe UI"/>
              </a:rPr>
              <a:t>De boîtes aux lettres (BAL) selon mes besoins</a:t>
            </a:r>
          </a:p>
        </p:txBody>
      </p:sp>
      <p:pic>
        <p:nvPicPr>
          <p:cNvPr id="26" name="Image 25" descr="Une image contenant logo&#10;&#10;Description générée automatiquement">
            <a:extLst>
              <a:ext uri="{FF2B5EF4-FFF2-40B4-BE49-F238E27FC236}">
                <a16:creationId xmlns:a16="http://schemas.microsoft.com/office/drawing/2014/main" id="{854BE8E8-AE45-2206-C561-41CA9D0B3F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52493"/>
            <a:ext cx="901296" cy="806660"/>
          </a:xfrm>
          <a:prstGeom prst="rect">
            <a:avLst/>
          </a:prstGeom>
        </p:spPr>
      </p:pic>
      <p:pic>
        <p:nvPicPr>
          <p:cNvPr id="28" name="Image 27" descr="Une image contenant cercle, Caractère coloré, Graphique, capture d’écran&#10;&#10;Description générée automatiquement">
            <a:extLst>
              <a:ext uri="{FF2B5EF4-FFF2-40B4-BE49-F238E27FC236}">
                <a16:creationId xmlns:a16="http://schemas.microsoft.com/office/drawing/2014/main" id="{DF2BD14A-3656-8891-5769-D4D9F58FA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213" y="4433362"/>
            <a:ext cx="584328" cy="701193"/>
          </a:xfrm>
          <a:prstGeom prst="rect">
            <a:avLst/>
          </a:prstGeom>
        </p:spPr>
      </p:pic>
      <p:sp>
        <p:nvSpPr>
          <p:cNvPr id="30" name="Rectangle : coins arrondis 29">
            <a:extLst>
              <a:ext uri="{FF2B5EF4-FFF2-40B4-BE49-F238E27FC236}">
                <a16:creationId xmlns:a16="http://schemas.microsoft.com/office/drawing/2014/main" id="{9F6088C0-EBBC-397A-F7AB-5A4C85CB1F02}"/>
              </a:ext>
            </a:extLst>
          </p:cNvPr>
          <p:cNvSpPr/>
          <p:nvPr/>
        </p:nvSpPr>
        <p:spPr>
          <a:xfrm>
            <a:off x="6997296" y="1879134"/>
            <a:ext cx="4962727" cy="10886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mets en place l’INS dans ma structure</a:t>
            </a:r>
          </a:p>
          <a:p>
            <a:pPr marL="171450" indent="-171450" algn="just">
              <a:buFont typeface="Arial" panose="020B0604020202020204" pitchFamily="34" charset="0"/>
              <a:buChar char="•"/>
            </a:pPr>
            <a:r>
              <a:rPr lang="fr-FR" sz="1000">
                <a:solidFill>
                  <a:schemeClr val="tx1"/>
                </a:solidFill>
                <a:latin typeface="Segoe UI"/>
                <a:cs typeface="Segoe UI"/>
              </a:rPr>
              <a:t>Pour sécuriser l’ identification des usagers à l’aide d’une seule et unique identité</a:t>
            </a:r>
          </a:p>
          <a:p>
            <a:pPr marL="171450" indent="-171450" algn="just">
              <a:buFont typeface="Arial" panose="020B0604020202020204" pitchFamily="34" charset="0"/>
              <a:buChar char="•"/>
            </a:pPr>
            <a:r>
              <a:rPr lang="fr-FR" sz="1000">
                <a:solidFill>
                  <a:schemeClr val="tx1"/>
                </a:solidFill>
                <a:latin typeface="Segoe UI"/>
                <a:cs typeface="Segoe UI"/>
              </a:rPr>
              <a:t>Pour permettre l’identification de toute donnée de santé que ma structure produit avec l’INS</a:t>
            </a:r>
          </a:p>
          <a:p>
            <a:pPr marL="171450" indent="-171450" algn="just">
              <a:buFont typeface="Arial" panose="020B0604020202020204" pitchFamily="34" charset="0"/>
              <a:buChar char="•"/>
            </a:pPr>
            <a:r>
              <a:rPr lang="fr-FR" sz="1000">
                <a:solidFill>
                  <a:schemeClr val="tx1"/>
                </a:solidFill>
                <a:latin typeface="Segoe UI"/>
                <a:cs typeface="Segoe UI"/>
              </a:rPr>
              <a:t>Pour faciliter l’échange et le partage des données de santé avec l’ensemble de l’équipe de prise en charge autour d’un usager</a:t>
            </a:r>
          </a:p>
        </p:txBody>
      </p:sp>
      <p:sp>
        <p:nvSpPr>
          <p:cNvPr id="32" name="Rectangle : coins arrondis 31">
            <a:extLst>
              <a:ext uri="{FF2B5EF4-FFF2-40B4-BE49-F238E27FC236}">
                <a16:creationId xmlns:a16="http://schemas.microsoft.com/office/drawing/2014/main" id="{ACB491AA-DA52-F4DF-45FB-6DCC23787832}"/>
              </a:ext>
            </a:extLst>
          </p:cNvPr>
          <p:cNvSpPr/>
          <p:nvPr/>
        </p:nvSpPr>
        <p:spPr>
          <a:xfrm>
            <a:off x="6997295" y="3111802"/>
            <a:ext cx="4962728" cy="7379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dois disposer</a:t>
            </a:r>
          </a:p>
          <a:p>
            <a:pPr marL="171450" indent="-171450" algn="just">
              <a:buFont typeface="Arial" panose="020B0604020202020204" pitchFamily="34" charset="0"/>
              <a:buChar char="•"/>
            </a:pPr>
            <a:r>
              <a:rPr lang="fr-FR" sz="1000">
                <a:solidFill>
                  <a:schemeClr val="tx1"/>
                </a:solidFill>
                <a:latin typeface="Segoe UI"/>
                <a:cs typeface="Segoe UI"/>
              </a:rPr>
              <a:t>D’un DUI compatible</a:t>
            </a:r>
          </a:p>
          <a:p>
            <a:pPr marL="171450" indent="-171450" algn="just">
              <a:buFont typeface="Arial" panose="020B0604020202020204" pitchFamily="34" charset="0"/>
              <a:buChar char="•"/>
            </a:pPr>
            <a:r>
              <a:rPr lang="fr-FR" sz="1000">
                <a:solidFill>
                  <a:schemeClr val="tx1"/>
                </a:solidFill>
                <a:latin typeface="Segoe UI"/>
                <a:cs typeface="Segoe UI"/>
              </a:rPr>
              <a:t>De cartes </a:t>
            </a:r>
            <a:r>
              <a:rPr lang="fr-FR" sz="1000" err="1">
                <a:solidFill>
                  <a:schemeClr val="tx1"/>
                </a:solidFill>
                <a:latin typeface="Segoe UI"/>
                <a:cs typeface="Segoe UI"/>
              </a:rPr>
              <a:t>CPx</a:t>
            </a:r>
            <a:r>
              <a:rPr lang="fr-FR" sz="1000">
                <a:solidFill>
                  <a:schemeClr val="tx1"/>
                </a:solidFill>
                <a:latin typeface="Segoe UI"/>
                <a:cs typeface="Segoe UI"/>
              </a:rPr>
              <a:t> nominatives (CPS, CPE, CPF) pour les professionnels de ma structure procédant à l’admission de l’usager ou de certificats logiciels </a:t>
            </a:r>
          </a:p>
        </p:txBody>
      </p:sp>
      <p:pic>
        <p:nvPicPr>
          <p:cNvPr id="34" name="Image 33">
            <a:extLst>
              <a:ext uri="{FF2B5EF4-FFF2-40B4-BE49-F238E27FC236}">
                <a16:creationId xmlns:a16="http://schemas.microsoft.com/office/drawing/2014/main" id="{E88FE764-8D31-6F8D-D4AC-A3EA535C3DB0}"/>
              </a:ext>
            </a:extLst>
          </p:cNvPr>
          <p:cNvPicPr>
            <a:picLocks noChangeAspect="1"/>
          </p:cNvPicPr>
          <p:nvPr/>
        </p:nvPicPr>
        <p:blipFill>
          <a:blip r:embed="rId4"/>
          <a:stretch>
            <a:fillRect/>
          </a:stretch>
        </p:blipFill>
        <p:spPr>
          <a:xfrm>
            <a:off x="6114776" y="5020000"/>
            <a:ext cx="767036" cy="89694"/>
          </a:xfrm>
          <a:prstGeom prst="rect">
            <a:avLst/>
          </a:prstGeom>
        </p:spPr>
      </p:pic>
      <p:sp>
        <p:nvSpPr>
          <p:cNvPr id="36" name="Rectangle : coins arrondis 35">
            <a:extLst>
              <a:ext uri="{FF2B5EF4-FFF2-40B4-BE49-F238E27FC236}">
                <a16:creationId xmlns:a16="http://schemas.microsoft.com/office/drawing/2014/main" id="{19C31356-8B00-A922-B94B-FEC87B8514AF}"/>
              </a:ext>
            </a:extLst>
          </p:cNvPr>
          <p:cNvSpPr/>
          <p:nvPr/>
        </p:nvSpPr>
        <p:spPr>
          <a:xfrm>
            <a:off x="6967324" y="4246622"/>
            <a:ext cx="5024178" cy="1114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mets en place Pro Santé </a:t>
            </a:r>
            <a:r>
              <a:rPr lang="fr-FR" sz="1100" b="1" err="1">
                <a:solidFill>
                  <a:schemeClr val="tx1"/>
                </a:solidFill>
                <a:latin typeface="Segoe UI"/>
                <a:cs typeface="Segoe UI"/>
              </a:rPr>
              <a:t>Connect</a:t>
            </a:r>
            <a:r>
              <a:rPr lang="fr-FR" sz="1100" b="1">
                <a:solidFill>
                  <a:schemeClr val="tx1"/>
                </a:solidFill>
                <a:latin typeface="Segoe UI"/>
                <a:cs typeface="Segoe UI"/>
              </a:rPr>
              <a:t> pour l’authentification au DUI</a:t>
            </a:r>
          </a:p>
          <a:p>
            <a:pPr marL="171450" indent="-171450" algn="just">
              <a:buFont typeface="Arial" panose="020B0604020202020204" pitchFamily="34" charset="0"/>
              <a:buChar char="•"/>
            </a:pPr>
            <a:r>
              <a:rPr lang="fr-FR" sz="1000">
                <a:solidFill>
                  <a:schemeClr val="tx1"/>
                </a:solidFill>
                <a:latin typeface="Segoe UI"/>
                <a:cs typeface="Segoe UI"/>
              </a:rPr>
              <a:t>Pour sécuriser et faciliter l’authentification des professionnels de mon ESSMS aux différents services numériques, dont le DUI</a:t>
            </a:r>
          </a:p>
        </p:txBody>
      </p:sp>
      <p:sp>
        <p:nvSpPr>
          <p:cNvPr id="38" name="Rectangle : coins arrondis 37">
            <a:extLst>
              <a:ext uri="{FF2B5EF4-FFF2-40B4-BE49-F238E27FC236}">
                <a16:creationId xmlns:a16="http://schemas.microsoft.com/office/drawing/2014/main" id="{4509CBA4-63AF-A892-F14B-BFE9A861BD6D}"/>
              </a:ext>
            </a:extLst>
          </p:cNvPr>
          <p:cNvSpPr/>
          <p:nvPr/>
        </p:nvSpPr>
        <p:spPr>
          <a:xfrm>
            <a:off x="6999980" y="5494390"/>
            <a:ext cx="5024179" cy="67674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a:solidFill>
                  <a:schemeClr val="tx1"/>
                </a:solidFill>
                <a:latin typeface="Segoe UI"/>
                <a:cs typeface="Segoe UI"/>
              </a:rPr>
              <a:t>Je dois disposer</a:t>
            </a:r>
          </a:p>
          <a:p>
            <a:pPr marL="171450" indent="-171450" algn="just">
              <a:buFont typeface="Arial" panose="020B0604020202020204" pitchFamily="34" charset="0"/>
              <a:buChar char="•"/>
            </a:pPr>
            <a:r>
              <a:rPr lang="fr-FR" sz="1000">
                <a:solidFill>
                  <a:schemeClr val="tx1"/>
                </a:solidFill>
                <a:latin typeface="Segoe UI"/>
                <a:cs typeface="Segoe UI"/>
              </a:rPr>
              <a:t>De cartes </a:t>
            </a:r>
            <a:r>
              <a:rPr lang="fr-FR" sz="1000" err="1">
                <a:solidFill>
                  <a:schemeClr val="tx1"/>
                </a:solidFill>
                <a:latin typeface="Segoe UI"/>
                <a:cs typeface="Segoe UI"/>
              </a:rPr>
              <a:t>CPx</a:t>
            </a:r>
            <a:r>
              <a:rPr lang="fr-FR" sz="1000">
                <a:solidFill>
                  <a:schemeClr val="tx1"/>
                </a:solidFill>
                <a:latin typeface="Segoe UI"/>
                <a:cs typeface="Segoe UI"/>
              </a:rPr>
              <a:t> ou e-CPS</a:t>
            </a:r>
          </a:p>
        </p:txBody>
      </p:sp>
      <p:pic>
        <p:nvPicPr>
          <p:cNvPr id="40" name="Image 39" descr="Une image contenant texte, Police, nombre, conception&#10;&#10;Description générée automatiquement">
            <a:extLst>
              <a:ext uri="{FF2B5EF4-FFF2-40B4-BE49-F238E27FC236}">
                <a16:creationId xmlns:a16="http://schemas.microsoft.com/office/drawing/2014/main" id="{81F8FF77-A00D-96B1-899B-A64457799D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9" y="2080245"/>
            <a:ext cx="978196" cy="689184"/>
          </a:xfrm>
          <a:prstGeom prst="rect">
            <a:avLst/>
          </a:prstGeom>
        </p:spPr>
      </p:pic>
      <p:pic>
        <p:nvPicPr>
          <p:cNvPr id="42" name="Picture 2" descr="MSSanté Pro | Maison de Santé Marie Galène">
            <a:extLst>
              <a:ext uri="{FF2B5EF4-FFF2-40B4-BE49-F238E27FC236}">
                <a16:creationId xmlns:a16="http://schemas.microsoft.com/office/drawing/2014/main" id="{F9640EA0-3DBF-CE4F-82DF-AAC50F30A5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795" y="4378934"/>
            <a:ext cx="682705" cy="730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égur du numérique en santé | Agence régionale de santé Centre-Val de Loire">
            <a:extLst>
              <a:ext uri="{FF2B5EF4-FFF2-40B4-BE49-F238E27FC236}">
                <a16:creationId xmlns:a16="http://schemas.microsoft.com/office/drawing/2014/main" id="{B5BEA260-FA80-4EFE-4B7A-411210B4CB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5196" y="110262"/>
            <a:ext cx="1255106" cy="1206894"/>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2">
            <a:extLst>
              <a:ext uri="{FF2B5EF4-FFF2-40B4-BE49-F238E27FC236}">
                <a16:creationId xmlns:a16="http://schemas.microsoft.com/office/drawing/2014/main" id="{0FBA40DC-5910-3AD3-2E46-C0FB95104A81}"/>
              </a:ext>
            </a:extLst>
          </p:cNvPr>
          <p:cNvSpPr txBox="1">
            <a:spLocks/>
          </p:cNvSpPr>
          <p:nvPr/>
        </p:nvSpPr>
        <p:spPr>
          <a:xfrm>
            <a:off x="1296648" y="510968"/>
            <a:ext cx="10127489" cy="387798"/>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A4368C"/>
                </a:solidFill>
                <a:latin typeface="Segoe UI Semibold" panose="020B0702040204020203" pitchFamily="34" charset="0"/>
                <a:cs typeface="Segoe UI Semibold" panose="020B0702040204020203" pitchFamily="34" charset="0"/>
              </a:rPr>
              <a:t>Contexte</a:t>
            </a:r>
          </a:p>
        </p:txBody>
      </p:sp>
      <p:sp>
        <p:nvSpPr>
          <p:cNvPr id="13" name="Espace réservé du texte 3">
            <a:extLst>
              <a:ext uri="{FF2B5EF4-FFF2-40B4-BE49-F238E27FC236}">
                <a16:creationId xmlns:a16="http://schemas.microsoft.com/office/drawing/2014/main" id="{EBDE155B-39E3-BC03-FF9B-886404F405EA}"/>
              </a:ext>
            </a:extLst>
          </p:cNvPr>
          <p:cNvSpPr txBox="1">
            <a:spLocks/>
          </p:cNvSpPr>
          <p:nvPr/>
        </p:nvSpPr>
        <p:spPr>
          <a:xfrm>
            <a:off x="1249513" y="886478"/>
            <a:ext cx="7857183" cy="221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solidFill>
                  <a:srgbClr val="A4368C"/>
                </a:solidFill>
                <a:latin typeface="Segoe UI Semibold" panose="020B0702040204020203" pitchFamily="34" charset="0"/>
                <a:cs typeface="Segoe UI Semibold" panose="020B0702040204020203" pitchFamily="34" charset="0"/>
              </a:rPr>
              <a:t>Les différents services et référentiels numériques socles</a:t>
            </a:r>
          </a:p>
        </p:txBody>
      </p:sp>
    </p:spTree>
    <p:extLst>
      <p:ext uri="{BB962C8B-B14F-4D97-AF65-F5344CB8AC3E}">
        <p14:creationId xmlns:p14="http://schemas.microsoft.com/office/powerpoint/2010/main" val="3750071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838200" y="1711332"/>
            <a:ext cx="3960812" cy="1495794"/>
          </a:xfrm>
        </p:spPr>
        <p:txBody>
          <a:bodyPr/>
          <a:lstStyle/>
          <a:p>
            <a:pPr>
              <a:spcBef>
                <a:spcPts val="1200"/>
              </a:spcBef>
            </a:pPr>
            <a:r>
              <a:rPr lang="fr-FR" dirty="0">
                <a:latin typeface="Segoe UI Black"/>
                <a:ea typeface="Segoe UI Black"/>
              </a:rPr>
              <a:t>2. Prérequis à la mise en place des services socles</a:t>
            </a:r>
            <a:endParaRPr lang="fr-FR" dirty="0">
              <a:solidFill>
                <a:schemeClr val="bg1"/>
              </a:solidFill>
              <a:latin typeface="Segoe UI Black"/>
              <a:ea typeface="Segoe UI Black"/>
            </a:endParaRPr>
          </a:p>
        </p:txBody>
      </p:sp>
    </p:spTree>
    <p:extLst>
      <p:ext uri="{BB962C8B-B14F-4D97-AF65-F5344CB8AC3E}">
        <p14:creationId xmlns:p14="http://schemas.microsoft.com/office/powerpoint/2010/main" val="815925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BA28043-C198-A6FB-D64D-D82378E12186}"/>
              </a:ext>
            </a:extLst>
          </p:cNvPr>
          <p:cNvSpPr>
            <a:spLocks noGrp="1"/>
          </p:cNvSpPr>
          <p:nvPr>
            <p:ph type="ftr" sz="quarter" idx="3"/>
          </p:nvPr>
        </p:nvSpPr>
        <p:spPr/>
        <p:txBody>
          <a:bodyPr/>
          <a:lstStyle/>
          <a:p>
            <a:r>
              <a:rPr lang="fr-FR"/>
              <a:t>Kit ESMS Numérique│ 29/04/2024 │</a:t>
            </a:r>
          </a:p>
        </p:txBody>
      </p:sp>
      <p:sp>
        <p:nvSpPr>
          <p:cNvPr id="4" name="Rectangle 3">
            <a:extLst>
              <a:ext uri="{FF2B5EF4-FFF2-40B4-BE49-F238E27FC236}">
                <a16:creationId xmlns:a16="http://schemas.microsoft.com/office/drawing/2014/main" id="{095DDA76-A0C1-A54C-A42A-EBC3619B74F7}"/>
              </a:ext>
            </a:extLst>
          </p:cNvPr>
          <p:cNvSpPr/>
          <p:nvPr/>
        </p:nvSpPr>
        <p:spPr>
          <a:xfrm>
            <a:off x="538294" y="2727997"/>
            <a:ext cx="10810612" cy="213190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3">
            <a:extLst>
              <a:ext uri="{FF2B5EF4-FFF2-40B4-BE49-F238E27FC236}">
                <a16:creationId xmlns:a16="http://schemas.microsoft.com/office/drawing/2014/main" id="{CCF5367D-7931-ABCF-A68A-F46005A06007}"/>
              </a:ext>
            </a:extLst>
          </p:cNvPr>
          <p:cNvSpPr txBox="1">
            <a:spLocks/>
          </p:cNvSpPr>
          <p:nvPr/>
        </p:nvSpPr>
        <p:spPr>
          <a:xfrm>
            <a:off x="631536" y="493784"/>
            <a:ext cx="11008591" cy="1113663"/>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r>
              <a:rPr lang="fr-FR" sz="2800" dirty="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rPr>
              <a:t>Prérequis à la mise en place des services socles</a:t>
            </a:r>
          </a:p>
        </p:txBody>
      </p:sp>
      <p:sp>
        <p:nvSpPr>
          <p:cNvPr id="8" name="Espace réservé du texte 4">
            <a:extLst>
              <a:ext uri="{FF2B5EF4-FFF2-40B4-BE49-F238E27FC236}">
                <a16:creationId xmlns:a16="http://schemas.microsoft.com/office/drawing/2014/main" id="{7B026093-633B-E7DA-D23F-6C72A767E567}"/>
              </a:ext>
            </a:extLst>
          </p:cNvPr>
          <p:cNvSpPr txBox="1">
            <a:spLocks/>
          </p:cNvSpPr>
          <p:nvPr/>
        </p:nvSpPr>
        <p:spPr>
          <a:xfrm>
            <a:off x="695036" y="1160616"/>
            <a:ext cx="8509318" cy="4363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Semibold" panose="020B0702040204020203" pitchFamily="34" charset="0"/>
                <a:ea typeface="+mn-ea"/>
                <a:cs typeface="Segoe UI Semibold" panose="020B07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Semibold" panose="020B0702040204020203" pitchFamily="34" charset="0"/>
                <a:ea typeface="+mn-ea"/>
                <a:cs typeface="Segoe UI Semibold" panose="020B07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solidFill>
                  <a:srgbClr val="A4368C"/>
                </a:solidFill>
                <a:latin typeface="Segoe UI" panose="020B0502040204020203" pitchFamily="34" charset="0"/>
                <a:cs typeface="Segoe UI" panose="020B0502040204020203" pitchFamily="34" charset="0"/>
              </a:rPr>
              <a:t>Contractualiser avec l’Agence du Numérique en Santé (ANS)</a:t>
            </a:r>
          </a:p>
        </p:txBody>
      </p:sp>
      <p:graphicFrame>
        <p:nvGraphicFramePr>
          <p:cNvPr id="10" name="Tableau 8">
            <a:extLst>
              <a:ext uri="{FF2B5EF4-FFF2-40B4-BE49-F238E27FC236}">
                <a16:creationId xmlns:a16="http://schemas.microsoft.com/office/drawing/2014/main" id="{C6325F90-E99A-FE30-50B0-9DA97A657A80}"/>
              </a:ext>
            </a:extLst>
          </p:cNvPr>
          <p:cNvGraphicFramePr>
            <a:graphicFrameLocks noGrp="1"/>
          </p:cNvGraphicFramePr>
          <p:nvPr>
            <p:extLst>
              <p:ext uri="{D42A27DB-BD31-4B8C-83A1-F6EECF244321}">
                <p14:modId xmlns:p14="http://schemas.microsoft.com/office/powerpoint/2010/main" val="2940135172"/>
              </p:ext>
            </p:extLst>
          </p:nvPr>
        </p:nvGraphicFramePr>
        <p:xfrm>
          <a:off x="3665990" y="5461791"/>
          <a:ext cx="4555221" cy="882544"/>
        </p:xfrm>
        <a:graphic>
          <a:graphicData uri="http://schemas.openxmlformats.org/drawingml/2006/table">
            <a:tbl>
              <a:tblPr firstRow="1" bandRow="1">
                <a:tableStyleId>{69012ECD-51FC-41F1-AA8D-1B2483CD663E}</a:tableStyleId>
              </a:tblPr>
              <a:tblGrid>
                <a:gridCol w="4555221">
                  <a:extLst>
                    <a:ext uri="{9D8B030D-6E8A-4147-A177-3AD203B41FA5}">
                      <a16:colId xmlns:a16="http://schemas.microsoft.com/office/drawing/2014/main" val="2628184341"/>
                    </a:ext>
                  </a:extLst>
                </a:gridCol>
              </a:tblGrid>
              <a:tr h="882544">
                <a:tc>
                  <a:txBody>
                    <a:bodyPr/>
                    <a:lstStyle/>
                    <a:p>
                      <a:pPr marL="0" indent="0" algn="l">
                        <a:buFont typeface="Arial" panose="020B0604020202020204" pitchFamily="34" charset="0"/>
                        <a:buNone/>
                      </a:pPr>
                      <a:r>
                        <a:rPr lang="fr-FR" sz="1800" dirty="0">
                          <a:solidFill>
                            <a:schemeClr val="tx1"/>
                          </a:solidFill>
                          <a:latin typeface="Segoe UI Semibold"/>
                          <a:hlinkClick r:id="rId2">
                            <a:extLst>
                              <a:ext uri="{A12FA001-AC4F-418D-AE19-62706E023703}">
                                <ahyp:hlinkClr xmlns:ahyp="http://schemas.microsoft.com/office/drawing/2018/hyperlinkcolor" val="tx"/>
                              </a:ext>
                            </a:extLst>
                          </a:hlinkClick>
                        </a:rPr>
                        <a:t>Parcours guidé ANS</a:t>
                      </a:r>
                      <a:endParaRPr lang="fr-FR" sz="1800" dirty="0">
                        <a:solidFill>
                          <a:schemeClr val="tx1"/>
                        </a:solidFill>
                        <a:latin typeface="Segoe UI Semibold"/>
                      </a:endParaRPr>
                    </a:p>
                  </a:txBody>
                  <a:tcPr anchor="ctr">
                    <a:lnL w="12700" cap="flat" cmpd="sng" algn="ctr">
                      <a:solidFill>
                        <a:srgbClr val="AD3C8F"/>
                      </a:solidFill>
                      <a:prstDash val="solid"/>
                      <a:round/>
                      <a:headEnd type="none" w="med" len="med"/>
                      <a:tailEnd type="none" w="med" len="med"/>
                    </a:lnL>
                    <a:lnR w="12700" cap="flat" cmpd="sng" algn="ctr">
                      <a:solidFill>
                        <a:srgbClr val="AD3C8F"/>
                      </a:solidFill>
                      <a:prstDash val="solid"/>
                      <a:round/>
                      <a:headEnd type="none" w="med" len="med"/>
                      <a:tailEnd type="none" w="med" len="med"/>
                    </a:lnR>
                    <a:lnT w="12700" cap="flat" cmpd="sng" algn="ctr">
                      <a:solidFill>
                        <a:srgbClr val="AD3C8F"/>
                      </a:solidFill>
                      <a:prstDash val="solid"/>
                      <a:round/>
                      <a:headEnd type="none" w="med" len="med"/>
                      <a:tailEnd type="none" w="med" len="med"/>
                    </a:lnT>
                    <a:lnB w="12700" cap="flat" cmpd="sng" algn="ctr">
                      <a:solidFill>
                        <a:srgbClr val="AD3C8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3666351"/>
                  </a:ext>
                </a:extLst>
              </a:tr>
            </a:tbl>
          </a:graphicData>
        </a:graphic>
      </p:graphicFrame>
      <p:sp>
        <p:nvSpPr>
          <p:cNvPr id="12" name="Espace réservé du texte 1">
            <a:extLst>
              <a:ext uri="{FF2B5EF4-FFF2-40B4-BE49-F238E27FC236}">
                <a16:creationId xmlns:a16="http://schemas.microsoft.com/office/drawing/2014/main" id="{DA72CC62-2EC3-056C-9530-CC1F48CED363}"/>
              </a:ext>
            </a:extLst>
          </p:cNvPr>
          <p:cNvSpPr txBox="1">
            <a:spLocks/>
          </p:cNvSpPr>
          <p:nvPr/>
        </p:nvSpPr>
        <p:spPr>
          <a:xfrm>
            <a:off x="627354" y="1637565"/>
            <a:ext cx="10793121" cy="109614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fr-FR" sz="1400" dirty="0">
                <a:latin typeface="Segoe UI"/>
                <a:ea typeface="Calibri" panose="020F0502020204030204" pitchFamily="34" charset="0"/>
                <a:cs typeface="Segoe UI"/>
              </a:rPr>
              <a:t>Afin d’offrir un </a:t>
            </a:r>
            <a:r>
              <a:rPr lang="fr-FR" sz="1400" b="1" dirty="0">
                <a:latin typeface="Segoe UI"/>
                <a:ea typeface="Calibri" panose="020F0502020204030204" pitchFamily="34" charset="0"/>
                <a:cs typeface="Segoe UI"/>
              </a:rPr>
              <a:t>accès sécurisé aux services numériques de santé </a:t>
            </a:r>
            <a:r>
              <a:rPr lang="fr-FR" sz="1400" dirty="0">
                <a:latin typeface="Segoe UI"/>
                <a:ea typeface="Calibri" panose="020F0502020204030204" pitchFamily="34" charset="0"/>
                <a:cs typeface="Segoe UI"/>
              </a:rPr>
              <a:t>aux professionnels de sa structure, chaque représentant légal d’ESSMS doit d’abord établir un </a:t>
            </a:r>
            <a:r>
              <a:rPr lang="fr-FR" sz="1400" b="1" dirty="0">
                <a:latin typeface="Segoe UI"/>
                <a:ea typeface="Calibri" panose="020F0502020204030204" pitchFamily="34" charset="0"/>
                <a:cs typeface="Segoe UI"/>
              </a:rPr>
              <a:t>contrat d’adhésion pour sa structure avec l’ANS </a:t>
            </a:r>
            <a:r>
              <a:rPr lang="fr-FR" sz="1400" dirty="0">
                <a:latin typeface="Segoe UI"/>
                <a:ea typeface="Calibri" panose="020F0502020204030204" pitchFamily="34" charset="0"/>
                <a:cs typeface="Segoe UI"/>
              </a:rPr>
              <a:t>et demander sa </a:t>
            </a:r>
            <a:r>
              <a:rPr lang="fr-FR" sz="1400" b="1" dirty="0">
                <a:latin typeface="Segoe UI"/>
                <a:ea typeface="Calibri" panose="020F0502020204030204" pitchFamily="34" charset="0"/>
                <a:cs typeface="Segoe UI"/>
              </a:rPr>
              <a:t>carte de représentant légal</a:t>
            </a:r>
            <a:r>
              <a:rPr lang="fr-FR" sz="1400" dirty="0">
                <a:latin typeface="Segoe UI"/>
                <a:ea typeface="Calibri" panose="020F0502020204030204" pitchFamily="34" charset="0"/>
                <a:cs typeface="Segoe UI"/>
              </a:rPr>
              <a:t>.</a:t>
            </a:r>
            <a:endParaRPr lang="fr-FR" dirty="0">
              <a:latin typeface="Segoe UI"/>
              <a:cs typeface="Segoe UI"/>
            </a:endParaRPr>
          </a:p>
          <a:p>
            <a:pPr>
              <a:buFont typeface="Arial"/>
              <a:buChar char="•"/>
            </a:pPr>
            <a:r>
              <a:rPr lang="fr-FR" sz="1400" dirty="0">
                <a:latin typeface="Segoe UI"/>
                <a:ea typeface="Calibri" panose="020F0502020204030204" pitchFamily="34" charset="0"/>
                <a:cs typeface="Segoe UI"/>
              </a:rPr>
              <a:t>C’est un prérequis pour </a:t>
            </a:r>
            <a:r>
              <a:rPr lang="fr-FR" sz="1400" b="1" dirty="0">
                <a:latin typeface="Segoe UI"/>
                <a:ea typeface="Calibri" panose="020F0502020204030204" pitchFamily="34" charset="0"/>
                <a:cs typeface="Segoe UI"/>
              </a:rPr>
              <a:t>obtenir les moyens d’identification électronique (MIE) </a:t>
            </a:r>
            <a:r>
              <a:rPr lang="fr-FR" sz="1400" dirty="0">
                <a:latin typeface="Segoe UI"/>
                <a:ea typeface="Calibri" panose="020F0502020204030204" pitchFamily="34" charset="0"/>
                <a:cs typeface="Segoe UI"/>
              </a:rPr>
              <a:t>délivrés gratuitement par l’ANS (certificats logiciels, cartes </a:t>
            </a:r>
            <a:r>
              <a:rPr lang="fr-FR" sz="1400" dirty="0" err="1">
                <a:latin typeface="Segoe UI"/>
                <a:ea typeface="Calibri" panose="020F0502020204030204" pitchFamily="34" charset="0"/>
                <a:cs typeface="Segoe UI"/>
              </a:rPr>
              <a:t>CPx</a:t>
            </a:r>
            <a:r>
              <a:rPr lang="fr-FR" sz="1400" dirty="0">
                <a:latin typeface="Segoe UI"/>
                <a:ea typeface="Calibri" panose="020F0502020204030204" pitchFamily="34" charset="0"/>
                <a:cs typeface="Segoe UI"/>
              </a:rPr>
              <a:t> et e-CPS), nécessaires pour accéder aux services numériques via le DUI.</a:t>
            </a:r>
          </a:p>
        </p:txBody>
      </p:sp>
      <p:sp>
        <p:nvSpPr>
          <p:cNvPr id="14" name="Espace réservé du texte 1">
            <a:extLst>
              <a:ext uri="{FF2B5EF4-FFF2-40B4-BE49-F238E27FC236}">
                <a16:creationId xmlns:a16="http://schemas.microsoft.com/office/drawing/2014/main" id="{1DF817F6-9985-770C-51BC-885C1E9E392C}"/>
              </a:ext>
            </a:extLst>
          </p:cNvPr>
          <p:cNvSpPr txBox="1">
            <a:spLocks/>
          </p:cNvSpPr>
          <p:nvPr/>
        </p:nvSpPr>
        <p:spPr>
          <a:xfrm>
            <a:off x="1034208" y="2842099"/>
            <a:ext cx="3808523" cy="378110"/>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a:latin typeface="Segoe UI"/>
                <a:ea typeface="Calibri" panose="020F0502020204030204" pitchFamily="34" charset="0"/>
                <a:cs typeface="Segoe UI"/>
              </a:rPr>
              <a:t>Prendre connaissance des </a:t>
            </a:r>
            <a:r>
              <a:rPr lang="fr-FR" sz="1400" b="1">
                <a:solidFill>
                  <a:srgbClr val="6E69AE"/>
                </a:solidFill>
                <a:latin typeface="Segoe UI"/>
                <a:ea typeface="Calibri" panose="020F0502020204030204" pitchFamily="34" charset="0"/>
                <a:cs typeface="Segoe UI"/>
                <a:hlinkClick r:id="rId4">
                  <a:extLst>
                    <a:ext uri="{A12FA001-AC4F-418D-AE19-62706E023703}">
                      <ahyp:hlinkClr xmlns:ahyp="http://schemas.microsoft.com/office/drawing/2018/hyperlinkcolor" val="tx"/>
                    </a:ext>
                  </a:extLst>
                </a:hlinkClick>
              </a:rPr>
              <a:t>CGU des MIE</a:t>
            </a:r>
            <a:endParaRPr lang="fr-FR" sz="1400" b="1">
              <a:solidFill>
                <a:srgbClr val="6E69AE"/>
              </a:solidFill>
              <a:latin typeface="Segoe UI"/>
              <a:ea typeface="Calibri" panose="020F0502020204030204" pitchFamily="34" charset="0"/>
              <a:cs typeface="Segoe UI"/>
            </a:endParaRPr>
          </a:p>
        </p:txBody>
      </p:sp>
      <p:sp>
        <p:nvSpPr>
          <p:cNvPr id="16" name="Espace réservé du texte 1">
            <a:extLst>
              <a:ext uri="{FF2B5EF4-FFF2-40B4-BE49-F238E27FC236}">
                <a16:creationId xmlns:a16="http://schemas.microsoft.com/office/drawing/2014/main" id="{C916963B-7CBA-C3F1-BDEA-CCDBAA0FC4A7}"/>
              </a:ext>
            </a:extLst>
          </p:cNvPr>
          <p:cNvSpPr txBox="1">
            <a:spLocks/>
          </p:cNvSpPr>
          <p:nvPr/>
        </p:nvSpPr>
        <p:spPr>
          <a:xfrm>
            <a:off x="875318" y="3390205"/>
            <a:ext cx="10284902" cy="1455185"/>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a:latin typeface="Segoe UI"/>
                <a:ea typeface="Calibri" panose="020F0502020204030204" pitchFamily="34" charset="0"/>
                <a:cs typeface="Segoe UI"/>
              </a:rPr>
              <a:t>Compléter le </a:t>
            </a:r>
            <a:r>
              <a:rPr lang="fr-FR" sz="1400" b="1">
                <a:solidFill>
                  <a:srgbClr val="4C759F"/>
                </a:solidFill>
                <a:latin typeface="Segoe UI"/>
                <a:ea typeface="Calibri" panose="020F0502020204030204" pitchFamily="34" charset="0"/>
                <a:cs typeface="Segoe UI"/>
              </a:rPr>
              <a:t>contrat d’adhésion </a:t>
            </a:r>
            <a:r>
              <a:rPr lang="fr-FR" sz="1400">
                <a:latin typeface="Segoe UI"/>
                <a:ea typeface="Calibri" panose="020F0502020204030204" pitchFamily="34" charset="0"/>
                <a:cs typeface="Segoe UI"/>
              </a:rPr>
              <a:t>et demander une </a:t>
            </a:r>
            <a:r>
              <a:rPr lang="fr-FR" sz="1400" b="1">
                <a:solidFill>
                  <a:srgbClr val="4C759F"/>
                </a:solidFill>
                <a:latin typeface="Segoe UI"/>
                <a:ea typeface="Calibri" panose="020F0502020204030204" pitchFamily="34" charset="0"/>
                <a:cs typeface="Segoe UI"/>
              </a:rPr>
              <a:t>carte de représentant légal</a:t>
            </a:r>
          </a:p>
          <a:p>
            <a:pPr>
              <a:buClrTx/>
              <a:buFont typeface="Arial" panose="020B0604020202020204" pitchFamily="34" charset="0"/>
              <a:buChar char="•"/>
            </a:pPr>
            <a:r>
              <a:rPr lang="fr-FR" sz="1400" i="1">
                <a:latin typeface="Segoe UI"/>
                <a:ea typeface="Calibri" panose="020F0502020204030204" pitchFamily="34" charset="0"/>
                <a:cs typeface="Segoe UI"/>
              </a:rPr>
              <a:t>Pour enregistrer les professionnels sur le portail RPPS+ (afin de disposer d’une e-CPS et/ou adresse MSSanté nominative)</a:t>
            </a:r>
            <a:r>
              <a:rPr lang="fr-FR" sz="1400">
                <a:latin typeface="Segoe UI"/>
                <a:ea typeface="Calibri" panose="020F0502020204030204" pitchFamily="34" charset="0"/>
                <a:cs typeface="Segoe UI"/>
              </a:rPr>
              <a:t> : </a:t>
            </a:r>
            <a:r>
              <a:rPr lang="fr-FR" sz="1400" b="1">
                <a:solidFill>
                  <a:srgbClr val="4C759F"/>
                </a:solidFill>
                <a:latin typeface="Segoe UI"/>
                <a:ea typeface="Calibri" panose="020F0502020204030204" pitchFamily="34" charset="0"/>
                <a:cs typeface="Segoe UI"/>
                <a:hlinkClick r:id="rId5">
                  <a:extLst>
                    <a:ext uri="{A12FA001-AC4F-418D-AE19-62706E023703}">
                      <ahyp:hlinkClr xmlns:ahyp="http://schemas.microsoft.com/office/drawing/2018/hyperlinkcolor" val="tx"/>
                    </a:ext>
                  </a:extLst>
                </a:hlinkClick>
              </a:rPr>
              <a:t>contrat au niveau de l’entité juridique et formulaire de demande de carte de représentant légal</a:t>
            </a:r>
            <a:endParaRPr lang="fr-FR" sz="1400" b="1">
              <a:solidFill>
                <a:srgbClr val="4C759F"/>
              </a:solidFill>
              <a:latin typeface="Segoe UI"/>
              <a:ea typeface="Calibri" panose="020F0502020204030204" pitchFamily="34" charset="0"/>
              <a:cs typeface="Segoe UI"/>
            </a:endParaRPr>
          </a:p>
          <a:p>
            <a:pPr>
              <a:buClrTx/>
              <a:buFont typeface="Arial" panose="020B0604020202020204" pitchFamily="34" charset="0"/>
              <a:buChar char="•"/>
            </a:pPr>
            <a:r>
              <a:rPr lang="fr-FR" sz="1400" i="1">
                <a:latin typeface="Segoe UI"/>
                <a:ea typeface="Calibri" panose="020F0502020204030204" pitchFamily="34" charset="0"/>
                <a:cs typeface="Segoe UI"/>
              </a:rPr>
              <a:t>Pour que les professionnels de mon/mes ESSMS puissent utiliser les services et référentiels socles (INS, DMP, etc.)</a:t>
            </a:r>
            <a:r>
              <a:rPr lang="fr-FR" sz="1400">
                <a:latin typeface="Segoe UI"/>
                <a:ea typeface="Calibri" panose="020F0502020204030204" pitchFamily="34" charset="0"/>
                <a:cs typeface="Segoe UI"/>
              </a:rPr>
              <a:t> : </a:t>
            </a:r>
            <a:r>
              <a:rPr lang="fr-FR" sz="1400" b="1">
                <a:solidFill>
                  <a:srgbClr val="4C759F"/>
                </a:solidFill>
                <a:latin typeface="Segoe UI"/>
                <a:ea typeface="Calibri" panose="020F0502020204030204" pitchFamily="34" charset="0"/>
                <a:cs typeface="Segoe UI"/>
                <a:hlinkClick r:id="rId6">
                  <a:extLst>
                    <a:ext uri="{A12FA001-AC4F-418D-AE19-62706E023703}">
                      <ahyp:hlinkClr xmlns:ahyp="http://schemas.microsoft.com/office/drawing/2018/hyperlinkcolor" val="tx"/>
                    </a:ext>
                  </a:extLst>
                </a:hlinkClick>
              </a:rPr>
              <a:t>contrat d’adhésion et formulaire de demande de carte au niveau de l’entité géographique (EG)</a:t>
            </a:r>
            <a:endParaRPr lang="fr-FR" sz="1400" b="1">
              <a:solidFill>
                <a:srgbClr val="4C759F"/>
              </a:solidFill>
              <a:latin typeface="Segoe UI"/>
              <a:ea typeface="Calibri" panose="020F0502020204030204" pitchFamily="34" charset="0"/>
              <a:cs typeface="Segoe UI"/>
            </a:endParaRPr>
          </a:p>
        </p:txBody>
      </p:sp>
      <p:pic>
        <p:nvPicPr>
          <p:cNvPr id="18" name="Image 17" descr="Une image contenant texte&#10;&#10;Description générée automatiquement">
            <a:extLst>
              <a:ext uri="{FF2B5EF4-FFF2-40B4-BE49-F238E27FC236}">
                <a16:creationId xmlns:a16="http://schemas.microsoft.com/office/drawing/2014/main" id="{AD967B02-793A-5F26-C95A-C7A1359F2B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0711" y="5659834"/>
            <a:ext cx="1621522" cy="486457"/>
          </a:xfrm>
          <a:prstGeom prst="rect">
            <a:avLst/>
          </a:prstGeom>
        </p:spPr>
      </p:pic>
    </p:spTree>
    <p:extLst>
      <p:ext uri="{BB962C8B-B14F-4D97-AF65-F5344CB8AC3E}">
        <p14:creationId xmlns:p14="http://schemas.microsoft.com/office/powerpoint/2010/main" val="2565649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D17A30-4C66-6012-C0AB-237FE3159FF0}"/>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003D18D4-E423-C902-878D-772554FB7EC8}"/>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t>Prérequis à la mise en place des services socles</a:t>
            </a:r>
          </a:p>
        </p:txBody>
      </p:sp>
      <p:sp>
        <p:nvSpPr>
          <p:cNvPr id="4" name="Espace réservé du texte 3">
            <a:extLst>
              <a:ext uri="{FF2B5EF4-FFF2-40B4-BE49-F238E27FC236}">
                <a16:creationId xmlns:a16="http://schemas.microsoft.com/office/drawing/2014/main" id="{7218F173-969A-4730-6A14-8089242F930D}"/>
              </a:ext>
            </a:extLst>
          </p:cNvPr>
          <p:cNvSpPr>
            <a:spLocks noGrp="1"/>
          </p:cNvSpPr>
          <p:nvPr>
            <p:ph type="body" sz="quarter" idx="13"/>
          </p:nvPr>
        </p:nvSpPr>
        <p:spPr>
          <a:xfrm>
            <a:off x="1296649" y="1057297"/>
            <a:ext cx="7857183" cy="221599"/>
          </a:xfrm>
        </p:spPr>
        <p:txBody>
          <a:bodyPr/>
          <a:lstStyle/>
          <a:p>
            <a:r>
              <a:rPr lang="fr-FR" sz="1600" b="1">
                <a:latin typeface="Segoe UI" panose="020B0502040204020203" pitchFamily="34" charset="0"/>
                <a:cs typeface="Segoe UI" panose="020B0502040204020203" pitchFamily="34" charset="0"/>
              </a:rPr>
              <a:t>Obtenir les moyens d’identification électronique (MIE)</a:t>
            </a:r>
            <a:endParaRPr lang="fr-FR" sz="1600">
              <a:latin typeface="Segoe UI" panose="020B0502040204020203" pitchFamily="34" charset="0"/>
              <a:cs typeface="Segoe UI" panose="020B0502040204020203" pitchFamily="34" charset="0"/>
            </a:endParaRPr>
          </a:p>
        </p:txBody>
      </p:sp>
      <p:sp>
        <p:nvSpPr>
          <p:cNvPr id="5" name="Espace réservé du texte 1">
            <a:extLst>
              <a:ext uri="{FF2B5EF4-FFF2-40B4-BE49-F238E27FC236}">
                <a16:creationId xmlns:a16="http://schemas.microsoft.com/office/drawing/2014/main" id="{53D016AD-D57D-DA9F-0013-F264B0345BE3}"/>
              </a:ext>
            </a:extLst>
          </p:cNvPr>
          <p:cNvSpPr txBox="1">
            <a:spLocks/>
          </p:cNvSpPr>
          <p:nvPr/>
        </p:nvSpPr>
        <p:spPr>
          <a:xfrm>
            <a:off x="100669" y="1527202"/>
            <a:ext cx="6722121" cy="282940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A7358C"/>
                </a:solidFill>
                <a:latin typeface="Segoe UI" panose="020B0502040204020203" pitchFamily="34" charset="0"/>
                <a:ea typeface="Calibri" panose="020F0502020204030204" pitchFamily="34" charset="0"/>
                <a:cs typeface="Segoe UI" panose="020B0502040204020203" pitchFamily="34" charset="0"/>
              </a:rPr>
              <a:t>Cartes </a:t>
            </a:r>
            <a:r>
              <a:rPr lang="fr-FR" sz="1400" b="1" dirty="0" err="1">
                <a:solidFill>
                  <a:srgbClr val="A7358C"/>
                </a:solidFill>
                <a:latin typeface="Segoe UI" panose="020B0502040204020203" pitchFamily="34" charset="0"/>
                <a:ea typeface="Calibri" panose="020F0502020204030204" pitchFamily="34" charset="0"/>
                <a:cs typeface="Segoe UI" panose="020B0502040204020203" pitchFamily="34" charset="0"/>
              </a:rPr>
              <a:t>CPx</a:t>
            </a:r>
            <a:r>
              <a:rPr lang="fr-FR" sz="1400" b="1" dirty="0">
                <a:solidFill>
                  <a:srgbClr val="A7358C"/>
                </a:solidFill>
                <a:latin typeface="Segoe UI" panose="020B0502040204020203" pitchFamily="34" charset="0"/>
                <a:ea typeface="Calibri" panose="020F0502020204030204" pitchFamily="34" charset="0"/>
                <a:cs typeface="Segoe UI" panose="020B0502040204020203" pitchFamily="34" charset="0"/>
              </a:rPr>
              <a:t> et e-CPS</a:t>
            </a:r>
          </a:p>
          <a:p>
            <a:pPr>
              <a:buFont typeface="Arial"/>
              <a:buChar char="•"/>
            </a:pPr>
            <a:r>
              <a:rPr lang="fr-FR" sz="1300" dirty="0">
                <a:latin typeface="Segoe UI"/>
                <a:ea typeface="Calibri" panose="020F0502020204030204" pitchFamily="34" charset="0"/>
                <a:cs typeface="Segoe UI"/>
              </a:rPr>
              <a:t>Les </a:t>
            </a:r>
            <a:r>
              <a:rPr lang="fr-FR" sz="1300" b="1" dirty="0">
                <a:latin typeface="Segoe UI"/>
                <a:ea typeface="Calibri" panose="020F0502020204030204" pitchFamily="34" charset="0"/>
                <a:cs typeface="Segoe UI"/>
              </a:rPr>
              <a:t>cartes </a:t>
            </a:r>
            <a:r>
              <a:rPr lang="fr-FR" sz="1300" b="1" dirty="0" err="1">
                <a:latin typeface="Segoe UI"/>
                <a:ea typeface="Calibri" panose="020F0502020204030204" pitchFamily="34" charset="0"/>
                <a:cs typeface="Segoe UI"/>
              </a:rPr>
              <a:t>CPx</a:t>
            </a:r>
            <a:r>
              <a:rPr lang="fr-FR" sz="1300" b="1" dirty="0">
                <a:latin typeface="Segoe UI"/>
                <a:ea typeface="Calibri" panose="020F0502020204030204" pitchFamily="34" charset="0"/>
                <a:cs typeface="Segoe UI"/>
              </a:rPr>
              <a:t> </a:t>
            </a:r>
            <a:r>
              <a:rPr lang="fr-FR" sz="1300" dirty="0">
                <a:latin typeface="Segoe UI"/>
                <a:ea typeface="Calibri" panose="020F0502020204030204" pitchFamily="34" charset="0"/>
                <a:cs typeface="Segoe UI"/>
              </a:rPr>
              <a:t>sont des </a:t>
            </a:r>
            <a:r>
              <a:rPr lang="fr-FR" sz="1300" b="1" dirty="0">
                <a:latin typeface="Segoe UI"/>
                <a:ea typeface="Calibri" panose="020F0502020204030204" pitchFamily="34" charset="0"/>
                <a:cs typeface="Segoe UI"/>
              </a:rPr>
              <a:t>cartes d’identité professionnelle électroniques dédiées aux secteurs de la santé, du social et du médico social. </a:t>
            </a:r>
            <a:r>
              <a:rPr lang="fr-FR" sz="1300" dirty="0">
                <a:latin typeface="Segoe UI"/>
                <a:ea typeface="Calibri" panose="020F0502020204030204" pitchFamily="34" charset="0"/>
                <a:cs typeface="Segoe UI"/>
              </a:rPr>
              <a:t>Elles </a:t>
            </a:r>
            <a:r>
              <a:rPr lang="fr-FR" sz="1300" b="1" dirty="0">
                <a:latin typeface="Segoe UI"/>
                <a:ea typeface="Calibri" panose="020F0502020204030204" pitchFamily="34" charset="0"/>
                <a:cs typeface="Segoe UI"/>
              </a:rPr>
              <a:t>attestent de l’identité </a:t>
            </a:r>
            <a:r>
              <a:rPr lang="fr-FR" sz="1300" dirty="0">
                <a:latin typeface="Segoe UI"/>
                <a:ea typeface="Calibri" panose="020F0502020204030204" pitchFamily="34" charset="0"/>
                <a:cs typeface="Segoe UI"/>
              </a:rPr>
              <a:t>de son porteur et de ses qualifications professionnelles et sont utilisées pour sécuriser l’accès aux services numériques de santé. Ces cartes peuvent être demandées auprès des Ordres (pour les professionnels de santé à Ordre) ou auprès de l’ANS (pour tous les professionnels sans Ordre).</a:t>
            </a:r>
          </a:p>
          <a:p>
            <a:pPr>
              <a:buFont typeface="Arial"/>
              <a:buChar char="•"/>
            </a:pPr>
            <a:r>
              <a:rPr lang="fr-FR" sz="1300" dirty="0">
                <a:latin typeface="Segoe UI" panose="020B0502040204020203" pitchFamily="34" charset="0"/>
                <a:ea typeface="Calibri" panose="020F0502020204030204" pitchFamily="34" charset="0"/>
                <a:cs typeface="Segoe UI" panose="020B0502040204020203" pitchFamily="34" charset="0"/>
              </a:rPr>
              <a:t>Les </a:t>
            </a:r>
            <a:r>
              <a:rPr lang="fr-FR" sz="1300" b="1" dirty="0">
                <a:latin typeface="Segoe UI" panose="020B0502040204020203" pitchFamily="34" charset="0"/>
                <a:ea typeface="Calibri" panose="020F0502020204030204" pitchFamily="34" charset="0"/>
                <a:cs typeface="Segoe UI" panose="020B0502040204020203" pitchFamily="34" charset="0"/>
              </a:rPr>
              <a:t>cartes e-CPS </a:t>
            </a:r>
            <a:r>
              <a:rPr lang="fr-FR" sz="1300" dirty="0">
                <a:latin typeface="Segoe UI" panose="020B0502040204020203" pitchFamily="34" charset="0"/>
                <a:ea typeface="Calibri" panose="020F0502020204030204" pitchFamily="34" charset="0"/>
                <a:cs typeface="Segoe UI" panose="020B0502040204020203" pitchFamily="34" charset="0"/>
              </a:rPr>
              <a:t>sont </a:t>
            </a:r>
            <a:r>
              <a:rPr lang="fr-FR" sz="1300" b="1" dirty="0">
                <a:latin typeface="Segoe UI" panose="020B0502040204020203" pitchFamily="34" charset="0"/>
                <a:ea typeface="Calibri" panose="020F0502020204030204" pitchFamily="34" charset="0"/>
                <a:cs typeface="Segoe UI" panose="020B0502040204020203" pitchFamily="34" charset="0"/>
              </a:rPr>
              <a:t>l’équivalent numérique des cartes CPS </a:t>
            </a:r>
            <a:r>
              <a:rPr lang="fr-FR" sz="1300" dirty="0">
                <a:latin typeface="Segoe UI" panose="020B0502040204020203" pitchFamily="34" charset="0"/>
                <a:ea typeface="Calibri" panose="020F0502020204030204" pitchFamily="34" charset="0"/>
                <a:cs typeface="Segoe UI" panose="020B0502040204020203" pitchFamily="34" charset="0"/>
              </a:rPr>
              <a:t>permettant aux professionnels d’accéder aux services numériques en mobilité.</a:t>
            </a:r>
          </a:p>
          <a:p>
            <a:pPr>
              <a:buFont typeface="Arial"/>
              <a:buChar char="•"/>
            </a:pPr>
            <a:r>
              <a:rPr lang="fr-FR" sz="1300" dirty="0">
                <a:latin typeface="Segoe UI"/>
                <a:ea typeface="Calibri" panose="020F0502020204030204" pitchFamily="34" charset="0"/>
                <a:cs typeface="Segoe UI"/>
              </a:rPr>
              <a:t>Les professionnels du secteur social et médico social qui souhaitent utiliser les services numériques de santé doivent être enregistrés au travers du portail RPPS+, ce qui leur permettra de disposer d’un numéro RPPS, d’une e-CPS et d'une boite aux lettres nominative MSSanté.</a:t>
            </a:r>
          </a:p>
          <a:p>
            <a:pPr>
              <a:buFont typeface="Arial"/>
              <a:buChar char="•"/>
            </a:pPr>
            <a:endParaRPr lang="fr-FR" sz="1400" dirty="0">
              <a:latin typeface="Segoe UI" panose="020B0502040204020203" pitchFamily="34" charset="0"/>
              <a:ea typeface="Calibri" panose="020F0502020204030204" pitchFamily="34" charset="0"/>
              <a:cs typeface="Segoe UI" panose="020B0502040204020203" pitchFamily="34" charset="0"/>
            </a:endParaRPr>
          </a:p>
        </p:txBody>
      </p:sp>
      <p:pic>
        <p:nvPicPr>
          <p:cNvPr id="6" name="Graphique 5" descr="Badge avec un remplissage uni">
            <a:extLst>
              <a:ext uri="{FF2B5EF4-FFF2-40B4-BE49-F238E27FC236}">
                <a16:creationId xmlns:a16="http://schemas.microsoft.com/office/drawing/2014/main" id="{DB3B0F01-DD65-EEF6-33C2-62777760D9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25" y="4849642"/>
            <a:ext cx="378110" cy="378110"/>
          </a:xfrm>
          <a:prstGeom prst="rect">
            <a:avLst/>
          </a:prstGeom>
        </p:spPr>
      </p:pic>
      <p:pic>
        <p:nvPicPr>
          <p:cNvPr id="7" name="Graphique 6" descr="Badge 1 avec un remplissage uni">
            <a:extLst>
              <a:ext uri="{FF2B5EF4-FFF2-40B4-BE49-F238E27FC236}">
                <a16:creationId xmlns:a16="http://schemas.microsoft.com/office/drawing/2014/main" id="{816F0917-70FE-970B-ABE2-2FBC1E9772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925" y="4333742"/>
            <a:ext cx="378110" cy="378110"/>
          </a:xfrm>
          <a:prstGeom prst="rect">
            <a:avLst/>
          </a:prstGeom>
        </p:spPr>
      </p:pic>
      <p:sp>
        <p:nvSpPr>
          <p:cNvPr id="8" name="Espace réservé du texte 1">
            <a:extLst>
              <a:ext uri="{FF2B5EF4-FFF2-40B4-BE49-F238E27FC236}">
                <a16:creationId xmlns:a16="http://schemas.microsoft.com/office/drawing/2014/main" id="{23E13E02-3A7D-9C6B-FE14-0E067F9551BE}"/>
              </a:ext>
            </a:extLst>
          </p:cNvPr>
          <p:cNvSpPr txBox="1">
            <a:spLocks/>
          </p:cNvSpPr>
          <p:nvPr/>
        </p:nvSpPr>
        <p:spPr>
          <a:xfrm>
            <a:off x="527299" y="4232187"/>
            <a:ext cx="6199695" cy="705886"/>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00">
                <a:latin typeface="Segoe UI" panose="020B0502040204020203" pitchFamily="34" charset="0"/>
                <a:ea typeface="Calibri" panose="020F0502020204030204" pitchFamily="34" charset="0"/>
                <a:cs typeface="Segoe UI" panose="020B0502040204020203" pitchFamily="34" charset="0"/>
              </a:rPr>
              <a:t>Désigner un mandataire pour commander des cartes via le </a:t>
            </a:r>
            <a:r>
              <a:rPr lang="fr-FR" sz="1300">
                <a:latin typeface="Segoe UI" panose="020B0502040204020203" pitchFamily="34" charset="0"/>
                <a:ea typeface="Calibri" panose="020F0502020204030204" pitchFamily="34" charset="0"/>
                <a:cs typeface="Segoe UI" panose="020B0502040204020203" pitchFamily="34" charset="0"/>
                <a:hlinkClick r:id="rId7"/>
              </a:rPr>
              <a:t>formulaire</a:t>
            </a:r>
            <a:r>
              <a:rPr lang="fr-FR" sz="1300">
                <a:latin typeface="Segoe UI" panose="020B0502040204020203" pitchFamily="34" charset="0"/>
                <a:ea typeface="Calibri" panose="020F0502020204030204" pitchFamily="34" charset="0"/>
                <a:cs typeface="Segoe UI" panose="020B0502040204020203" pitchFamily="34" charset="0"/>
              </a:rPr>
              <a:t> (pour que le mandataire commande sa carte : </a:t>
            </a:r>
            <a:r>
              <a:rPr lang="fr-FR" sz="1300">
                <a:latin typeface="Segoe UI" panose="020B0502040204020203" pitchFamily="34" charset="0"/>
                <a:ea typeface="Calibri" panose="020F0502020204030204" pitchFamily="34" charset="0"/>
                <a:cs typeface="Segoe UI" panose="020B0502040204020203" pitchFamily="34" charset="0"/>
                <a:hlinkClick r:id="rId8"/>
              </a:rPr>
              <a:t>formulaire</a:t>
            </a:r>
            <a:r>
              <a:rPr lang="fr-FR" sz="1300">
                <a:latin typeface="Segoe UI" panose="020B0502040204020203" pitchFamily="34" charset="0"/>
                <a:ea typeface="Calibri" panose="020F0502020204030204" pitchFamily="34" charset="0"/>
                <a:cs typeface="Segoe UI" panose="020B0502040204020203" pitchFamily="34" charset="0"/>
              </a:rPr>
              <a:t>)</a:t>
            </a:r>
            <a:endParaRPr lang="fr-FR" sz="1300" b="1">
              <a:solidFill>
                <a:srgbClr val="6E69AE"/>
              </a:solidFill>
              <a:latin typeface="Segoe UI" panose="020B0502040204020203" pitchFamily="34" charset="0"/>
              <a:ea typeface="Calibri" panose="020F0502020204030204" pitchFamily="34" charset="0"/>
              <a:cs typeface="Segoe UI" panose="020B0502040204020203" pitchFamily="34" charset="0"/>
            </a:endParaRPr>
          </a:p>
        </p:txBody>
      </p:sp>
      <p:sp>
        <p:nvSpPr>
          <p:cNvPr id="9" name="Espace réservé du texte 1">
            <a:extLst>
              <a:ext uri="{FF2B5EF4-FFF2-40B4-BE49-F238E27FC236}">
                <a16:creationId xmlns:a16="http://schemas.microsoft.com/office/drawing/2014/main" id="{35591D33-C485-3474-506A-D0BF1789AD5C}"/>
              </a:ext>
            </a:extLst>
          </p:cNvPr>
          <p:cNvSpPr txBox="1">
            <a:spLocks/>
          </p:cNvSpPr>
          <p:nvPr/>
        </p:nvSpPr>
        <p:spPr>
          <a:xfrm>
            <a:off x="527035" y="4780747"/>
            <a:ext cx="5121913" cy="597180"/>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00">
                <a:latin typeface="Segoe UI" panose="020B0502040204020203" pitchFamily="34" charset="0"/>
                <a:ea typeface="Calibri" panose="020F0502020204030204" pitchFamily="34" charset="0"/>
                <a:cs typeface="Segoe UI" panose="020B0502040204020203" pitchFamily="34" charset="0"/>
              </a:rPr>
              <a:t>Commander des cartes via le </a:t>
            </a:r>
            <a:r>
              <a:rPr lang="fr-FR" sz="1300">
                <a:latin typeface="Segoe UI" panose="020B0502040204020203" pitchFamily="34" charset="0"/>
                <a:ea typeface="Calibri" panose="020F0502020204030204" pitchFamily="34" charset="0"/>
                <a:cs typeface="Segoe UI" panose="020B0502040204020203" pitchFamily="34" charset="0"/>
                <a:hlinkClick r:id="rId7"/>
              </a:rPr>
              <a:t>formulaire</a:t>
            </a:r>
            <a:r>
              <a:rPr lang="fr-FR" sz="1300">
                <a:latin typeface="Segoe UI" panose="020B0502040204020203" pitchFamily="34" charset="0"/>
                <a:ea typeface="Calibri" panose="020F0502020204030204" pitchFamily="34" charset="0"/>
                <a:cs typeface="Segoe UI" panose="020B0502040204020203" pitchFamily="34" charset="0"/>
              </a:rPr>
              <a:t> ou le </a:t>
            </a:r>
            <a:r>
              <a:rPr lang="fr-FR" sz="1300">
                <a:latin typeface="Segoe UI" panose="020B0502040204020203" pitchFamily="34" charset="0"/>
                <a:ea typeface="Calibri" panose="020F0502020204030204" pitchFamily="34" charset="0"/>
                <a:cs typeface="Segoe UI" panose="020B0502040204020203" pitchFamily="34" charset="0"/>
                <a:hlinkClick r:id="rId9"/>
              </a:rPr>
              <a:t>téléservice TOM</a:t>
            </a:r>
            <a:endParaRPr lang="fr-FR" sz="1300" b="1">
              <a:solidFill>
                <a:srgbClr val="6E69AE"/>
              </a:solidFill>
              <a:latin typeface="Segoe UI" panose="020B0502040204020203" pitchFamily="34" charset="0"/>
              <a:ea typeface="Calibri" panose="020F0502020204030204" pitchFamily="34" charset="0"/>
              <a:cs typeface="Segoe UI" panose="020B0502040204020203" pitchFamily="34" charset="0"/>
            </a:endParaRPr>
          </a:p>
        </p:txBody>
      </p:sp>
      <p:sp>
        <p:nvSpPr>
          <p:cNvPr id="10" name="Espace réservé du texte 1">
            <a:extLst>
              <a:ext uri="{FF2B5EF4-FFF2-40B4-BE49-F238E27FC236}">
                <a16:creationId xmlns:a16="http://schemas.microsoft.com/office/drawing/2014/main" id="{6C6877B9-7BC7-EB13-3A23-645F2DC0E1AC}"/>
              </a:ext>
            </a:extLst>
          </p:cNvPr>
          <p:cNvSpPr txBox="1">
            <a:spLocks/>
          </p:cNvSpPr>
          <p:nvPr/>
        </p:nvSpPr>
        <p:spPr>
          <a:xfrm>
            <a:off x="7069379" y="1527202"/>
            <a:ext cx="4690356" cy="1306972"/>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AD3C8F"/>
                </a:solidFill>
                <a:latin typeface="Segoe UI"/>
                <a:ea typeface="Calibri" panose="020F0502020204030204" pitchFamily="34" charset="0"/>
                <a:cs typeface="Segoe UI"/>
              </a:rPr>
              <a:t>Certificats logiciels</a:t>
            </a:r>
          </a:p>
          <a:p>
            <a:pPr>
              <a:buFont typeface="Arial"/>
              <a:buChar char="•"/>
            </a:pPr>
            <a:r>
              <a:rPr lang="fr-FR" sz="1300" dirty="0">
                <a:latin typeface="Segoe UI" panose="020B0502040204020203" pitchFamily="34" charset="0"/>
                <a:ea typeface="Calibri" panose="020F0502020204030204" pitchFamily="34" charset="0"/>
                <a:cs typeface="Segoe UI" panose="020B0502040204020203" pitchFamily="34" charset="0"/>
              </a:rPr>
              <a:t>Un </a:t>
            </a:r>
            <a:r>
              <a:rPr lang="fr-FR" sz="1300" b="1" dirty="0">
                <a:latin typeface="Segoe UI" panose="020B0502040204020203" pitchFamily="34" charset="0"/>
                <a:ea typeface="Calibri" panose="020F0502020204030204" pitchFamily="34" charset="0"/>
                <a:cs typeface="Segoe UI" panose="020B0502040204020203" pitchFamily="34" charset="0"/>
              </a:rPr>
              <a:t>certificat logiciel </a:t>
            </a:r>
            <a:r>
              <a:rPr lang="fr-FR" sz="1300" dirty="0">
                <a:latin typeface="Segoe UI" panose="020B0502040204020203" pitchFamily="34" charset="0"/>
                <a:ea typeface="Calibri" panose="020F0502020204030204" pitchFamily="34" charset="0"/>
                <a:cs typeface="Segoe UI" panose="020B0502040204020203" pitchFamily="34" charset="0"/>
              </a:rPr>
              <a:t>est un </a:t>
            </a:r>
            <a:r>
              <a:rPr lang="fr-FR" sz="1300" b="1" dirty="0">
                <a:latin typeface="Segoe UI" panose="020B0502040204020203" pitchFamily="34" charset="0"/>
                <a:ea typeface="Calibri" panose="020F0502020204030204" pitchFamily="34" charset="0"/>
                <a:cs typeface="Segoe UI" panose="020B0502040204020203" pitchFamily="34" charset="0"/>
              </a:rPr>
              <a:t>fichier informatique faisant fonction de pièce d'identité numérique</a:t>
            </a:r>
            <a:r>
              <a:rPr lang="fr-FR" sz="1300" dirty="0">
                <a:latin typeface="Segoe UI" panose="020B0502040204020203" pitchFamily="34" charset="0"/>
                <a:ea typeface="Calibri" panose="020F0502020204030204" pitchFamily="34" charset="0"/>
                <a:cs typeface="Segoe UI" panose="020B0502040204020203" pitchFamily="34" charset="0"/>
              </a:rPr>
              <a:t>. Il permet de garantir à distance l’identité d’une personne physique (un professionnel de santé) et/ou d’une personne morale (une structure).</a:t>
            </a:r>
            <a:endParaRPr lang="fr-FR" sz="1400" dirty="0">
              <a:latin typeface="Segoe UI" panose="020B0502040204020203" pitchFamily="34" charset="0"/>
              <a:ea typeface="Calibri" panose="020F0502020204030204" pitchFamily="34" charset="0"/>
              <a:cs typeface="Segoe UI" panose="020B0502040204020203" pitchFamily="34" charset="0"/>
            </a:endParaRPr>
          </a:p>
        </p:txBody>
      </p:sp>
      <p:pic>
        <p:nvPicPr>
          <p:cNvPr id="11" name="Graphique 10" descr="Badge avec un remplissage uni">
            <a:extLst>
              <a:ext uri="{FF2B5EF4-FFF2-40B4-BE49-F238E27FC236}">
                <a16:creationId xmlns:a16="http://schemas.microsoft.com/office/drawing/2014/main" id="{7B290563-822F-EE20-CFC1-AD4B004D8A8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07271" y="4254104"/>
            <a:ext cx="378110" cy="378110"/>
          </a:xfrm>
          <a:prstGeom prst="rect">
            <a:avLst/>
          </a:prstGeom>
        </p:spPr>
      </p:pic>
      <p:pic>
        <p:nvPicPr>
          <p:cNvPr id="12" name="Graphique 11" descr="Badge 1 avec un remplissage uni">
            <a:extLst>
              <a:ext uri="{FF2B5EF4-FFF2-40B4-BE49-F238E27FC236}">
                <a16:creationId xmlns:a16="http://schemas.microsoft.com/office/drawing/2014/main" id="{D4698304-D041-B49D-3CB5-4617F467B91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07271" y="2976974"/>
            <a:ext cx="378110" cy="378110"/>
          </a:xfrm>
          <a:prstGeom prst="rect">
            <a:avLst/>
          </a:prstGeom>
        </p:spPr>
      </p:pic>
      <p:sp>
        <p:nvSpPr>
          <p:cNvPr id="16" name="Espace réservé du texte 1">
            <a:extLst>
              <a:ext uri="{FF2B5EF4-FFF2-40B4-BE49-F238E27FC236}">
                <a16:creationId xmlns:a16="http://schemas.microsoft.com/office/drawing/2014/main" id="{DE79F2B5-42E7-164B-1826-16B3CFC0129C}"/>
              </a:ext>
            </a:extLst>
          </p:cNvPr>
          <p:cNvSpPr txBox="1">
            <a:spLocks/>
          </p:cNvSpPr>
          <p:nvPr/>
        </p:nvSpPr>
        <p:spPr>
          <a:xfrm>
            <a:off x="7339457" y="2940108"/>
            <a:ext cx="4690356" cy="1236059"/>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00">
                <a:latin typeface="Segoe UI" panose="020B0502040204020203" pitchFamily="34" charset="0"/>
                <a:ea typeface="Calibri" panose="020F0502020204030204" pitchFamily="34" charset="0"/>
                <a:cs typeface="Segoe UI" panose="020B0502040204020203" pitchFamily="34" charset="0"/>
              </a:rPr>
              <a:t>Chaque représentant légal d’ESSMS doit désigner des administrateurs techniques (au sein de sa structure ou bien de son éditeur), qui seront habilités par l'ANS à la commande des certificats logiciels, au moyen du </a:t>
            </a:r>
            <a:r>
              <a:rPr lang="fr-FR" sz="1300">
                <a:latin typeface="Segoe UI" panose="020B0502040204020203" pitchFamily="34" charset="0"/>
                <a:ea typeface="Calibri" panose="020F0502020204030204" pitchFamily="34" charset="0"/>
                <a:cs typeface="Segoe UI" panose="020B0502040204020203" pitchFamily="34" charset="0"/>
                <a:hlinkClick r:id="rId14"/>
              </a:rPr>
              <a:t>formulaire en ligne dédié</a:t>
            </a:r>
            <a:r>
              <a:rPr lang="fr-FR" sz="1300">
                <a:latin typeface="Segoe UI" panose="020B0502040204020203" pitchFamily="34" charset="0"/>
                <a:ea typeface="Calibri" panose="020F0502020204030204" pitchFamily="34" charset="0"/>
                <a:cs typeface="Segoe UI" panose="020B0502040204020203" pitchFamily="34" charset="0"/>
              </a:rPr>
              <a:t>. Ces administrateurs techniques doivent au préalable être équipés de cartes CPx.</a:t>
            </a:r>
            <a:endParaRPr lang="fr-FR" sz="1300" b="1">
              <a:solidFill>
                <a:srgbClr val="6E69AE"/>
              </a:solidFill>
              <a:latin typeface="Segoe UI" panose="020B0502040204020203" pitchFamily="34" charset="0"/>
              <a:ea typeface="Calibri" panose="020F0502020204030204" pitchFamily="34" charset="0"/>
              <a:cs typeface="Segoe UI" panose="020B0502040204020203" pitchFamily="34" charset="0"/>
            </a:endParaRPr>
          </a:p>
        </p:txBody>
      </p:sp>
      <p:sp>
        <p:nvSpPr>
          <p:cNvPr id="17" name="Espace réservé du texte 1">
            <a:extLst>
              <a:ext uri="{FF2B5EF4-FFF2-40B4-BE49-F238E27FC236}">
                <a16:creationId xmlns:a16="http://schemas.microsoft.com/office/drawing/2014/main" id="{8AF8925D-5C8C-4FF7-A196-D590544D102D}"/>
              </a:ext>
            </a:extLst>
          </p:cNvPr>
          <p:cNvSpPr txBox="1">
            <a:spLocks/>
          </p:cNvSpPr>
          <p:nvPr/>
        </p:nvSpPr>
        <p:spPr>
          <a:xfrm>
            <a:off x="7339456" y="4302451"/>
            <a:ext cx="4602951" cy="650783"/>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00">
                <a:latin typeface="Segoe UI" panose="020B0502040204020203" pitchFamily="34" charset="0"/>
                <a:ea typeface="Calibri" panose="020F0502020204030204" pitchFamily="34" charset="0"/>
                <a:cs typeface="Segoe UI" panose="020B0502040204020203" pitchFamily="34" charset="0"/>
              </a:rPr>
              <a:t>Les administrateurs techniques habilités pourront se rendre sur la </a:t>
            </a:r>
            <a:r>
              <a:rPr lang="fr-FR" sz="1300">
                <a:latin typeface="Segoe UI" panose="020B0502040204020203" pitchFamily="34" charset="0"/>
                <a:ea typeface="Calibri" panose="020F0502020204030204" pitchFamily="34" charset="0"/>
                <a:cs typeface="Segoe UI" panose="020B0502040204020203" pitchFamily="34" charset="0"/>
                <a:hlinkClick r:id="rId15"/>
              </a:rPr>
              <a:t>plateforme</a:t>
            </a:r>
            <a:r>
              <a:rPr lang="fr-FR" sz="1300">
                <a:latin typeface="Segoe UI" panose="020B0502040204020203" pitchFamily="34" charset="0"/>
                <a:ea typeface="Calibri" panose="020F0502020204030204" pitchFamily="34" charset="0"/>
                <a:cs typeface="Segoe UI" panose="020B0502040204020203" pitchFamily="34" charset="0"/>
              </a:rPr>
              <a:t> gérée par l'ANS (</a:t>
            </a:r>
            <a:r>
              <a:rPr lang="fr-FR" sz="1300" b="1">
                <a:latin typeface="Segoe UI" panose="020B0502040204020203" pitchFamily="34" charset="0"/>
                <a:ea typeface="Calibri" panose="020F0502020204030204" pitchFamily="34" charset="0"/>
                <a:cs typeface="Segoe UI" panose="020B0502040204020203" pitchFamily="34" charset="0"/>
              </a:rPr>
              <a:t>IGC Santé</a:t>
            </a:r>
            <a:r>
              <a:rPr lang="fr-FR" sz="1300">
                <a:latin typeface="Segoe UI" panose="020B0502040204020203" pitchFamily="34" charset="0"/>
                <a:ea typeface="Calibri" panose="020F0502020204030204" pitchFamily="34" charset="0"/>
                <a:cs typeface="Segoe UI" panose="020B0502040204020203" pitchFamily="34" charset="0"/>
              </a:rPr>
              <a:t>) et générer et suivre le cycle de vie des certificats logiciels dont l’ESSMS a besoin.</a:t>
            </a:r>
            <a:endParaRPr lang="fr-FR" sz="1300" b="1">
              <a:solidFill>
                <a:srgbClr val="6E69AE"/>
              </a:solidFill>
              <a:latin typeface="Segoe UI" panose="020B0502040204020203" pitchFamily="34" charset="0"/>
              <a:ea typeface="Calibri" panose="020F0502020204030204" pitchFamily="34" charset="0"/>
              <a:cs typeface="Segoe UI" panose="020B0502040204020203" pitchFamily="34" charset="0"/>
            </a:endParaRPr>
          </a:p>
        </p:txBody>
      </p:sp>
      <p:sp>
        <p:nvSpPr>
          <p:cNvPr id="18" name="Espace réservé du texte 1">
            <a:extLst>
              <a:ext uri="{FF2B5EF4-FFF2-40B4-BE49-F238E27FC236}">
                <a16:creationId xmlns:a16="http://schemas.microsoft.com/office/drawing/2014/main" id="{1F59628A-BF65-38E4-5F60-77DD636E4F88}"/>
              </a:ext>
            </a:extLst>
          </p:cNvPr>
          <p:cNvSpPr txBox="1">
            <a:spLocks/>
          </p:cNvSpPr>
          <p:nvPr/>
        </p:nvSpPr>
        <p:spPr>
          <a:xfrm>
            <a:off x="2113282" y="5384618"/>
            <a:ext cx="8272662" cy="865337"/>
          </a:xfrm>
          <a:prstGeom prst="rect">
            <a:avLst/>
          </a:prstGeom>
          <a:solidFill>
            <a:srgbClr val="F7E5F3"/>
          </a:solidFill>
        </p:spPr>
        <p:txBody>
          <a:bodyPr anchor="ctr">
            <a:noAutofit/>
          </a:bodyPr>
          <a:lstStyle>
            <a:lvl1pPr marL="228600" indent="-228600" algn="l" defTabSz="914400" rtl="0" eaLnBrk="1" latinLnBrk="0" hangingPunct="1">
              <a:lnSpc>
                <a:spcPct val="90000"/>
              </a:lnSpc>
              <a:spcBef>
                <a:spcPts val="1000"/>
              </a:spcBef>
              <a:buClr>
                <a:srgbClr val="4B93CE"/>
              </a:buClr>
              <a:buFontTx/>
              <a:buBlip>
                <a:blip r:embed="rId2"/>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a:latin typeface="Segoe UI Semibold"/>
                <a:ea typeface="Calibri" panose="020F0502020204030204" pitchFamily="34" charset="0"/>
                <a:cs typeface="Segoe UI Semibold"/>
              </a:rPr>
              <a:t>Les MIE à commander vont dépendre de l’éditeur de DUI et des règles de gestion des services socles. </a:t>
            </a:r>
            <a:r>
              <a:rPr lang="fr-FR" sz="1400" b="1" dirty="0">
                <a:latin typeface="Segoe UI Semibold"/>
                <a:ea typeface="Calibri" panose="020F0502020204030204" pitchFamily="34" charset="0"/>
                <a:cs typeface="Segoe UI Semibold"/>
              </a:rPr>
              <a:t>Les plus utilisés pour accéder aux services socles sont la carte CPE (famille des </a:t>
            </a:r>
            <a:r>
              <a:rPr lang="fr-FR" sz="1400" b="1" dirty="0" err="1">
                <a:latin typeface="Segoe UI Semibold"/>
                <a:ea typeface="Calibri" panose="020F0502020204030204" pitchFamily="34" charset="0"/>
                <a:cs typeface="Segoe UI Semibold"/>
              </a:rPr>
              <a:t>CPx</a:t>
            </a:r>
            <a:r>
              <a:rPr lang="fr-FR" sz="1400" b="1" dirty="0">
                <a:latin typeface="Segoe UI Semibold"/>
                <a:ea typeface="Calibri" panose="020F0502020204030204" pitchFamily="34" charset="0"/>
                <a:cs typeface="Segoe UI Semibold"/>
              </a:rPr>
              <a:t>), le certificat logiciel et la e-CPS. L’utilisation des </a:t>
            </a:r>
            <a:r>
              <a:rPr lang="fr-FR" sz="1400" b="1" dirty="0" err="1">
                <a:latin typeface="Segoe UI Semibold"/>
                <a:ea typeface="Calibri" panose="020F0502020204030204" pitchFamily="34" charset="0"/>
                <a:cs typeface="Segoe UI Semibold"/>
              </a:rPr>
              <a:t>CPx</a:t>
            </a:r>
            <a:r>
              <a:rPr lang="fr-FR" sz="1400" b="1" dirty="0">
                <a:latin typeface="Segoe UI Semibold"/>
                <a:ea typeface="Calibri" panose="020F0502020204030204" pitchFamily="34" charset="0"/>
                <a:cs typeface="Segoe UI Semibold"/>
              </a:rPr>
              <a:t> impose l’achat et l’installation de lecteur de carte.</a:t>
            </a:r>
          </a:p>
        </p:txBody>
      </p:sp>
      <p:cxnSp>
        <p:nvCxnSpPr>
          <p:cNvPr id="19" name="Connecteur droit 18">
            <a:extLst>
              <a:ext uri="{FF2B5EF4-FFF2-40B4-BE49-F238E27FC236}">
                <a16:creationId xmlns:a16="http://schemas.microsoft.com/office/drawing/2014/main" id="{469EDB42-F4AB-E8BC-5A7E-4275F4171496}"/>
              </a:ext>
            </a:extLst>
          </p:cNvPr>
          <p:cNvCxnSpPr/>
          <p:nvPr/>
        </p:nvCxnSpPr>
        <p:spPr>
          <a:xfrm>
            <a:off x="6814401" y="1562812"/>
            <a:ext cx="0" cy="3528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Graphique 20" descr="Lumières allumées avec un remplissage uni">
            <a:extLst>
              <a:ext uri="{FF2B5EF4-FFF2-40B4-BE49-F238E27FC236}">
                <a16:creationId xmlns:a16="http://schemas.microsoft.com/office/drawing/2014/main" id="{EC961CB6-E256-685C-241F-887CC28A536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65976" y="5384618"/>
            <a:ext cx="764426" cy="764426"/>
          </a:xfrm>
          <a:prstGeom prst="rect">
            <a:avLst/>
          </a:prstGeom>
        </p:spPr>
      </p:pic>
    </p:spTree>
    <p:extLst>
      <p:ext uri="{BB962C8B-B14F-4D97-AF65-F5344CB8AC3E}">
        <p14:creationId xmlns:p14="http://schemas.microsoft.com/office/powerpoint/2010/main" val="3511784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p:txBody>
          <a:bodyPr/>
          <a:lstStyle/>
          <a:p>
            <a:pPr>
              <a:spcBef>
                <a:spcPts val="1200"/>
              </a:spcBef>
            </a:pPr>
            <a:r>
              <a:rPr lang="fr-FR" dirty="0">
                <a:solidFill>
                  <a:schemeClr val="bg1"/>
                </a:solidFill>
                <a:latin typeface="Segoe UI Black"/>
                <a:ea typeface="Segoe UI Black"/>
              </a:rPr>
              <a:t>3. Identité Nationale de Santé (INS)</a:t>
            </a:r>
          </a:p>
        </p:txBody>
      </p:sp>
    </p:spTree>
    <p:extLst>
      <p:ext uri="{BB962C8B-B14F-4D97-AF65-F5344CB8AC3E}">
        <p14:creationId xmlns:p14="http://schemas.microsoft.com/office/powerpoint/2010/main" val="569893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L’Identité Nationale de Santé</a:t>
            </a: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L’INS, c’est quoi ?</a:t>
            </a:r>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A629727C-1095-A354-BBE1-437E98ACB995}"/>
              </a:ext>
            </a:extLst>
          </p:cNvPr>
          <p:cNvSpPr txBox="1"/>
          <p:nvPr/>
        </p:nvSpPr>
        <p:spPr>
          <a:xfrm>
            <a:off x="385894" y="1501342"/>
            <a:ext cx="11048299" cy="2156070"/>
          </a:xfrm>
          <a:prstGeom prst="rect">
            <a:avLst/>
          </a:prstGeom>
        </p:spPr>
        <p:txBody>
          <a:bodyPr vert="horz" lIns="91440" tIns="45720" rIns="91440" bIns="45720" rtlCol="0">
            <a:noAutofit/>
          </a:bodyPr>
          <a:lstStyle>
            <a:lvl1pPr marL="228600" indent="-228600" algn="just">
              <a:lnSpc>
                <a:spcPct val="90000"/>
              </a:lnSpc>
              <a:spcBef>
                <a:spcPts val="1000"/>
              </a:spcBef>
              <a:buClr>
                <a:srgbClr val="4B93CE"/>
              </a:buClr>
              <a:buFontTx/>
              <a:buBlip>
                <a:blip r:embed="rId3"/>
              </a:buBlip>
              <a:defRPr sz="1400">
                <a:ea typeface="Blogger Sans Light" panose="02000506030000020004" pitchFamily="2" charset="0"/>
              </a:defRPr>
            </a:lvl1pPr>
            <a:lvl2pPr marL="6858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2pPr>
            <a:lvl3pPr marL="11430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3pPr>
            <a:lvl4pPr marL="16002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4pPr>
            <a:lvl5pPr marL="20574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200">
                <a:solidFill>
                  <a:srgbClr val="A7358C"/>
                </a:solidFill>
                <a:latin typeface="Segoe UI" panose="020B0502040204020203" pitchFamily="34" charset="0"/>
                <a:cs typeface="Segoe UI" panose="020B0502040204020203" pitchFamily="34" charset="0"/>
              </a:rPr>
              <a:t>L’</a:t>
            </a:r>
            <a:r>
              <a:rPr lang="fr-FR" sz="1200" b="1">
                <a:solidFill>
                  <a:srgbClr val="A7358C"/>
                </a:solidFill>
                <a:latin typeface="Segoe UI" panose="020B0502040204020203" pitchFamily="34" charset="0"/>
                <a:cs typeface="Segoe UI" panose="020B0502040204020203" pitchFamily="34" charset="0"/>
              </a:rPr>
              <a:t>identité Nationale de Santé (INS) </a:t>
            </a:r>
            <a:r>
              <a:rPr lang="fr-FR" sz="1200">
                <a:latin typeface="Segoe UI" panose="020B0502040204020203" pitchFamily="34" charset="0"/>
                <a:cs typeface="Segoe UI" panose="020B0502040204020203" pitchFamily="34" charset="0"/>
              </a:rPr>
              <a:t>est l’identité clé du système de santé.</a:t>
            </a:r>
          </a:p>
          <a:p>
            <a:r>
              <a:rPr lang="fr-FR" sz="1200">
                <a:latin typeface="Segoe UI" panose="020B0502040204020203" pitchFamily="34" charset="0"/>
                <a:cs typeface="Segoe UI" panose="020B0502040204020203" pitchFamily="34" charset="0"/>
              </a:rPr>
              <a:t>Elle permet </a:t>
            </a:r>
            <a:r>
              <a:rPr lang="fr-FR" sz="1200" b="1">
                <a:latin typeface="Segoe UI" panose="020B0502040204020203" pitchFamily="34" charset="0"/>
                <a:cs typeface="Segoe UI" panose="020B0502040204020203" pitchFamily="34" charset="0"/>
              </a:rPr>
              <a:t>d’identifier de manière unique et pérenne les usagers</a:t>
            </a:r>
            <a:r>
              <a:rPr lang="fr-FR" sz="1200">
                <a:latin typeface="Segoe UI" panose="020B0502040204020203" pitchFamily="34" charset="0"/>
                <a:cs typeface="Segoe UI" panose="020B0502040204020203" pitchFamily="34" charset="0"/>
              </a:rPr>
              <a:t> et participe ainsi à sécuriser les échanges. Elle permet de </a:t>
            </a:r>
            <a:r>
              <a:rPr lang="fr-FR" sz="1200" b="1">
                <a:latin typeface="Segoe UI" panose="020B0502040204020203" pitchFamily="34" charset="0"/>
                <a:cs typeface="Segoe UI" panose="020B0502040204020203" pitchFamily="34" charset="0"/>
              </a:rPr>
              <a:t>faciliter l’échange et le partage des données de santé </a:t>
            </a:r>
            <a:r>
              <a:rPr lang="fr-FR" sz="1200">
                <a:latin typeface="Segoe UI" panose="020B0502040204020203" pitchFamily="34" charset="0"/>
                <a:cs typeface="Segoe UI" panose="020B0502040204020203" pitchFamily="34" charset="0"/>
              </a:rPr>
              <a:t>entre l’ensemble des acteurs intervenant dans la prise en charge sanitaire et le suivi médico-social de la personne.</a:t>
            </a:r>
          </a:p>
          <a:p>
            <a:r>
              <a:rPr lang="fr-FR" sz="1200">
                <a:latin typeface="Segoe UI" panose="020B0502040204020203" pitchFamily="34" charset="0"/>
                <a:cs typeface="Segoe UI" panose="020B0502040204020203" pitchFamily="34" charset="0"/>
              </a:rPr>
              <a:t>Son utilisation pour référencer les données de santé est </a:t>
            </a:r>
            <a:r>
              <a:rPr lang="fr-FR" sz="1200" b="1">
                <a:latin typeface="Segoe UI" panose="020B0502040204020203" pitchFamily="34" charset="0"/>
                <a:cs typeface="Segoe UI" panose="020B0502040204020203" pitchFamily="34" charset="0"/>
              </a:rPr>
              <a:t>obligatoire depuis le 1</a:t>
            </a:r>
            <a:r>
              <a:rPr lang="fr-FR" sz="1200" b="1" baseline="30000">
                <a:latin typeface="Segoe UI" panose="020B0502040204020203" pitchFamily="34" charset="0"/>
                <a:cs typeface="Segoe UI" panose="020B0502040204020203" pitchFamily="34" charset="0"/>
              </a:rPr>
              <a:t>er</a:t>
            </a:r>
            <a:r>
              <a:rPr lang="fr-FR" sz="1200" b="1">
                <a:latin typeface="Segoe UI" panose="020B0502040204020203" pitchFamily="34" charset="0"/>
                <a:cs typeface="Segoe UI" panose="020B0502040204020203" pitchFamily="34" charset="0"/>
              </a:rPr>
              <a:t> janvier 2021.</a:t>
            </a:r>
          </a:p>
          <a:p>
            <a:r>
              <a:rPr lang="fr-FR" sz="1200">
                <a:latin typeface="Segoe UI" panose="020B0502040204020203" pitchFamily="34" charset="0"/>
                <a:cs typeface="Segoe UI" panose="020B0502040204020203" pitchFamily="34" charset="0"/>
              </a:rPr>
              <a:t>Elle est constituée :</a:t>
            </a:r>
          </a:p>
          <a:p>
            <a:pPr lvl="1"/>
            <a:r>
              <a:rPr lang="fr-FR" sz="1200">
                <a:latin typeface="Segoe UI" panose="020B0502040204020203" pitchFamily="34" charset="0"/>
                <a:cs typeface="Segoe UI" panose="020B0502040204020203" pitchFamily="34" charset="0"/>
              </a:rPr>
              <a:t>du </a:t>
            </a:r>
            <a:r>
              <a:rPr lang="fr-FR" sz="1200" b="1">
                <a:latin typeface="Segoe UI" panose="020B0502040204020203" pitchFamily="34" charset="0"/>
                <a:cs typeface="Segoe UI" panose="020B0502040204020203" pitchFamily="34" charset="0"/>
              </a:rPr>
              <a:t>matricule INS </a:t>
            </a:r>
            <a:r>
              <a:rPr lang="fr-FR" sz="1200">
                <a:latin typeface="Segoe UI" panose="020B0502040204020203" pitchFamily="34" charset="0"/>
                <a:cs typeface="Segoe UI" panose="020B0502040204020203" pitchFamily="34" charset="0"/>
              </a:rPr>
              <a:t>(correspond au NIR (Numéro d’Identification au Répertoire des personnes physiques) ou au NIA (Numéro Identifiant Attente) de l’individu)</a:t>
            </a:r>
          </a:p>
          <a:p>
            <a:pPr lvl="1"/>
            <a:r>
              <a:rPr lang="fr-FR" sz="1200">
                <a:latin typeface="Segoe UI" panose="020B0502040204020203" pitchFamily="34" charset="0"/>
                <a:cs typeface="Segoe UI" panose="020B0502040204020203" pitchFamily="34" charset="0"/>
              </a:rPr>
              <a:t>des </a:t>
            </a:r>
            <a:r>
              <a:rPr lang="fr-FR" sz="1200" b="1">
                <a:latin typeface="Segoe UI" panose="020B0502040204020203" pitchFamily="34" charset="0"/>
                <a:cs typeface="Segoe UI" panose="020B0502040204020203" pitchFamily="34" charset="0"/>
              </a:rPr>
              <a:t>cinq traits INS </a:t>
            </a:r>
            <a:r>
              <a:rPr lang="fr-FR" sz="1200">
                <a:latin typeface="Segoe UI" panose="020B0502040204020203" pitchFamily="34" charset="0"/>
                <a:cs typeface="Segoe UI" panose="020B0502040204020203" pitchFamily="34" charset="0"/>
              </a:rPr>
              <a:t>: nom de naissance, prénom(s) de naissance, date de naissance, sexe, lieu de naissance (code INSEE)</a:t>
            </a:r>
          </a:p>
        </p:txBody>
      </p:sp>
      <p:sp>
        <p:nvSpPr>
          <p:cNvPr id="16" name="ZoneTexte 15">
            <a:extLst>
              <a:ext uri="{FF2B5EF4-FFF2-40B4-BE49-F238E27FC236}">
                <a16:creationId xmlns:a16="http://schemas.microsoft.com/office/drawing/2014/main" id="{456575C8-0366-33D1-ABF9-748A0140C841}"/>
              </a:ext>
            </a:extLst>
          </p:cNvPr>
          <p:cNvSpPr txBox="1"/>
          <p:nvPr/>
        </p:nvSpPr>
        <p:spPr>
          <a:xfrm>
            <a:off x="385894" y="4267573"/>
            <a:ext cx="3640822" cy="1647646"/>
          </a:xfrm>
          <a:prstGeom prst="rect">
            <a:avLst/>
          </a:prstGeom>
          <a:solidFill>
            <a:srgbClr val="F7E5F3"/>
          </a:solidFill>
        </p:spPr>
        <p:txBody>
          <a:bodyPr wrap="square">
            <a:noAutofit/>
          </a:bodyPr>
          <a:lstStyle/>
          <a:p>
            <a:pPr algn="just"/>
            <a:r>
              <a:rPr lang="fr-FR" sz="1100">
                <a:latin typeface="Segoe UI" panose="020B0502040204020203" pitchFamily="34" charset="0"/>
                <a:cs typeface="Segoe UI" panose="020B0502040204020203" pitchFamily="34" charset="0"/>
              </a:rPr>
              <a:t>Il s’agit d’une organisation mise en œuvre pour fiabiliser l’identification de l’usager et de ses données de santé.</a:t>
            </a:r>
          </a:p>
          <a:p>
            <a:pPr algn="just"/>
            <a:r>
              <a:rPr lang="fr-FR" sz="1100">
                <a:latin typeface="Segoe UI" panose="020B0502040204020203" pitchFamily="34" charset="0"/>
                <a:cs typeface="Segoe UI" panose="020B0502040204020203" pitchFamily="34" charset="0"/>
              </a:rPr>
              <a:t>Cela permet d’éviter des erreurs d’identité et des erreurs lors de l’accompagnement d’une personne (ex : distribution des repas, des médicaments, etc.).</a:t>
            </a:r>
          </a:p>
        </p:txBody>
      </p:sp>
      <p:sp>
        <p:nvSpPr>
          <p:cNvPr id="17" name="ZoneTexte 16">
            <a:extLst>
              <a:ext uri="{FF2B5EF4-FFF2-40B4-BE49-F238E27FC236}">
                <a16:creationId xmlns:a16="http://schemas.microsoft.com/office/drawing/2014/main" id="{B1BA298B-7EBB-A5C5-96D7-3ED13C4ED91B}"/>
              </a:ext>
            </a:extLst>
          </p:cNvPr>
          <p:cNvSpPr txBox="1"/>
          <p:nvPr/>
        </p:nvSpPr>
        <p:spPr>
          <a:xfrm>
            <a:off x="4163905" y="4267573"/>
            <a:ext cx="3640822" cy="1647647"/>
          </a:xfrm>
          <a:prstGeom prst="rect">
            <a:avLst/>
          </a:prstGeom>
          <a:solidFill>
            <a:srgbClr val="F7E5F3"/>
          </a:solidFill>
        </p:spPr>
        <p:txBody>
          <a:bodyPr wrap="square">
            <a:noAutofit/>
          </a:bodyPr>
          <a:lstStyle/>
          <a:p>
            <a:pPr algn="just"/>
            <a:r>
              <a:rPr lang="fr-FR" sz="1100">
                <a:latin typeface="Segoe UI" panose="020B0502040204020203" pitchFamily="34" charset="0"/>
                <a:cs typeface="Segoe UI" panose="020B0502040204020203" pitchFamily="34" charset="0"/>
              </a:rPr>
              <a:t>Pour pouvoir être utilisée et échangée avec le matricule INS, l’INS doit être « qualifiée ». Pour ce faire, deux conditions doivent être réunies :</a:t>
            </a:r>
          </a:p>
          <a:p>
            <a:pPr algn="just"/>
            <a:r>
              <a:rPr lang="fr-FR" sz="1100">
                <a:latin typeface="Segoe UI" panose="020B0502040204020203" pitchFamily="34" charset="0"/>
                <a:cs typeface="Segoe UI" panose="020B0502040204020203" pitchFamily="34" charset="0"/>
              </a:rPr>
              <a:t>- vérifier l’identité de l’usager via une pièce d’identité (CNI, passeport)</a:t>
            </a:r>
          </a:p>
          <a:p>
            <a:pPr algn="just"/>
            <a:r>
              <a:rPr lang="fr-FR" sz="1100">
                <a:latin typeface="Segoe UI" panose="020B0502040204020203" pitchFamily="34" charset="0"/>
                <a:cs typeface="Segoe UI" panose="020B0502040204020203" pitchFamily="34" charset="0"/>
              </a:rPr>
              <a:t>- récupérer ou vérifier l’INS par le biais du téléservice </a:t>
            </a:r>
            <a:r>
              <a:rPr lang="fr-FR" sz="1100" err="1">
                <a:latin typeface="Segoe UI" panose="020B0502040204020203" pitchFamily="34" charset="0"/>
                <a:cs typeface="Segoe UI" panose="020B0502040204020203" pitchFamily="34" charset="0"/>
              </a:rPr>
              <a:t>INSi</a:t>
            </a:r>
            <a:r>
              <a:rPr lang="fr-FR" sz="1100">
                <a:latin typeface="Segoe UI" panose="020B0502040204020203" pitchFamily="34" charset="0"/>
                <a:cs typeface="Segoe UI" panose="020B0502040204020203" pitchFamily="34" charset="0"/>
              </a:rPr>
              <a:t>, garantissant ainsi sa conformité avec les bases nationales de référence</a:t>
            </a:r>
          </a:p>
        </p:txBody>
      </p:sp>
      <p:pic>
        <p:nvPicPr>
          <p:cNvPr id="18" name="Picture 2" descr="L'identitovigilance : « pour être bien soigné, je dois être bien identifié  » | Agence régionale de santé La Réunion">
            <a:extLst>
              <a:ext uri="{FF2B5EF4-FFF2-40B4-BE49-F238E27FC236}">
                <a16:creationId xmlns:a16="http://schemas.microsoft.com/office/drawing/2014/main" id="{33DDAB09-CF1E-77E8-E652-5086BCBB3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856" y="5503101"/>
            <a:ext cx="1192958" cy="75854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5F917347-AEC7-E2E9-8C49-5BF763F326A7}"/>
              </a:ext>
            </a:extLst>
          </p:cNvPr>
          <p:cNvSpPr txBox="1"/>
          <p:nvPr/>
        </p:nvSpPr>
        <p:spPr>
          <a:xfrm>
            <a:off x="7941917" y="4267573"/>
            <a:ext cx="3864190" cy="1647646"/>
          </a:xfrm>
          <a:prstGeom prst="rect">
            <a:avLst/>
          </a:prstGeom>
          <a:solidFill>
            <a:srgbClr val="F7E5F3"/>
          </a:solidFill>
        </p:spPr>
        <p:txBody>
          <a:bodyPr wrap="square">
            <a:noAutofit/>
          </a:bodyPr>
          <a:lstStyle/>
          <a:p>
            <a:pPr algn="just"/>
            <a:r>
              <a:rPr lang="fr-FR" sz="1100">
                <a:latin typeface="Segoe UI" panose="020B0502040204020203" pitchFamily="34" charset="0"/>
                <a:cs typeface="Segoe UI" panose="020B0502040204020203" pitchFamily="34" charset="0"/>
              </a:rPr>
              <a:t>Pour chaque usager (déjà accompagné ou à chaque nouvel accompagnement), je récupère et je qualifie son identité sur la base d’une pièce d’identité et je fais appel au téléservice </a:t>
            </a:r>
            <a:r>
              <a:rPr lang="fr-FR" sz="1100" err="1">
                <a:latin typeface="Segoe UI" panose="020B0502040204020203" pitchFamily="34" charset="0"/>
                <a:cs typeface="Segoe UI" panose="020B0502040204020203" pitchFamily="34" charset="0"/>
              </a:rPr>
              <a:t>INSi</a:t>
            </a:r>
            <a:r>
              <a:rPr lang="fr-FR" sz="1100">
                <a:latin typeface="Segoe UI" panose="020B0502040204020203" pitchFamily="34" charset="0"/>
                <a:cs typeface="Segoe UI" panose="020B0502040204020203" pitchFamily="34" charset="0"/>
              </a:rPr>
              <a:t> pour récupérer son INS</a:t>
            </a:r>
          </a:p>
        </p:txBody>
      </p:sp>
      <p:sp>
        <p:nvSpPr>
          <p:cNvPr id="20" name="ZoneTexte 19">
            <a:extLst>
              <a:ext uri="{FF2B5EF4-FFF2-40B4-BE49-F238E27FC236}">
                <a16:creationId xmlns:a16="http://schemas.microsoft.com/office/drawing/2014/main" id="{C4A6CB0D-1C92-BD2E-CD91-BFB86F820B8C}"/>
              </a:ext>
            </a:extLst>
          </p:cNvPr>
          <p:cNvSpPr txBox="1"/>
          <p:nvPr/>
        </p:nvSpPr>
        <p:spPr>
          <a:xfrm>
            <a:off x="385894" y="3669878"/>
            <a:ext cx="3640822" cy="471493"/>
          </a:xfrm>
          <a:prstGeom prst="rect">
            <a:avLst/>
          </a:prstGeom>
          <a:noFill/>
        </p:spPr>
        <p:txBody>
          <a:bodyPr wrap="square" anchor="ctr">
            <a:noAutofit/>
          </a:bodyPr>
          <a:lstStyle/>
          <a:p>
            <a:pPr algn="ctr"/>
            <a:r>
              <a:rPr lang="fr-FR" sz="1200" b="1">
                <a:solidFill>
                  <a:srgbClr val="A7358C"/>
                </a:solidFill>
                <a:latin typeface="Segoe UI" panose="020B0502040204020203" pitchFamily="34" charset="0"/>
                <a:cs typeface="Segoe UI" panose="020B0502040204020203" pitchFamily="34" charset="0"/>
              </a:rPr>
              <a:t>L’identitovigilance, c’est quoi ?</a:t>
            </a:r>
            <a:endParaRPr lang="fr-FR" sz="1050" b="1">
              <a:solidFill>
                <a:srgbClr val="A7358C"/>
              </a:solidFill>
              <a:latin typeface="Segoe UI" panose="020B0502040204020203" pitchFamily="34" charset="0"/>
              <a:cs typeface="Segoe UI" panose="020B0502040204020203" pitchFamily="34" charset="0"/>
            </a:endParaRPr>
          </a:p>
        </p:txBody>
      </p:sp>
      <p:sp>
        <p:nvSpPr>
          <p:cNvPr id="21" name="ZoneTexte 20">
            <a:extLst>
              <a:ext uri="{FF2B5EF4-FFF2-40B4-BE49-F238E27FC236}">
                <a16:creationId xmlns:a16="http://schemas.microsoft.com/office/drawing/2014/main" id="{DC5C4714-484C-1908-CC7A-A25953E418D1}"/>
              </a:ext>
            </a:extLst>
          </p:cNvPr>
          <p:cNvSpPr txBox="1"/>
          <p:nvPr/>
        </p:nvSpPr>
        <p:spPr>
          <a:xfrm>
            <a:off x="4768641" y="3669878"/>
            <a:ext cx="3036086" cy="471493"/>
          </a:xfrm>
          <a:prstGeom prst="rect">
            <a:avLst/>
          </a:prstGeom>
          <a:noFill/>
        </p:spPr>
        <p:txBody>
          <a:bodyPr wrap="square" anchor="ctr">
            <a:noAutofit/>
          </a:bodyPr>
          <a:lstStyle/>
          <a:p>
            <a:pPr algn="ctr"/>
            <a:r>
              <a:rPr lang="fr-FR" sz="1200" b="1">
                <a:solidFill>
                  <a:srgbClr val="A7358C"/>
                </a:solidFill>
                <a:latin typeface="Segoe UI" panose="020B0502040204020203" pitchFamily="34" charset="0"/>
                <a:cs typeface="Segoe UI" panose="020B0502040204020203" pitchFamily="34" charset="0"/>
              </a:rPr>
              <a:t>Quel est le lien entre l’identitovigilance et l’Identité Nationale de Santé (INS) ? </a:t>
            </a:r>
            <a:endParaRPr lang="fr-FR" sz="700">
              <a:solidFill>
                <a:srgbClr val="A7358C"/>
              </a:solidFill>
              <a:latin typeface="Segoe UI" panose="020B0502040204020203" pitchFamily="34" charset="0"/>
              <a:cs typeface="Segoe UI" panose="020B0502040204020203" pitchFamily="34" charset="0"/>
            </a:endParaRPr>
          </a:p>
        </p:txBody>
      </p:sp>
      <p:sp>
        <p:nvSpPr>
          <p:cNvPr id="22" name="ZoneTexte 21">
            <a:extLst>
              <a:ext uri="{FF2B5EF4-FFF2-40B4-BE49-F238E27FC236}">
                <a16:creationId xmlns:a16="http://schemas.microsoft.com/office/drawing/2014/main" id="{ADE80225-37BA-F328-0387-14A1E7EC0D99}"/>
              </a:ext>
            </a:extLst>
          </p:cNvPr>
          <p:cNvSpPr txBox="1"/>
          <p:nvPr/>
        </p:nvSpPr>
        <p:spPr>
          <a:xfrm>
            <a:off x="7941917" y="3669878"/>
            <a:ext cx="3864190" cy="471493"/>
          </a:xfrm>
          <a:prstGeom prst="rect">
            <a:avLst/>
          </a:prstGeom>
          <a:noFill/>
        </p:spPr>
        <p:txBody>
          <a:bodyPr wrap="square" anchor="ctr">
            <a:noAutofit/>
          </a:bodyPr>
          <a:lstStyle/>
          <a:p>
            <a:pPr algn="ctr"/>
            <a:r>
              <a:rPr lang="fr-FR" sz="1200" b="1">
                <a:solidFill>
                  <a:srgbClr val="A7358C"/>
                </a:solidFill>
                <a:latin typeface="Segoe UI" panose="020B0502040204020203" pitchFamily="34" charset="0"/>
                <a:cs typeface="Segoe UI" panose="020B0502040204020203" pitchFamily="34" charset="0"/>
              </a:rPr>
              <a:t>En pratique</a:t>
            </a:r>
            <a:endParaRPr lang="fr-FR" sz="1200">
              <a:solidFill>
                <a:srgbClr val="A7358C"/>
              </a:solidFill>
              <a:latin typeface="Segoe UI" panose="020B0502040204020203" pitchFamily="34" charset="0"/>
              <a:cs typeface="Segoe UI" panose="020B0502040204020203" pitchFamily="34" charset="0"/>
            </a:endParaRPr>
          </a:p>
        </p:txBody>
      </p:sp>
      <p:pic>
        <p:nvPicPr>
          <p:cNvPr id="24" name="Graphique 23" descr="Aide avec un remplissage uni">
            <a:extLst>
              <a:ext uri="{FF2B5EF4-FFF2-40B4-BE49-F238E27FC236}">
                <a16:creationId xmlns:a16="http://schemas.microsoft.com/office/drawing/2014/main" id="{5519035A-F393-E30E-2039-68448B63F7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643" y="3714461"/>
            <a:ext cx="382327" cy="382327"/>
          </a:xfrm>
          <a:prstGeom prst="rect">
            <a:avLst/>
          </a:prstGeom>
        </p:spPr>
      </p:pic>
      <p:pic>
        <p:nvPicPr>
          <p:cNvPr id="26" name="Graphique 25" descr="Puzzle avec un remplissage uni">
            <a:extLst>
              <a:ext uri="{FF2B5EF4-FFF2-40B4-BE49-F238E27FC236}">
                <a16:creationId xmlns:a16="http://schemas.microsoft.com/office/drawing/2014/main" id="{6EE9D689-5A86-FF46-474A-8B5302AEB3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5286" y="3669878"/>
            <a:ext cx="471493" cy="471493"/>
          </a:xfrm>
          <a:prstGeom prst="rect">
            <a:avLst/>
          </a:prstGeom>
        </p:spPr>
      </p:pic>
      <p:pic>
        <p:nvPicPr>
          <p:cNvPr id="28" name="Graphique 27" descr="Pensée avec un remplissage uni">
            <a:extLst>
              <a:ext uri="{FF2B5EF4-FFF2-40B4-BE49-F238E27FC236}">
                <a16:creationId xmlns:a16="http://schemas.microsoft.com/office/drawing/2014/main" id="{D020E10D-DF54-9939-DD8A-D3F30A77EE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4282103" y="3675612"/>
            <a:ext cx="460024" cy="460024"/>
          </a:xfrm>
          <a:prstGeom prst="rect">
            <a:avLst/>
          </a:prstGeom>
        </p:spPr>
      </p:pic>
    </p:spTree>
    <p:extLst>
      <p:ext uri="{BB962C8B-B14F-4D97-AF65-F5344CB8AC3E}">
        <p14:creationId xmlns:p14="http://schemas.microsoft.com/office/powerpoint/2010/main" val="24682032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L’Identité Nationale de Santé</a:t>
            </a: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l’INS en ESSMS</a:t>
            </a:r>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8">
            <a:extLst>
              <a:ext uri="{FF2B5EF4-FFF2-40B4-BE49-F238E27FC236}">
                <a16:creationId xmlns:a16="http://schemas.microsoft.com/office/drawing/2014/main" id="{F8FEC88A-0292-D696-7A45-297FDF4E9A9E}"/>
              </a:ext>
            </a:extLst>
          </p:cNvPr>
          <p:cNvGraphicFramePr>
            <a:graphicFrameLocks noGrp="1"/>
          </p:cNvGraphicFramePr>
          <p:nvPr/>
        </p:nvGraphicFramePr>
        <p:xfrm>
          <a:off x="329953" y="1501368"/>
          <a:ext cx="11485087" cy="4308882"/>
        </p:xfrm>
        <a:graphic>
          <a:graphicData uri="http://schemas.openxmlformats.org/drawingml/2006/table">
            <a:tbl>
              <a:tblPr firstRow="1" bandRow="1">
                <a:tableStyleId>{69012ECD-51FC-41F1-AA8D-1B2483CD663E}</a:tableStyleId>
              </a:tblPr>
              <a:tblGrid>
                <a:gridCol w="1412350">
                  <a:extLst>
                    <a:ext uri="{9D8B030D-6E8A-4147-A177-3AD203B41FA5}">
                      <a16:colId xmlns:a16="http://schemas.microsoft.com/office/drawing/2014/main" val="2005431287"/>
                    </a:ext>
                  </a:extLst>
                </a:gridCol>
                <a:gridCol w="4436075">
                  <a:extLst>
                    <a:ext uri="{9D8B030D-6E8A-4147-A177-3AD203B41FA5}">
                      <a16:colId xmlns:a16="http://schemas.microsoft.com/office/drawing/2014/main" val="341183147"/>
                    </a:ext>
                  </a:extLst>
                </a:gridCol>
                <a:gridCol w="5636662">
                  <a:extLst>
                    <a:ext uri="{9D8B030D-6E8A-4147-A177-3AD203B41FA5}">
                      <a16:colId xmlns:a16="http://schemas.microsoft.com/office/drawing/2014/main" val="2628184341"/>
                    </a:ext>
                  </a:extLst>
                </a:gridCol>
              </a:tblGrid>
              <a:tr h="379182">
                <a:tc>
                  <a:txBody>
                    <a:bodyPr/>
                    <a:lstStyle/>
                    <a:p>
                      <a:r>
                        <a:rPr lang="fr-FR" sz="1400">
                          <a:latin typeface="Segoe UI" panose="020B0502040204020203" pitchFamily="34" charset="0"/>
                          <a:cs typeface="Segoe UI" panose="020B0502040204020203" pitchFamily="34" charset="0"/>
                        </a:rPr>
                        <a:t>Phases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Etapes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Documentation</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2757684">
                <a:tc rowSpan="3">
                  <a:txBody>
                    <a:bodyPr/>
                    <a:lstStyle/>
                    <a:p>
                      <a:r>
                        <a:rPr lang="fr-FR" sz="1400" b="1">
                          <a:latin typeface="Segoe UI" panose="020B0502040204020203" pitchFamily="34" charset="0"/>
                          <a:cs typeface="Segoe UI" panose="020B0502040204020203" pitchFamily="34" charset="0"/>
                        </a:rPr>
                        <a:t>1. Cadrer son projet et effectuer un état des lieux</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200" dirty="0">
                          <a:latin typeface="Segoe UI" panose="020B0502040204020203" pitchFamily="34" charset="0"/>
                          <a:cs typeface="Segoe UI" panose="020B0502040204020203" pitchFamily="34" charset="0"/>
                        </a:rPr>
                        <a:t>Prendre connaissance de la documentation existante</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3"/>
                        </a:rPr>
                        <a:t>Référentiel Identifiant National de Santé</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4"/>
                        </a:rPr>
                        <a:t>Guide d’implémentation Identifiant National de Santé</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5"/>
                        </a:rPr>
                        <a:t>Support « L’Identité Nationale de Santé en quelques mots »</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6"/>
                        </a:rPr>
                        <a:t>Support « INS, identitovigilance et médico-social »</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7"/>
                        </a:rPr>
                        <a:t>Boîte à outils de l’INS</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8"/>
                        </a:rPr>
                        <a:t>Webinaire Présentation de l'Identité Nationale de Santé</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9"/>
                        </a:rPr>
                        <a:t>Webinaire « Structures médico-sociales Comprendre et mettre en œuvre l’INS »</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10"/>
                        </a:rPr>
                        <a:t>REX INS Témoignages et retours d’expérience d’ESSMS ayant déployé l’INS – SSIAD Bassin d’Arcachon Sud</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11"/>
                        </a:rPr>
                        <a:t>REX INS Témoignages et retours d’expérience d’ESSMS ayant déployé l’INS – PEP 71</a:t>
                      </a:r>
                      <a:endParaRPr lang="fr-FR" sz="1200">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5860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Planifier les travaux à l’aide de la checklist des actions à mener pour le déploiement de l’INS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latin typeface="Segoe UI" panose="020B0502040204020203" pitchFamily="34" charset="0"/>
                          <a:cs typeface="Segoe UI" panose="020B0502040204020203" pitchFamily="34" charset="0"/>
                          <a:hlinkClick r:id="rId12"/>
                        </a:rPr>
                        <a:t>Checklist des actions à mener pour le déploiement de l’INS</a:t>
                      </a:r>
                      <a:endParaRPr lang="fr-FR" sz="1200" b="1">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5860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Réaliser un état des lieux via les outils à disposition</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Segoe UI" panose="020B0502040204020203" pitchFamily="34" charset="0"/>
                          <a:cs typeface="Segoe UI" panose="020B0502040204020203" pitchFamily="34" charset="0"/>
                          <a:hlinkClick r:id="rId13"/>
                        </a:rPr>
                        <a:t>Questionnaire d’autoévaluation EHPAD</a:t>
                      </a:r>
                      <a:endParaRPr lang="fr-FR" sz="120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Segoe UI" panose="020B0502040204020203" pitchFamily="34" charset="0"/>
                          <a:cs typeface="Segoe UI" panose="020B0502040204020203" pitchFamily="34" charset="0"/>
                          <a:hlinkClick r:id="rId14"/>
                        </a:rPr>
                        <a:t>Questionnaire d’autoévaluation PH</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spTree>
    <p:extLst>
      <p:ext uri="{BB962C8B-B14F-4D97-AF65-F5344CB8AC3E}">
        <p14:creationId xmlns:p14="http://schemas.microsoft.com/office/powerpoint/2010/main" val="170308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L’Identité Nationale de Santé</a:t>
            </a: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l’INS en ESSMS</a:t>
            </a:r>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8">
            <a:extLst>
              <a:ext uri="{FF2B5EF4-FFF2-40B4-BE49-F238E27FC236}">
                <a16:creationId xmlns:a16="http://schemas.microsoft.com/office/drawing/2014/main" id="{4F70569C-2106-285A-01C5-4ADDF9FFAD37}"/>
              </a:ext>
            </a:extLst>
          </p:cNvPr>
          <p:cNvGraphicFramePr>
            <a:graphicFrameLocks noGrp="1"/>
          </p:cNvGraphicFramePr>
          <p:nvPr/>
        </p:nvGraphicFramePr>
        <p:xfrm>
          <a:off x="329953" y="1463269"/>
          <a:ext cx="11485087" cy="4506151"/>
        </p:xfrm>
        <a:graphic>
          <a:graphicData uri="http://schemas.openxmlformats.org/drawingml/2006/table">
            <a:tbl>
              <a:tblPr firstRow="1" bandRow="1">
                <a:tableStyleId>{69012ECD-51FC-41F1-AA8D-1B2483CD663E}</a:tableStyleId>
              </a:tblPr>
              <a:tblGrid>
                <a:gridCol w="1425695">
                  <a:extLst>
                    <a:ext uri="{9D8B030D-6E8A-4147-A177-3AD203B41FA5}">
                      <a16:colId xmlns:a16="http://schemas.microsoft.com/office/drawing/2014/main" val="2005431287"/>
                    </a:ext>
                  </a:extLst>
                </a:gridCol>
                <a:gridCol w="4453128">
                  <a:extLst>
                    <a:ext uri="{9D8B030D-6E8A-4147-A177-3AD203B41FA5}">
                      <a16:colId xmlns:a16="http://schemas.microsoft.com/office/drawing/2014/main" val="341183147"/>
                    </a:ext>
                  </a:extLst>
                </a:gridCol>
                <a:gridCol w="5606264">
                  <a:extLst>
                    <a:ext uri="{9D8B030D-6E8A-4147-A177-3AD203B41FA5}">
                      <a16:colId xmlns:a16="http://schemas.microsoft.com/office/drawing/2014/main" val="2628184341"/>
                    </a:ext>
                  </a:extLst>
                </a:gridCol>
              </a:tblGrid>
              <a:tr h="369721">
                <a:tc>
                  <a:txBody>
                    <a:bodyPr/>
                    <a:lstStyle/>
                    <a:p>
                      <a:r>
                        <a:rPr lang="fr-FR" sz="1400">
                          <a:latin typeface="Segoe UI" panose="020B0502040204020203" pitchFamily="34" charset="0"/>
                          <a:cs typeface="Segoe UI" panose="020B0502040204020203" pitchFamily="34" charset="0"/>
                        </a:rPr>
                        <a:t>Phases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Etapes</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Documentation</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793468">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a:latin typeface="Segoe UI" panose="020B0502040204020203" pitchFamily="34" charset="0"/>
                          <a:cs typeface="Segoe UI" panose="020B0502040204020203" pitchFamily="34" charset="0"/>
                        </a:rPr>
                        <a:t>2. Mettre en œuvre l’identitovigilance</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Sécuriser l'identification des usagers en appliquant les règles minimales d'identitovigilance</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rowSpan="5">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latin typeface="Segoe UI" panose="020B0502040204020203" pitchFamily="34" charset="0"/>
                          <a:cs typeface="Segoe UI" panose="020B0502040204020203" pitchFamily="34" charset="0"/>
                          <a:hlinkClick r:id="rId3"/>
                        </a:rPr>
                        <a:t>Référentiel national d’identitovigilance (RNIV) – 1. Principes d’identification des usagers communs à tous les acteurs de santé</a:t>
                      </a:r>
                      <a:endParaRPr lang="fr-FR" sz="1200" b="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latin typeface="Segoe UI" panose="020B0502040204020203" pitchFamily="34" charset="0"/>
                          <a:cs typeface="Segoe UI" panose="020B0502040204020203" pitchFamily="34" charset="0"/>
                          <a:hlinkClick r:id="rId4"/>
                        </a:rPr>
                        <a:t>Référentiel national d’identitovigilance (RNIV) – 3. Identitovigilance en structures non hospitalières</a:t>
                      </a:r>
                      <a:endParaRPr lang="fr-FR" sz="1200" b="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Segoe UI" panose="020B0502040204020203" pitchFamily="34" charset="0"/>
                          <a:cs typeface="Segoe UI" panose="020B0502040204020203" pitchFamily="34" charset="0"/>
                          <a:hlinkClick r:id="rId5"/>
                        </a:rPr>
                        <a:t>Fiche pratique Gestion des copies de pièces d’identité dans le système d’information</a:t>
                      </a:r>
                      <a:endParaRPr lang="fr-FR" sz="1200" b="0" dirty="0">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noFill/>
                  </a:tcPr>
                </a:tc>
                <a:extLst>
                  <a:ext uri="{0D108BD9-81ED-4DB2-BD59-A6C34878D82A}">
                    <a16:rowId xmlns:a16="http://schemas.microsoft.com/office/drawing/2014/main" val="3130728795"/>
                  </a:ext>
                </a:extLst>
              </a:tr>
              <a:tr h="67139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Formaliser la politique institutionnelle d'identification de l'usager et mettre en place une gouvernance dédiée à l'identitovigilance</a:t>
                      </a:r>
                      <a:endParaRPr lang="fr-FR" sz="1200" i="1">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bg1"/>
                    </a:solidFill>
                  </a:tcPr>
                </a:tc>
                <a:extLst>
                  <a:ext uri="{0D108BD9-81ED-4DB2-BD59-A6C34878D82A}">
                    <a16:rowId xmlns:a16="http://schemas.microsoft.com/office/drawing/2014/main" val="1107559463"/>
                  </a:ext>
                </a:extLst>
              </a:tr>
              <a:tr h="10419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Identifier les professionnels concernés par l’arrivée de l’INS dans l’OG/ESSMS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latin typeface="Segoe UI" panose="020B0502040204020203" pitchFamily="34" charset="0"/>
                          <a:cs typeface="Segoe UI" panose="020B0502040204020203" pitchFamily="34" charset="0"/>
                        </a:rPr>
                        <a:t>(en particulier ceux amenés à appeler le téléservice </a:t>
                      </a:r>
                      <a:r>
                        <a:rPr lang="fr-FR" sz="1200" i="1" err="1">
                          <a:latin typeface="Segoe UI" panose="020B0502040204020203" pitchFamily="34" charset="0"/>
                          <a:cs typeface="Segoe UI" panose="020B0502040204020203" pitchFamily="34" charset="0"/>
                        </a:rPr>
                        <a:t>INSi</a:t>
                      </a:r>
                      <a:r>
                        <a:rPr lang="fr-FR" sz="1200" i="1">
                          <a:latin typeface="Segoe UI" panose="020B0502040204020203" pitchFamily="34" charset="0"/>
                          <a:cs typeface="Segoe UI" panose="020B0502040204020203" pitchFamily="34" charset="0"/>
                        </a:rPr>
                        <a:t> et à vérifier l’identité de l’usager)</a:t>
                      </a:r>
                      <a:endParaRPr lang="fr-FR" sz="1200">
                        <a:latin typeface="Segoe UI" panose="020B0502040204020203" pitchFamily="34" charset="0"/>
                        <a:cs typeface="Segoe UI" panose="020B0502040204020203" pitchFamily="34" charset="0"/>
                      </a:endParaRP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bg1"/>
                    </a:solidFill>
                  </a:tcPr>
                </a:tc>
                <a:extLst>
                  <a:ext uri="{0D108BD9-81ED-4DB2-BD59-A6C34878D82A}">
                    <a16:rowId xmlns:a16="http://schemas.microsoft.com/office/drawing/2014/main" val="3158695125"/>
                  </a:ext>
                </a:extLst>
              </a:tr>
              <a:tr h="8066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Rédiger et/ou mettre à jour les documents relatifs à l'identification de l'usager (politique et charte d'identification, procédure de création des identités, procédure d’admission, etc.)</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bg1"/>
                    </a:solidFill>
                  </a:tcPr>
                </a:tc>
                <a:extLst>
                  <a:ext uri="{0D108BD9-81ED-4DB2-BD59-A6C34878D82A}">
                    <a16:rowId xmlns:a16="http://schemas.microsoft.com/office/drawing/2014/main" val="1040402824"/>
                  </a:ext>
                </a:extLst>
              </a:tr>
              <a:tr h="8066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Segoe UI" panose="020B0502040204020203" pitchFamily="34" charset="0"/>
                          <a:cs typeface="Segoe UI" panose="020B0502040204020203" pitchFamily="34" charset="0"/>
                        </a:rPr>
                        <a:t>Sensibiliser et former le personnel, notamment les personnes en charge de la création des identités et de l'identification de la personne</a:t>
                      </a:r>
                    </a:p>
                  </a:txBody>
                  <a:tcPr anchor="ctr">
                    <a:lnL w="12700" cap="flat" cmpd="sng" algn="ctr">
                      <a:solidFill>
                        <a:srgbClr val="057EC1"/>
                      </a:solidFill>
                      <a:prstDash val="solid"/>
                      <a:round/>
                      <a:headEnd type="none" w="med" len="med"/>
                      <a:tailEnd type="none" w="med" len="med"/>
                    </a:lnL>
                    <a:lnR w="12700" cap="flat" cmpd="sng" algn="ctr">
                      <a:solidFill>
                        <a:srgbClr val="057EC1"/>
                      </a:solidFill>
                      <a:prstDash val="solid"/>
                      <a:round/>
                      <a:headEnd type="none" w="med" len="med"/>
                      <a:tailEnd type="none" w="med" len="med"/>
                    </a:lnR>
                    <a:lnT w="12700" cap="flat" cmpd="sng" algn="ctr">
                      <a:solidFill>
                        <a:srgbClr val="057EC1"/>
                      </a:solidFill>
                      <a:prstDash val="solid"/>
                      <a:round/>
                      <a:headEnd type="none" w="med" len="med"/>
                      <a:tailEnd type="none" w="med" len="med"/>
                    </a:lnT>
                    <a:lnB w="12700" cap="flat" cmpd="sng" algn="ctr">
                      <a:solidFill>
                        <a:srgbClr val="057EC1"/>
                      </a:solidFill>
                      <a:prstDash val="solid"/>
                      <a:round/>
                      <a:headEnd type="none" w="med" len="med"/>
                      <a:tailEnd type="none" w="med" len="med"/>
                    </a:lnB>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chemeClr val="bg1"/>
                    </a:solidFill>
                  </a:tcPr>
                </a:tc>
                <a:extLst>
                  <a:ext uri="{0D108BD9-81ED-4DB2-BD59-A6C34878D82A}">
                    <a16:rowId xmlns:a16="http://schemas.microsoft.com/office/drawing/2014/main" val="2677014733"/>
                  </a:ext>
                </a:extLst>
              </a:tr>
            </a:tbl>
          </a:graphicData>
        </a:graphic>
      </p:graphicFrame>
      <p:pic>
        <p:nvPicPr>
          <p:cNvPr id="7" name="Graphique 6" descr="Bouclier coche contour">
            <a:extLst>
              <a:ext uri="{FF2B5EF4-FFF2-40B4-BE49-F238E27FC236}">
                <a16:creationId xmlns:a16="http://schemas.microsoft.com/office/drawing/2014/main" id="{4C3374B7-9A9F-3769-375F-FD2B4A8E63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142" y="4309268"/>
            <a:ext cx="802228" cy="802228"/>
          </a:xfrm>
          <a:prstGeom prst="rect">
            <a:avLst/>
          </a:prstGeom>
        </p:spPr>
      </p:pic>
    </p:spTree>
    <p:extLst>
      <p:ext uri="{BB962C8B-B14F-4D97-AF65-F5344CB8AC3E}">
        <p14:creationId xmlns:p14="http://schemas.microsoft.com/office/powerpoint/2010/main" val="214979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CBEABAD-82F3-B780-6263-5A29B7F5955C}"/>
              </a:ext>
            </a:extLst>
          </p:cNvPr>
          <p:cNvSpPr>
            <a:spLocks noGrp="1"/>
          </p:cNvSpPr>
          <p:nvPr>
            <p:ph type="ftr" sz="quarter" idx="3"/>
          </p:nvPr>
        </p:nvSpPr>
        <p:spPr/>
        <p:txBody>
          <a:bodyPr/>
          <a:lstStyle/>
          <a:p>
            <a:r>
              <a:rPr lang="fr-FR"/>
              <a:t>Kit ESMS Numérique│ 29/04/2024 │</a:t>
            </a:r>
            <a:fld id="{18A971FD-B420-45E6-B2A2-ED6707E2D827}" type="slidenum">
              <a:rPr lang="fr-FR" smtClean="0"/>
              <a:t>8</a:t>
            </a:fld>
            <a:endParaRPr lang="fr-FR"/>
          </a:p>
        </p:txBody>
      </p:sp>
      <p:sp>
        <p:nvSpPr>
          <p:cNvPr id="4" name="Espace réservé du texte 3">
            <a:extLst>
              <a:ext uri="{FF2B5EF4-FFF2-40B4-BE49-F238E27FC236}">
                <a16:creationId xmlns:a16="http://schemas.microsoft.com/office/drawing/2014/main" id="{95E70F46-0ADD-0612-2CEF-D36BADAD33AA}"/>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programme ESMS Numérique </a:t>
            </a:r>
          </a:p>
          <a:p>
            <a:endParaRPr lang="fr-FR" dirty="0">
              <a:latin typeface="Segoe UI Semibold"/>
              <a:cs typeface="Segoe UI Semibold"/>
            </a:endParaRPr>
          </a:p>
        </p:txBody>
      </p:sp>
      <p:sp>
        <p:nvSpPr>
          <p:cNvPr id="5" name="Espace réservé du texte 4">
            <a:extLst>
              <a:ext uri="{FF2B5EF4-FFF2-40B4-BE49-F238E27FC236}">
                <a16:creationId xmlns:a16="http://schemas.microsoft.com/office/drawing/2014/main" id="{775094F6-7FA4-C41C-A8C4-827846DD03A1}"/>
              </a:ext>
            </a:extLst>
          </p:cNvPr>
          <p:cNvSpPr>
            <a:spLocks noGrp="1"/>
          </p:cNvSpPr>
          <p:nvPr>
            <p:ph type="body" sz="quarter" idx="13"/>
          </p:nvPr>
        </p:nvSpPr>
        <p:spPr/>
        <p:txBody>
          <a:bodyPr vert="horz" wrap="square" lIns="0" tIns="0" rIns="0" bIns="0" rtlCol="0" anchor="t">
            <a:spAutoFit/>
          </a:bodyPr>
          <a:lstStyle/>
          <a:p>
            <a:r>
              <a:rPr lang="fr-FR" dirty="0">
                <a:latin typeface="Segoe UI Semibold"/>
                <a:ea typeface="Segoe UI Black"/>
                <a:cs typeface="Segoe UI Semibold"/>
              </a:rPr>
              <a:t>Les enjeux</a:t>
            </a:r>
            <a:endParaRPr lang="fr-FR" dirty="0"/>
          </a:p>
        </p:txBody>
      </p:sp>
      <p:sp>
        <p:nvSpPr>
          <p:cNvPr id="6" name="Espace réservé du texte 1">
            <a:extLst>
              <a:ext uri="{FF2B5EF4-FFF2-40B4-BE49-F238E27FC236}">
                <a16:creationId xmlns:a16="http://schemas.microsoft.com/office/drawing/2014/main" id="{11872770-0213-4322-A2FC-999A870C2798}"/>
              </a:ext>
            </a:extLst>
          </p:cNvPr>
          <p:cNvSpPr txBox="1">
            <a:spLocks noGrp="1"/>
          </p:cNvSpPr>
          <p:nvPr/>
        </p:nvSpPr>
        <p:spPr>
          <a:xfrm>
            <a:off x="704023" y="1482838"/>
            <a:ext cx="10849841" cy="22391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4B93CE"/>
              </a:buClr>
              <a:buFont typeface="Wingdings" panose="05000000000000000000" pitchFamily="2" charset="2"/>
              <a:buChar char="§"/>
              <a:defRPr sz="1600" kern="1200">
                <a:solidFill>
                  <a:schemeClr val="tx1"/>
                </a:solidFill>
                <a:latin typeface="Century Gothic" panose="020B050202020202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00000000000000000" pitchFamily="2" charset="2"/>
              <a:buChar char="•"/>
            </a:pPr>
            <a:r>
              <a:rPr lang="fr-FR" sz="1400" dirty="0">
                <a:latin typeface="Segoe UI"/>
                <a:cs typeface="Segoe UI"/>
              </a:rPr>
              <a:t>Le programme ESMS numérique, </a:t>
            </a:r>
            <a:r>
              <a:rPr lang="fr-FR" sz="1400" b="1" dirty="0">
                <a:latin typeface="Segoe UI"/>
                <a:cs typeface="Segoe UI"/>
              </a:rPr>
              <a:t>«</a:t>
            </a:r>
            <a:r>
              <a:rPr lang="fr-FR" sz="1400" dirty="0">
                <a:latin typeface="Segoe UI"/>
                <a:cs typeface="Segoe UI"/>
              </a:rPr>
              <a:t> </a:t>
            </a:r>
            <a:r>
              <a:rPr lang="fr-FR" sz="1400" b="1" dirty="0">
                <a:latin typeface="Segoe UI"/>
                <a:cs typeface="Segoe UI"/>
              </a:rPr>
              <a:t>moteur » du Ségur du numérique en santé pour le secteur social et médico-social</a:t>
            </a:r>
            <a:r>
              <a:rPr lang="fr-FR" sz="1400" dirty="0">
                <a:latin typeface="Segoe UI"/>
                <a:cs typeface="Segoe UI"/>
              </a:rPr>
              <a:t>,  s’inscrit dans la stratégie nationale du numérique en santé qui porte comme enjeu la </a:t>
            </a:r>
            <a:r>
              <a:rPr lang="fr-FR" sz="1400" b="1" dirty="0">
                <a:latin typeface="Segoe UI"/>
                <a:cs typeface="Segoe UI"/>
              </a:rPr>
              <a:t>modernisation de la gestion du parcours de santé et l’accompagnement des personnes vulnérables</a:t>
            </a:r>
            <a:r>
              <a:rPr lang="fr-FR" sz="1400" dirty="0">
                <a:latin typeface="Segoe UI"/>
                <a:cs typeface="Segoe UI"/>
              </a:rPr>
              <a:t> (personnes âgées, personnes en situation de handicap, protection de l’enfance, majeurs accompagnés, </a:t>
            </a:r>
            <a:r>
              <a:rPr lang="fr-FR" sz="1400" i="1" dirty="0">
                <a:latin typeface="Segoe UI"/>
                <a:cs typeface="Segoe UI"/>
              </a:rPr>
              <a:t>etc.</a:t>
            </a:r>
            <a:r>
              <a:rPr lang="fr-FR" sz="1400" dirty="0">
                <a:latin typeface="Segoe UI"/>
                <a:cs typeface="Segoe UI"/>
              </a:rPr>
              <a:t>). </a:t>
            </a:r>
          </a:p>
          <a:p>
            <a:pPr>
              <a:buFont typeface="Arial" panose="05000000000000000000" pitchFamily="2" charset="2"/>
              <a:buChar char="•"/>
            </a:pPr>
            <a:r>
              <a:rPr lang="fr-FR" sz="1400" dirty="0">
                <a:latin typeface="Segoe UI"/>
                <a:cs typeface="Segoe UI"/>
              </a:rPr>
              <a:t>Initié en 2019 par la CNSA, ce programme a pour ambition d’accompagner la transformation des établissements et services sociaux et médico-sociaux par </a:t>
            </a:r>
            <a:r>
              <a:rPr lang="fr-FR" sz="1400" b="1" dirty="0">
                <a:latin typeface="Segoe UI"/>
                <a:cs typeface="Segoe UI"/>
              </a:rPr>
              <a:t>l’incitation à l’équipement et à l’utilisation effective d’un dossier usager informatisé</a:t>
            </a:r>
            <a:r>
              <a:rPr lang="fr-FR" sz="1400" dirty="0">
                <a:latin typeface="Segoe UI"/>
                <a:cs typeface="Segoe UI"/>
              </a:rPr>
              <a:t> (DUI) au bénéfice de chaque personne accompagnée.</a:t>
            </a:r>
          </a:p>
        </p:txBody>
      </p:sp>
      <p:graphicFrame>
        <p:nvGraphicFramePr>
          <p:cNvPr id="7" name="Diagramme 6">
            <a:extLst>
              <a:ext uri="{FF2B5EF4-FFF2-40B4-BE49-F238E27FC236}">
                <a16:creationId xmlns:a16="http://schemas.microsoft.com/office/drawing/2014/main" id="{007A2528-CF21-C54B-2B01-297FEF57A6BB}"/>
              </a:ext>
            </a:extLst>
          </p:cNvPr>
          <p:cNvGraphicFramePr/>
          <p:nvPr>
            <p:extLst>
              <p:ext uri="{D42A27DB-BD31-4B8C-83A1-F6EECF244321}">
                <p14:modId xmlns:p14="http://schemas.microsoft.com/office/powerpoint/2010/main" val="4217734474"/>
              </p:ext>
            </p:extLst>
          </p:nvPr>
        </p:nvGraphicFramePr>
        <p:xfrm>
          <a:off x="1874215" y="3859202"/>
          <a:ext cx="8443568" cy="235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27AB5F21-FCDC-DA92-A31A-E73EDB82222B}"/>
              </a:ext>
            </a:extLst>
          </p:cNvPr>
          <p:cNvSpPr txBox="1"/>
          <p:nvPr/>
        </p:nvSpPr>
        <p:spPr>
          <a:xfrm>
            <a:off x="4554052" y="3168543"/>
            <a:ext cx="3006245" cy="369332"/>
          </a:xfrm>
          <a:prstGeom prst="rect">
            <a:avLst/>
          </a:prstGeom>
          <a:noFill/>
          <a:ln>
            <a:solidFill>
              <a:schemeClr val="tx1"/>
            </a:solidFill>
          </a:ln>
        </p:spPr>
        <p:txBody>
          <a:bodyPr wrap="square" rtlCol="0">
            <a:spAutoFit/>
          </a:bodyPr>
          <a:lstStyle/>
          <a:p>
            <a:r>
              <a:rPr lang="fr-FR" b="1" dirty="0">
                <a:latin typeface="Segoe UI" panose="020B0502040204020203" pitchFamily="34" charset="0"/>
                <a:cs typeface="Segoe UI" panose="020B0502040204020203" pitchFamily="34" charset="0"/>
              </a:rPr>
              <a:t>Trajectoire du programme</a:t>
            </a:r>
          </a:p>
        </p:txBody>
      </p:sp>
    </p:spTree>
    <p:extLst>
      <p:ext uri="{BB962C8B-B14F-4D97-AF65-F5344CB8AC3E}">
        <p14:creationId xmlns:p14="http://schemas.microsoft.com/office/powerpoint/2010/main" val="531388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L’Identité Nationale de Santé</a:t>
            </a: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l’INS en ESSMS</a:t>
            </a:r>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8">
            <a:extLst>
              <a:ext uri="{FF2B5EF4-FFF2-40B4-BE49-F238E27FC236}">
                <a16:creationId xmlns:a16="http://schemas.microsoft.com/office/drawing/2014/main" id="{9D67D78C-6531-FADA-C001-13EDBF65FFD6}"/>
              </a:ext>
            </a:extLst>
          </p:cNvPr>
          <p:cNvGraphicFramePr>
            <a:graphicFrameLocks noGrp="1"/>
          </p:cNvGraphicFramePr>
          <p:nvPr/>
        </p:nvGraphicFramePr>
        <p:xfrm>
          <a:off x="329953" y="1501368"/>
          <a:ext cx="11485087" cy="4543947"/>
        </p:xfrm>
        <a:graphic>
          <a:graphicData uri="http://schemas.openxmlformats.org/drawingml/2006/table">
            <a:tbl>
              <a:tblPr firstRow="1" bandRow="1">
                <a:tableStyleId>{69012ECD-51FC-41F1-AA8D-1B2483CD663E}</a:tableStyleId>
              </a:tblPr>
              <a:tblGrid>
                <a:gridCol w="1412350">
                  <a:extLst>
                    <a:ext uri="{9D8B030D-6E8A-4147-A177-3AD203B41FA5}">
                      <a16:colId xmlns:a16="http://schemas.microsoft.com/office/drawing/2014/main" val="2005431287"/>
                    </a:ext>
                  </a:extLst>
                </a:gridCol>
                <a:gridCol w="4503049">
                  <a:extLst>
                    <a:ext uri="{9D8B030D-6E8A-4147-A177-3AD203B41FA5}">
                      <a16:colId xmlns:a16="http://schemas.microsoft.com/office/drawing/2014/main" val="341183147"/>
                    </a:ext>
                  </a:extLst>
                </a:gridCol>
                <a:gridCol w="5569688">
                  <a:extLst>
                    <a:ext uri="{9D8B030D-6E8A-4147-A177-3AD203B41FA5}">
                      <a16:colId xmlns:a16="http://schemas.microsoft.com/office/drawing/2014/main" val="2628184341"/>
                    </a:ext>
                  </a:extLst>
                </a:gridCol>
              </a:tblGrid>
              <a:tr h="351914">
                <a:tc>
                  <a:txBody>
                    <a:bodyPr/>
                    <a:lstStyle/>
                    <a:p>
                      <a:r>
                        <a:rPr lang="fr-FR" sz="14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167320">
                <a:tc rowSpan="2">
                  <a:txBody>
                    <a:bodyPr/>
                    <a:lstStyle/>
                    <a:p>
                      <a:r>
                        <a:rPr lang="fr-FR" sz="1400" b="1">
                          <a:latin typeface="Segoe UI" panose="020B0502040204020203" pitchFamily="34" charset="0"/>
                          <a:cs typeface="Segoe UI" panose="020B0502040204020203" pitchFamily="34" charset="0"/>
                        </a:rPr>
                        <a:t>3. Déployer l’INS en lien avec son DUI et son système d’information</a:t>
                      </a:r>
                    </a:p>
                  </a:txBody>
                  <a:tcP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40000"/>
                        <a:lumOff val="60000"/>
                      </a:schemeClr>
                    </a:solidFill>
                  </a:tcPr>
                </a:tc>
                <a:tc>
                  <a:txBody>
                    <a:bodyPr/>
                    <a:lstStyle/>
                    <a:p>
                      <a:pPr marL="0" indent="0">
                        <a:buFont typeface="Arial" panose="020B0604020202020204" pitchFamily="34" charset="0"/>
                        <a:buNone/>
                      </a:pPr>
                      <a:r>
                        <a:rPr lang="fr-FR" sz="1200" i="0">
                          <a:solidFill>
                            <a:schemeClr val="tx1"/>
                          </a:solidFill>
                          <a:latin typeface="Segoe UI" panose="020B0502040204020203" pitchFamily="34" charset="0"/>
                          <a:cs typeface="Segoe UI" panose="020B0502040204020203" pitchFamily="34" charset="0"/>
                        </a:rPr>
                        <a:t>Recenser les applications qui doivent intégrer l'INS et évoluer en conséquence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1">
                          <a:solidFill>
                            <a:schemeClr val="tx1"/>
                          </a:solidFill>
                          <a:latin typeface="Segoe UI" panose="020B0502040204020203" pitchFamily="34" charset="0"/>
                          <a:cs typeface="Segoe UI" panose="020B0502040204020203" pitchFamily="34" charset="0"/>
                        </a:rPr>
                        <a:t>Traditionnellement, le logiciel maître des identités (il s'agit du logiciel dans lequel vous créez et modifiez les identités des personnes) est le DUI</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945222">
                <a:tc vMerge="1">
                  <a:txBody>
                    <a:bodyPr/>
                    <a:lstStyle/>
                    <a:p>
                      <a:endParaRPr lang="fr-FR" sz="16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indent="0">
                        <a:buFont typeface="Arial" panose="020B0604020202020204" pitchFamily="34" charset="0"/>
                        <a:buNone/>
                      </a:pPr>
                      <a:r>
                        <a:rPr lang="fr-FR" sz="1200" i="0">
                          <a:solidFill>
                            <a:schemeClr val="tx1"/>
                          </a:solidFill>
                          <a:latin typeface="Segoe UI" panose="020B0502040204020203" pitchFamily="34" charset="0"/>
                          <a:cs typeface="Segoe UI" panose="020B0502040204020203" pitchFamily="34" charset="0"/>
                        </a:rPr>
                        <a:t>Vérifier la bonne implémentation de l’INS dans le DUI et s’assurer que l'INS se propage correctement aux autres logiciels de mon système d'information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a:solidFill>
                          <a:srgbClr val="FF0000"/>
                        </a:solidFill>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640258892"/>
                  </a:ext>
                </a:extLst>
              </a:tr>
              <a:tr h="543867">
                <a:tc rowSpan="3">
                  <a:txBody>
                    <a:bodyPr/>
                    <a:lstStyle/>
                    <a:p>
                      <a:r>
                        <a:rPr lang="fr-FR" sz="1400" b="1">
                          <a:latin typeface="Segoe UI" panose="020B0502040204020203" pitchFamily="34" charset="0"/>
                          <a:cs typeface="Segoe UI" panose="020B0502040204020203" pitchFamily="34" charset="0"/>
                        </a:rPr>
                        <a:t>4. Sécuriser juridiquement mes ESSMS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40000"/>
                        <a:lumOff val="60000"/>
                      </a:schemeClr>
                    </a:solidFill>
                  </a:tcPr>
                </a:tc>
                <a:tc>
                  <a:txBody>
                    <a:bodyPr/>
                    <a:lstStyle/>
                    <a:p>
                      <a:pPr marL="0" indent="0">
                        <a:buFont typeface="Arial" panose="020B0604020202020204" pitchFamily="34" charset="0"/>
                        <a:buNone/>
                      </a:pPr>
                      <a:r>
                        <a:rPr lang="fr-FR" sz="1200">
                          <a:latin typeface="Segoe UI" panose="020B0502040204020203" pitchFamily="34" charset="0"/>
                          <a:cs typeface="Segoe UI" panose="020B0502040204020203" pitchFamily="34" charset="0"/>
                        </a:rPr>
                        <a:t>Mettre à jour les contrats et conventions de sous-traitance (éditeur, </a:t>
                      </a:r>
                      <a:r>
                        <a:rPr lang="fr-FR" sz="1200" err="1">
                          <a:latin typeface="Segoe UI" panose="020B0502040204020203" pitchFamily="34" charset="0"/>
                          <a:cs typeface="Segoe UI" panose="020B0502040204020203" pitchFamily="34" charset="0"/>
                        </a:rPr>
                        <a:t>GRADeS</a:t>
                      </a:r>
                      <a:r>
                        <a:rPr lang="fr-FR" sz="1200">
                          <a:latin typeface="Segoe UI" panose="020B0502040204020203" pitchFamily="34" charset="0"/>
                          <a:cs typeface="Segoe UI" panose="020B0502040204020203" pitchFamily="34" charset="0"/>
                        </a:rPr>
                        <a:t>, etc.) de ma structure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0" indent="0" algn="just">
                        <a:buFont typeface="Arial" panose="020B0604020202020204" pitchFamily="34" charset="0"/>
                        <a:buNone/>
                      </a:pPr>
                      <a:r>
                        <a:rPr lang="fr-FR" sz="1200" i="1">
                          <a:latin typeface="Segoe UI" panose="020B0502040204020203" pitchFamily="34" charset="0"/>
                          <a:cs typeface="Segoe UI" panose="020B0502040204020203" pitchFamily="34" charset="0"/>
                        </a:rPr>
                        <a:t>Il est important de faire apparaître l’engagement de chaque sous-traitant au référentiel INS et au référentiel national d’identitovigilance (RNIV)</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1918878754"/>
                  </a:ext>
                </a:extLst>
              </a:tr>
              <a:tr h="7678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Mettre à jour la documentation relative à la protection des données personnelles de ma structure pour y intégrer l’INS (registre de traitement notamment)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3"/>
                        </a:rPr>
                        <a:t>Règlement Général sur la Protection des Données Personnelles</a:t>
                      </a:r>
                      <a:endParaRPr lang="fr-FR" sz="1200">
                        <a:latin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4"/>
                        </a:rPr>
                        <a:t>Site de la CNIL</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441706457"/>
                  </a:ext>
                </a:extLst>
              </a:tr>
              <a:tr h="7678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Informer les usagers de la mise en œuvre de l’INS (ajout d’un paragraphe sur l'INS dans le livret d'accueil, affiches à destination des usagers, etc.)</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latin typeface="Segoe UI" panose="020B0502040204020203" pitchFamily="34" charset="0"/>
                          <a:cs typeface="Segoe UI" panose="020B0502040204020203" pitchFamily="34" charset="0"/>
                          <a:hlinkClick r:id="rId5"/>
                        </a:rPr>
                        <a:t>Kit de communication INS</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3590347085"/>
                  </a:ext>
                </a:extLst>
              </a:tr>
            </a:tbl>
          </a:graphicData>
        </a:graphic>
      </p:graphicFrame>
      <p:pic>
        <p:nvPicPr>
          <p:cNvPr id="8" name="Graphique 7" descr="Serveur contour">
            <a:extLst>
              <a:ext uri="{FF2B5EF4-FFF2-40B4-BE49-F238E27FC236}">
                <a16:creationId xmlns:a16="http://schemas.microsoft.com/office/drawing/2014/main" id="{603F6ECB-5258-F584-A532-938119F8E2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448" y="3249516"/>
            <a:ext cx="667512" cy="667512"/>
          </a:xfrm>
          <a:prstGeom prst="rect">
            <a:avLst/>
          </a:prstGeom>
        </p:spPr>
      </p:pic>
      <p:pic>
        <p:nvPicPr>
          <p:cNvPr id="9" name="Graphique 8" descr="Poids inégaux avec un remplissage uni">
            <a:extLst>
              <a:ext uri="{FF2B5EF4-FFF2-40B4-BE49-F238E27FC236}">
                <a16:creationId xmlns:a16="http://schemas.microsoft.com/office/drawing/2014/main" id="{8BF74B2B-1FA0-F073-0CD0-B35DD955862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500" y="5416505"/>
            <a:ext cx="597408" cy="597408"/>
          </a:xfrm>
          <a:prstGeom prst="rect">
            <a:avLst/>
          </a:prstGeom>
        </p:spPr>
      </p:pic>
    </p:spTree>
    <p:extLst>
      <p:ext uri="{BB962C8B-B14F-4D97-AF65-F5344CB8AC3E}">
        <p14:creationId xmlns:p14="http://schemas.microsoft.com/office/powerpoint/2010/main" val="1837945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L’Identité Nationale de Santé</a:t>
            </a: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l’INS en ESSMS</a:t>
            </a:r>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0FF99B-3BD1-BEF8-7620-479905E17710}"/>
              </a:ext>
            </a:extLst>
          </p:cNvPr>
          <p:cNvSpPr/>
          <p:nvPr/>
        </p:nvSpPr>
        <p:spPr>
          <a:xfrm>
            <a:off x="553548" y="3574285"/>
            <a:ext cx="5040000" cy="1295669"/>
          </a:xfrm>
          <a:prstGeom prst="rect">
            <a:avLst/>
          </a:prstGeom>
          <a:solidFill>
            <a:schemeClr val="bg1"/>
          </a:solidFill>
          <a:ln w="19050">
            <a:solidFill>
              <a:srgbClr val="6E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FA5181C2-0DA6-ED76-8F29-B293C68D8FD6}"/>
              </a:ext>
            </a:extLst>
          </p:cNvPr>
          <p:cNvSpPr/>
          <p:nvPr/>
        </p:nvSpPr>
        <p:spPr>
          <a:xfrm>
            <a:off x="6507915" y="4639891"/>
            <a:ext cx="5081850" cy="1296000"/>
          </a:xfrm>
          <a:prstGeom prst="rect">
            <a:avLst/>
          </a:prstGeom>
          <a:solidFill>
            <a:schemeClr val="bg1"/>
          </a:solidFill>
          <a:ln w="19050">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CE4191D-C13E-B810-E725-82B6FEFD0E21}"/>
              </a:ext>
            </a:extLst>
          </p:cNvPr>
          <p:cNvSpPr/>
          <p:nvPr/>
        </p:nvSpPr>
        <p:spPr>
          <a:xfrm>
            <a:off x="6507914" y="2508348"/>
            <a:ext cx="5040000" cy="1296000"/>
          </a:xfrm>
          <a:prstGeom prst="rect">
            <a:avLst/>
          </a:prstGeom>
          <a:solidFill>
            <a:schemeClr val="bg1"/>
          </a:solidFill>
          <a:ln w="19050">
            <a:solidFill>
              <a:srgbClr val="A73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8372DF2-68AB-582C-4993-6ECC2A0FBBAB}"/>
              </a:ext>
            </a:extLst>
          </p:cNvPr>
          <p:cNvSpPr/>
          <p:nvPr/>
        </p:nvSpPr>
        <p:spPr>
          <a:xfrm>
            <a:off x="461107" y="1442411"/>
            <a:ext cx="5040000" cy="1296000"/>
          </a:xfrm>
          <a:prstGeom prst="rect">
            <a:avLst/>
          </a:prstGeom>
          <a:solidFill>
            <a:schemeClr val="bg1"/>
          </a:solidFill>
          <a:ln w="19050">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2" name="ZoneTexte 11">
            <a:extLst>
              <a:ext uri="{FF2B5EF4-FFF2-40B4-BE49-F238E27FC236}">
                <a16:creationId xmlns:a16="http://schemas.microsoft.com/office/drawing/2014/main" id="{A9B07BB9-379E-1EA9-4A1D-6C50AEC0961C}"/>
              </a:ext>
            </a:extLst>
          </p:cNvPr>
          <p:cNvSpPr txBox="1"/>
          <p:nvPr/>
        </p:nvSpPr>
        <p:spPr>
          <a:xfrm>
            <a:off x="1017371" y="1676721"/>
            <a:ext cx="4693650" cy="276999"/>
          </a:xfrm>
          <a:prstGeom prst="rect">
            <a:avLst/>
          </a:prstGeom>
          <a:noFill/>
        </p:spPr>
        <p:txBody>
          <a:bodyPr wrap="square">
            <a:spAutoFit/>
          </a:bodyPr>
          <a:lstStyle/>
          <a:p>
            <a:pPr algn="just"/>
            <a:r>
              <a:rPr lang="fr-FR" sz="1200" b="1" i="0" u="none" strike="noStrike" baseline="0">
                <a:solidFill>
                  <a:srgbClr val="4C759F"/>
                </a:solidFill>
                <a:latin typeface="Segoe UI" panose="020B0502040204020203" pitchFamily="34" charset="0"/>
                <a:cs typeface="Segoe UI" panose="020B0502040204020203" pitchFamily="34" charset="0"/>
              </a:rPr>
              <a:t>Sécuriser l’identification des usagers et valider leur identité</a:t>
            </a:r>
            <a:endParaRPr lang="fr-FR" sz="1200" b="0" i="0" u="none" strike="noStrike" baseline="0">
              <a:solidFill>
                <a:srgbClr val="4C759F"/>
              </a:solidFill>
              <a:latin typeface="Segoe UI" panose="020B0502040204020203" pitchFamily="34" charset="0"/>
              <a:cs typeface="Segoe UI" panose="020B0502040204020203" pitchFamily="34" charset="0"/>
            </a:endParaRPr>
          </a:p>
        </p:txBody>
      </p:sp>
      <p:sp>
        <p:nvSpPr>
          <p:cNvPr id="13" name="ZoneTexte 12">
            <a:extLst>
              <a:ext uri="{FF2B5EF4-FFF2-40B4-BE49-F238E27FC236}">
                <a16:creationId xmlns:a16="http://schemas.microsoft.com/office/drawing/2014/main" id="{1B9E0DA8-BF82-4315-8A70-4B1066CF5D4C}"/>
              </a:ext>
            </a:extLst>
          </p:cNvPr>
          <p:cNvSpPr txBox="1"/>
          <p:nvPr/>
        </p:nvSpPr>
        <p:spPr>
          <a:xfrm>
            <a:off x="1146429" y="3764390"/>
            <a:ext cx="4242165" cy="276999"/>
          </a:xfrm>
          <a:prstGeom prst="rect">
            <a:avLst/>
          </a:prstGeom>
          <a:noFill/>
        </p:spPr>
        <p:txBody>
          <a:bodyPr wrap="square">
            <a:spAutoFit/>
          </a:bodyPr>
          <a:lstStyle/>
          <a:p>
            <a:pPr algn="just"/>
            <a:r>
              <a:rPr lang="fr-FR" sz="1200" b="1" i="0" u="none" strike="noStrike" baseline="0">
                <a:solidFill>
                  <a:srgbClr val="6E69AE"/>
                </a:solidFill>
                <a:latin typeface="Segoe UI" panose="020B0502040204020203" pitchFamily="34" charset="0"/>
                <a:cs typeface="Segoe UI" panose="020B0502040204020203" pitchFamily="34" charset="0"/>
              </a:rPr>
              <a:t>Utiliser l’INS qualifiée au quotidien</a:t>
            </a:r>
            <a:endParaRPr lang="fr-FR" sz="1200" b="0" i="0" u="none" strike="noStrike" baseline="0">
              <a:solidFill>
                <a:srgbClr val="6E69AE"/>
              </a:solidFill>
              <a:latin typeface="Segoe UI" panose="020B0502040204020203" pitchFamily="34" charset="0"/>
              <a:cs typeface="Segoe UI" panose="020B0502040204020203" pitchFamily="34" charset="0"/>
            </a:endParaRPr>
          </a:p>
        </p:txBody>
      </p:sp>
      <p:sp>
        <p:nvSpPr>
          <p:cNvPr id="14" name="ZoneTexte 13">
            <a:extLst>
              <a:ext uri="{FF2B5EF4-FFF2-40B4-BE49-F238E27FC236}">
                <a16:creationId xmlns:a16="http://schemas.microsoft.com/office/drawing/2014/main" id="{AE023B64-FD6B-010C-6D0D-F49AF3BE55C3}"/>
              </a:ext>
            </a:extLst>
          </p:cNvPr>
          <p:cNvSpPr txBox="1"/>
          <p:nvPr/>
        </p:nvSpPr>
        <p:spPr>
          <a:xfrm>
            <a:off x="6602242" y="2598789"/>
            <a:ext cx="4186370" cy="461665"/>
          </a:xfrm>
          <a:prstGeom prst="rect">
            <a:avLst/>
          </a:prstGeom>
          <a:noFill/>
        </p:spPr>
        <p:txBody>
          <a:bodyPr wrap="square">
            <a:spAutoFit/>
          </a:bodyPr>
          <a:lstStyle/>
          <a:p>
            <a:pPr algn="just"/>
            <a:r>
              <a:rPr lang="fr-FR" sz="1200" b="1" i="0" u="none" strike="noStrike" baseline="0">
                <a:solidFill>
                  <a:srgbClr val="AD3C8F"/>
                </a:solidFill>
                <a:latin typeface="Segoe UI" panose="020B0502040204020203" pitchFamily="34" charset="0"/>
                <a:cs typeface="Segoe UI" panose="020B0502040204020203" pitchFamily="34" charset="0"/>
              </a:rPr>
              <a:t>Appeler le téléservice </a:t>
            </a:r>
            <a:r>
              <a:rPr lang="fr-FR" sz="1200" b="1" i="0" u="none" strike="noStrike" baseline="0" err="1">
                <a:solidFill>
                  <a:srgbClr val="AD3C8F"/>
                </a:solidFill>
                <a:latin typeface="Segoe UI" panose="020B0502040204020203" pitchFamily="34" charset="0"/>
                <a:cs typeface="Segoe UI" panose="020B0502040204020203" pitchFamily="34" charset="0"/>
              </a:rPr>
              <a:t>INSi</a:t>
            </a:r>
            <a:r>
              <a:rPr lang="fr-FR" sz="1200" b="1" i="0" u="none" strike="noStrike" baseline="0">
                <a:solidFill>
                  <a:srgbClr val="AD3C8F"/>
                </a:solidFill>
                <a:latin typeface="Segoe UI" panose="020B0502040204020203" pitchFamily="34" charset="0"/>
                <a:cs typeface="Segoe UI" panose="020B0502040204020203" pitchFamily="34" charset="0"/>
              </a:rPr>
              <a:t> afin de récupérer les INS des usagers</a:t>
            </a:r>
            <a:endParaRPr lang="fr-FR" sz="1200" b="0" i="0" u="none" strike="noStrike" baseline="0">
              <a:solidFill>
                <a:srgbClr val="AD3C8F"/>
              </a:solidFill>
              <a:latin typeface="Segoe UI" panose="020B0502040204020203" pitchFamily="34" charset="0"/>
              <a:cs typeface="Segoe UI" panose="020B0502040204020203" pitchFamily="34" charset="0"/>
            </a:endParaRPr>
          </a:p>
        </p:txBody>
      </p:sp>
      <p:sp>
        <p:nvSpPr>
          <p:cNvPr id="15" name="ZoneTexte 14">
            <a:extLst>
              <a:ext uri="{FF2B5EF4-FFF2-40B4-BE49-F238E27FC236}">
                <a16:creationId xmlns:a16="http://schemas.microsoft.com/office/drawing/2014/main" id="{D8791608-873E-2C7E-95F7-8B109EAC5A33}"/>
              </a:ext>
            </a:extLst>
          </p:cNvPr>
          <p:cNvSpPr txBox="1"/>
          <p:nvPr/>
        </p:nvSpPr>
        <p:spPr>
          <a:xfrm>
            <a:off x="6607616" y="4761085"/>
            <a:ext cx="5040000" cy="276999"/>
          </a:xfrm>
          <a:prstGeom prst="rect">
            <a:avLst/>
          </a:prstGeom>
          <a:noFill/>
        </p:spPr>
        <p:txBody>
          <a:bodyPr wrap="square">
            <a:spAutoFit/>
          </a:bodyPr>
          <a:lstStyle/>
          <a:p>
            <a:pPr algn="just"/>
            <a:r>
              <a:rPr lang="fr-FR" sz="1200" b="1" i="0" u="none" strike="noStrike" baseline="0">
                <a:solidFill>
                  <a:srgbClr val="4C759F"/>
                </a:solidFill>
                <a:latin typeface="Segoe UI" panose="020B0502040204020203" pitchFamily="34" charset="0"/>
                <a:cs typeface="Segoe UI" panose="020B0502040204020203" pitchFamily="34" charset="0"/>
              </a:rPr>
              <a:t>Suivre les indicateurs relatifs à la mise en place de l’INS</a:t>
            </a:r>
            <a:endParaRPr lang="fr-FR" sz="1200" b="0" i="0" u="none" strike="noStrike" baseline="0">
              <a:solidFill>
                <a:srgbClr val="4C759F"/>
              </a:solidFill>
              <a:latin typeface="Segoe UI" panose="020B0502040204020203" pitchFamily="34" charset="0"/>
              <a:cs typeface="Segoe UI" panose="020B0502040204020203" pitchFamily="34" charset="0"/>
            </a:endParaRPr>
          </a:p>
        </p:txBody>
      </p:sp>
      <p:sp>
        <p:nvSpPr>
          <p:cNvPr id="17" name="ZoneTexte 16">
            <a:extLst>
              <a:ext uri="{FF2B5EF4-FFF2-40B4-BE49-F238E27FC236}">
                <a16:creationId xmlns:a16="http://schemas.microsoft.com/office/drawing/2014/main" id="{15FF76DA-4132-EA67-C0EB-4B7B4AB05493}"/>
              </a:ext>
            </a:extLst>
          </p:cNvPr>
          <p:cNvSpPr txBox="1"/>
          <p:nvPr/>
        </p:nvSpPr>
        <p:spPr>
          <a:xfrm>
            <a:off x="1071203" y="2142139"/>
            <a:ext cx="4292771" cy="461665"/>
          </a:xfrm>
          <a:prstGeom prst="rect">
            <a:avLst/>
          </a:prstGeom>
          <a:noFill/>
        </p:spPr>
        <p:txBody>
          <a:bodyPr wrap="square">
            <a:spAutoFit/>
          </a:bodyPr>
          <a:lstStyle/>
          <a:p>
            <a:pPr algn="just"/>
            <a:r>
              <a:rPr lang="fr-FR" sz="1200" b="0" i="0" u="none" strike="noStrike" baseline="0">
                <a:solidFill>
                  <a:srgbClr val="000000"/>
                </a:solidFill>
                <a:latin typeface="Segoe UI" panose="020B0502040204020203" pitchFamily="34" charset="0"/>
                <a:cs typeface="Segoe UI" panose="020B0502040204020203" pitchFamily="34" charset="0"/>
              </a:rPr>
              <a:t>En vérifiant leur identité, a minima une fois, à l’aide d’un justificatif d’identité (passeport, carte nationale d’identité</a:t>
            </a:r>
            <a:r>
              <a:rPr lang="fr-FR" sz="1200">
                <a:solidFill>
                  <a:srgbClr val="000000"/>
                </a:solidFill>
                <a:latin typeface="Segoe UI" panose="020B0502040204020203" pitchFamily="34" charset="0"/>
                <a:cs typeface="Segoe UI" panose="020B0502040204020203" pitchFamily="34" charset="0"/>
              </a:rPr>
              <a:t>)</a:t>
            </a:r>
            <a:endParaRPr lang="fr-FR" sz="1200" b="0" i="0" u="none" strike="noStrike" baseline="0">
              <a:solidFill>
                <a:srgbClr val="000000"/>
              </a:solidFill>
              <a:latin typeface="Segoe UI" panose="020B0502040204020203" pitchFamily="34" charset="0"/>
              <a:cs typeface="Segoe UI" panose="020B0502040204020203" pitchFamily="34" charset="0"/>
            </a:endParaRPr>
          </a:p>
        </p:txBody>
      </p:sp>
      <p:pic>
        <p:nvPicPr>
          <p:cNvPr id="18" name="Graphique 17" descr="Centre d’appels contour">
            <a:extLst>
              <a:ext uri="{FF2B5EF4-FFF2-40B4-BE49-F238E27FC236}">
                <a16:creationId xmlns:a16="http://schemas.microsoft.com/office/drawing/2014/main" id="{192627C8-6563-197C-6970-8C3ECD16C8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0169" y="2863944"/>
            <a:ext cx="528552" cy="528552"/>
          </a:xfrm>
          <a:prstGeom prst="rect">
            <a:avLst/>
          </a:prstGeom>
        </p:spPr>
      </p:pic>
      <p:sp>
        <p:nvSpPr>
          <p:cNvPr id="19" name="ZoneTexte 18">
            <a:extLst>
              <a:ext uri="{FF2B5EF4-FFF2-40B4-BE49-F238E27FC236}">
                <a16:creationId xmlns:a16="http://schemas.microsoft.com/office/drawing/2014/main" id="{56C6081D-C130-6CD0-30B4-370628788233}"/>
              </a:ext>
            </a:extLst>
          </p:cNvPr>
          <p:cNvSpPr txBox="1"/>
          <p:nvPr/>
        </p:nvSpPr>
        <p:spPr>
          <a:xfrm>
            <a:off x="6602242" y="3075782"/>
            <a:ext cx="4186370" cy="646331"/>
          </a:xfrm>
          <a:prstGeom prst="rect">
            <a:avLst/>
          </a:prstGeom>
          <a:noFill/>
        </p:spPr>
        <p:txBody>
          <a:bodyPr wrap="square">
            <a:spAutoFit/>
          </a:bodyPr>
          <a:lstStyle/>
          <a:p>
            <a:pPr algn="just"/>
            <a:r>
              <a:rPr lang="fr-FR" sz="1200" b="0" i="0" u="none" strike="noStrike" baseline="0">
                <a:solidFill>
                  <a:srgbClr val="000000"/>
                </a:solidFill>
                <a:latin typeface="Segoe UI" panose="020B0502040204020203" pitchFamily="34" charset="0"/>
                <a:cs typeface="Segoe UI" panose="020B0502040204020203" pitchFamily="34" charset="0"/>
              </a:rPr>
              <a:t>Dans un premier temps, les usagers présents dans la structure puis, au fil de l’eau, quand un nouvel usager se présente dans la structure </a:t>
            </a:r>
          </a:p>
        </p:txBody>
      </p:sp>
      <p:sp>
        <p:nvSpPr>
          <p:cNvPr id="21" name="ZoneTexte 20">
            <a:extLst>
              <a:ext uri="{FF2B5EF4-FFF2-40B4-BE49-F238E27FC236}">
                <a16:creationId xmlns:a16="http://schemas.microsoft.com/office/drawing/2014/main" id="{B84EF322-EF02-4AA9-F15F-44C1A02BBDC7}"/>
              </a:ext>
            </a:extLst>
          </p:cNvPr>
          <p:cNvSpPr txBox="1"/>
          <p:nvPr/>
        </p:nvSpPr>
        <p:spPr>
          <a:xfrm>
            <a:off x="1146428" y="4224256"/>
            <a:ext cx="3697973" cy="461665"/>
          </a:xfrm>
          <a:prstGeom prst="rect">
            <a:avLst/>
          </a:prstGeom>
          <a:noFill/>
        </p:spPr>
        <p:txBody>
          <a:bodyPr wrap="square">
            <a:spAutoFit/>
          </a:bodyPr>
          <a:lstStyle/>
          <a:p>
            <a:pPr algn="just"/>
            <a:r>
              <a:rPr lang="fr-FR" sz="1200" b="0" i="0" u="none" strike="noStrike" baseline="0">
                <a:solidFill>
                  <a:srgbClr val="000000"/>
                </a:solidFill>
                <a:latin typeface="Segoe UI" panose="020B0502040204020203" pitchFamily="34" charset="0"/>
                <a:cs typeface="Segoe UI" panose="020B0502040204020203" pitchFamily="34" charset="0"/>
              </a:rPr>
              <a:t>Pour faciliter vos échanges de données via MSSanté, pour alimenter le DMP, etc.</a:t>
            </a:r>
          </a:p>
        </p:txBody>
      </p:sp>
      <p:pic>
        <p:nvPicPr>
          <p:cNvPr id="22" name="Graphique 21" descr="Statistiques contour">
            <a:extLst>
              <a:ext uri="{FF2B5EF4-FFF2-40B4-BE49-F238E27FC236}">
                <a16:creationId xmlns:a16="http://schemas.microsoft.com/office/drawing/2014/main" id="{C25542DB-435E-F335-6A7D-1FE5548A28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7353" y="4964911"/>
            <a:ext cx="537746" cy="537746"/>
          </a:xfrm>
          <a:prstGeom prst="rect">
            <a:avLst/>
          </a:prstGeom>
        </p:spPr>
      </p:pic>
      <p:sp>
        <p:nvSpPr>
          <p:cNvPr id="23" name="ZoneTexte 22">
            <a:extLst>
              <a:ext uri="{FF2B5EF4-FFF2-40B4-BE49-F238E27FC236}">
                <a16:creationId xmlns:a16="http://schemas.microsoft.com/office/drawing/2014/main" id="{36DF446E-5D6E-7E9B-5F6F-AD8B78D08AA7}"/>
              </a:ext>
            </a:extLst>
          </p:cNvPr>
          <p:cNvSpPr txBox="1"/>
          <p:nvPr/>
        </p:nvSpPr>
        <p:spPr>
          <a:xfrm>
            <a:off x="6602242" y="5012920"/>
            <a:ext cx="4361559" cy="830997"/>
          </a:xfrm>
          <a:prstGeom prst="rect">
            <a:avLst/>
          </a:prstGeom>
          <a:noFill/>
        </p:spPr>
        <p:txBody>
          <a:bodyPr wrap="square">
            <a:spAutoFit/>
          </a:bodyPr>
          <a:lstStyle/>
          <a:p>
            <a:pPr algn="just"/>
            <a:r>
              <a:rPr lang="fr-FR" sz="1200" b="0" i="1" u="none" strike="noStrike" baseline="0">
                <a:solidFill>
                  <a:srgbClr val="000000"/>
                </a:solidFill>
                <a:latin typeface="Segoe UI" panose="020B0502040204020203" pitchFamily="34" charset="0"/>
                <a:cs typeface="Segoe UI" panose="020B0502040204020203" pitchFamily="34" charset="0"/>
              </a:rPr>
              <a:t>Par exemple : </a:t>
            </a:r>
            <a:r>
              <a:rPr lang="fr-FR" sz="1200" b="0" u="none" strike="noStrike" baseline="0">
                <a:solidFill>
                  <a:srgbClr val="000000"/>
                </a:solidFill>
                <a:latin typeface="Segoe UI" panose="020B0502040204020203" pitchFamily="34" charset="0"/>
                <a:cs typeface="Segoe UI" panose="020B0502040204020203" pitchFamily="34" charset="0"/>
              </a:rPr>
              <a:t>le taux d’identités provisoires</a:t>
            </a:r>
            <a:r>
              <a:rPr lang="fr-FR" sz="1200">
                <a:solidFill>
                  <a:srgbClr val="000000"/>
                </a:solidFill>
                <a:latin typeface="Segoe UI" panose="020B0502040204020203" pitchFamily="34" charset="0"/>
                <a:cs typeface="Segoe UI" panose="020B0502040204020203" pitchFamily="34" charset="0"/>
              </a:rPr>
              <a:t> / </a:t>
            </a:r>
            <a:r>
              <a:rPr lang="fr-FR" sz="1200" b="0" u="none" strike="noStrike" baseline="0">
                <a:solidFill>
                  <a:srgbClr val="000000"/>
                </a:solidFill>
                <a:latin typeface="Segoe UI" panose="020B0502040204020203" pitchFamily="34" charset="0"/>
                <a:cs typeface="Segoe UI" panose="020B0502040204020203" pitchFamily="34" charset="0"/>
              </a:rPr>
              <a:t>récupérées / validées / qualifiées, le taux d’erreurs d’identification, le nombre de documents de santé référencés avec l’INS des usagers, etc.</a:t>
            </a:r>
          </a:p>
        </p:txBody>
      </p:sp>
      <p:pic>
        <p:nvPicPr>
          <p:cNvPr id="20" name="Graphique 19" descr="Microscope contour">
            <a:extLst>
              <a:ext uri="{FF2B5EF4-FFF2-40B4-BE49-F238E27FC236}">
                <a16:creationId xmlns:a16="http://schemas.microsoft.com/office/drawing/2014/main" id="{22408ACD-1BED-D3E4-2122-68DC8EE364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548" y="3919126"/>
            <a:ext cx="657734" cy="657734"/>
          </a:xfrm>
          <a:prstGeom prst="rect">
            <a:avLst/>
          </a:prstGeom>
        </p:spPr>
      </p:pic>
      <p:sp>
        <p:nvSpPr>
          <p:cNvPr id="31" name="Rectangle 30">
            <a:extLst>
              <a:ext uri="{FF2B5EF4-FFF2-40B4-BE49-F238E27FC236}">
                <a16:creationId xmlns:a16="http://schemas.microsoft.com/office/drawing/2014/main" id="{7F60011B-37DD-F518-B3A4-E433008FF602}"/>
              </a:ext>
            </a:extLst>
          </p:cNvPr>
          <p:cNvSpPr/>
          <p:nvPr/>
        </p:nvSpPr>
        <p:spPr>
          <a:xfrm>
            <a:off x="5938643" y="1276038"/>
            <a:ext cx="126161" cy="5579104"/>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Connecteur 31">
            <a:extLst>
              <a:ext uri="{FF2B5EF4-FFF2-40B4-BE49-F238E27FC236}">
                <a16:creationId xmlns:a16="http://schemas.microsoft.com/office/drawing/2014/main" id="{9C8A8D32-778C-3004-7644-78981CAAAA69}"/>
              </a:ext>
            </a:extLst>
          </p:cNvPr>
          <p:cNvSpPr/>
          <p:nvPr/>
        </p:nvSpPr>
        <p:spPr>
          <a:xfrm>
            <a:off x="5773123" y="1969423"/>
            <a:ext cx="457200" cy="457200"/>
          </a:xfrm>
          <a:prstGeom prst="flowChartConnector">
            <a:avLst/>
          </a:prstGeom>
          <a:solidFill>
            <a:srgbClr val="4C759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1</a:t>
            </a:r>
          </a:p>
        </p:txBody>
      </p:sp>
      <p:sp>
        <p:nvSpPr>
          <p:cNvPr id="33" name="Organigramme : Connecteur 32">
            <a:extLst>
              <a:ext uri="{FF2B5EF4-FFF2-40B4-BE49-F238E27FC236}">
                <a16:creationId xmlns:a16="http://schemas.microsoft.com/office/drawing/2014/main" id="{48F9D044-CC14-7CF3-7ECD-20AA28361B64}"/>
              </a:ext>
            </a:extLst>
          </p:cNvPr>
          <p:cNvSpPr/>
          <p:nvPr/>
        </p:nvSpPr>
        <p:spPr>
          <a:xfrm>
            <a:off x="5773123" y="3031180"/>
            <a:ext cx="457200" cy="457200"/>
          </a:xfrm>
          <a:prstGeom prst="flowChartConnector">
            <a:avLst/>
          </a:prstGeom>
          <a:solidFill>
            <a:srgbClr val="A7358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2</a:t>
            </a:r>
          </a:p>
        </p:txBody>
      </p:sp>
      <p:sp>
        <p:nvSpPr>
          <p:cNvPr id="34" name="Organigramme : Connecteur 33">
            <a:extLst>
              <a:ext uri="{FF2B5EF4-FFF2-40B4-BE49-F238E27FC236}">
                <a16:creationId xmlns:a16="http://schemas.microsoft.com/office/drawing/2014/main" id="{F1162665-A26A-2E98-C170-81B1792D70BA}"/>
              </a:ext>
            </a:extLst>
          </p:cNvPr>
          <p:cNvSpPr/>
          <p:nvPr/>
        </p:nvSpPr>
        <p:spPr>
          <a:xfrm>
            <a:off x="5773123" y="4092937"/>
            <a:ext cx="457200" cy="457200"/>
          </a:xfrm>
          <a:prstGeom prst="flowChartConnector">
            <a:avLst/>
          </a:prstGeom>
          <a:solidFill>
            <a:srgbClr val="6E69AE"/>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3</a:t>
            </a:r>
          </a:p>
        </p:txBody>
      </p:sp>
      <p:sp>
        <p:nvSpPr>
          <p:cNvPr id="35" name="Organigramme : Connecteur 34">
            <a:extLst>
              <a:ext uri="{FF2B5EF4-FFF2-40B4-BE49-F238E27FC236}">
                <a16:creationId xmlns:a16="http://schemas.microsoft.com/office/drawing/2014/main" id="{2859F9D5-32AF-5BBD-6C59-57141C6A5CFA}"/>
              </a:ext>
            </a:extLst>
          </p:cNvPr>
          <p:cNvSpPr/>
          <p:nvPr/>
        </p:nvSpPr>
        <p:spPr>
          <a:xfrm>
            <a:off x="5773123" y="5154693"/>
            <a:ext cx="457200" cy="457200"/>
          </a:xfrm>
          <a:prstGeom prst="flowChartConnector">
            <a:avLst/>
          </a:prstGeom>
          <a:solidFill>
            <a:srgbClr val="4C759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4</a:t>
            </a:r>
          </a:p>
        </p:txBody>
      </p:sp>
      <p:pic>
        <p:nvPicPr>
          <p:cNvPr id="16" name="Graphique 15" descr="Badge d'employé contour">
            <a:extLst>
              <a:ext uri="{FF2B5EF4-FFF2-40B4-BE49-F238E27FC236}">
                <a16:creationId xmlns:a16="http://schemas.microsoft.com/office/drawing/2014/main" id="{573716C8-350A-A5D8-DDE5-1276FEF680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1297" y="1811890"/>
            <a:ext cx="569717" cy="569717"/>
          </a:xfrm>
          <a:prstGeom prst="rect">
            <a:avLst/>
          </a:prstGeom>
        </p:spPr>
      </p:pic>
    </p:spTree>
    <p:extLst>
      <p:ext uri="{BB962C8B-B14F-4D97-AF65-F5344CB8AC3E}">
        <p14:creationId xmlns:p14="http://schemas.microsoft.com/office/powerpoint/2010/main" val="8004674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5622C064-A802-C3C0-0DD0-27439F74FDB1}"/>
              </a:ext>
            </a:extLst>
          </p:cNvPr>
          <p:cNvSpPr/>
          <p:nvPr/>
        </p:nvSpPr>
        <p:spPr>
          <a:xfrm>
            <a:off x="8728163" y="4768336"/>
            <a:ext cx="2699658" cy="1183384"/>
          </a:xfrm>
          <a:prstGeom prst="roundRect">
            <a:avLst/>
          </a:prstGeom>
          <a:solidFill>
            <a:schemeClr val="bg1"/>
          </a:solid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L’Identité Nationale de Santé</a:t>
            </a:r>
          </a:p>
          <a:p>
            <a:endParaRPr lang="fr-FR" dirty="0"/>
          </a:p>
        </p:txBody>
      </p:sp>
      <p:pic>
        <p:nvPicPr>
          <p:cNvPr id="1026" name="Picture 2" descr="Identité nationale de santé - INS | Agence régionale de santé  Auvergne-Rhône-Alpes">
            <a:extLst>
              <a:ext uri="{FF2B5EF4-FFF2-40B4-BE49-F238E27FC236}">
                <a16:creationId xmlns:a16="http://schemas.microsoft.com/office/drawing/2014/main" id="{8D03BD4C-0B58-8452-527B-D954473A5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424" y="4133"/>
            <a:ext cx="1726057" cy="154412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a:extLst>
              <a:ext uri="{FF2B5EF4-FFF2-40B4-BE49-F238E27FC236}">
                <a16:creationId xmlns:a16="http://schemas.microsoft.com/office/drawing/2014/main" id="{E434EDE7-18AE-D3D8-B253-2AFD220A5240}"/>
              </a:ext>
            </a:extLst>
          </p:cNvPr>
          <p:cNvSpPr>
            <a:spLocks noGrp="1"/>
          </p:cNvSpPr>
          <p:nvPr>
            <p:ph type="body" sz="quarter" idx="13"/>
          </p:nvPr>
        </p:nvSpPr>
        <p:spPr/>
        <p:txBody>
          <a:bodyPr/>
          <a:lstStyle/>
          <a:p>
            <a:r>
              <a:rPr lang="fr-FR" dirty="0"/>
              <a:t>Cas d’usage - Marion réalise des examens (biologie ou imagerie médicale) (PA / PH / DOM)</a:t>
            </a:r>
          </a:p>
        </p:txBody>
      </p:sp>
      <p:cxnSp>
        <p:nvCxnSpPr>
          <p:cNvPr id="4" name="Connecteur droit avec flèche 3">
            <a:extLst>
              <a:ext uri="{FF2B5EF4-FFF2-40B4-BE49-F238E27FC236}">
                <a16:creationId xmlns:a16="http://schemas.microsoft.com/office/drawing/2014/main" id="{E43410EF-E22F-B145-400E-85B8EE5793AF}"/>
              </a:ext>
            </a:extLst>
          </p:cNvPr>
          <p:cNvCxnSpPr>
            <a:cxnSpLocks/>
          </p:cNvCxnSpPr>
          <p:nvPr/>
        </p:nvCxnSpPr>
        <p:spPr>
          <a:xfrm>
            <a:off x="993683" y="4096651"/>
            <a:ext cx="11091652" cy="0"/>
          </a:xfrm>
          <a:prstGeom prst="straightConnector1">
            <a:avLst/>
          </a:prstGeom>
          <a:ln w="57150">
            <a:solidFill>
              <a:srgbClr val="057EC1"/>
            </a:solidFill>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pied de page 1">
            <a:extLst>
              <a:ext uri="{FF2B5EF4-FFF2-40B4-BE49-F238E27FC236}">
                <a16:creationId xmlns:a16="http://schemas.microsoft.com/office/drawing/2014/main" id="{8A1AE73D-58C5-578E-FE0F-ACB4AE12385E}"/>
              </a:ext>
            </a:extLst>
          </p:cNvPr>
          <p:cNvSpPr txBox="1">
            <a:spLocks/>
          </p:cNvSpPr>
          <p:nvPr/>
        </p:nvSpPr>
        <p:spPr>
          <a:xfrm>
            <a:off x="974633" y="6473614"/>
            <a:ext cx="5257800" cy="365125"/>
          </a:xfrm>
          <a:prstGeom prst="rect">
            <a:avLst/>
          </a:prstGeom>
        </p:spPr>
        <p:txBody>
          <a:bodyPr lIns="0"/>
          <a:lstStyle>
            <a:defPPr>
              <a:defRPr lang="fr-FR"/>
            </a:defPPr>
            <a:lvl1pPr marL="0" algn="l" defTabSz="914400" rtl="0" eaLnBrk="1" latinLnBrk="0" hangingPunct="1">
              <a:defRPr sz="900" b="0" i="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Kit ESMS Numérique│ 29/04/2024 │</a:t>
            </a:r>
            <a:endParaRPr lang="fr-FR" dirty="0"/>
          </a:p>
        </p:txBody>
      </p:sp>
      <p:sp>
        <p:nvSpPr>
          <p:cNvPr id="6" name="Espace réservé du texte 1">
            <a:extLst>
              <a:ext uri="{FF2B5EF4-FFF2-40B4-BE49-F238E27FC236}">
                <a16:creationId xmlns:a16="http://schemas.microsoft.com/office/drawing/2014/main" id="{4170F1AB-514E-8073-7D46-0F32820EBBEC}"/>
              </a:ext>
            </a:extLst>
          </p:cNvPr>
          <p:cNvSpPr txBox="1">
            <a:spLocks/>
          </p:cNvSpPr>
          <p:nvPr/>
        </p:nvSpPr>
        <p:spPr>
          <a:xfrm>
            <a:off x="1612059" y="2572563"/>
            <a:ext cx="2819450" cy="1566165"/>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Lors de sa prise en charge par </a:t>
            </a:r>
            <a:r>
              <a:rPr lang="fr-FR" sz="1100" b="1" dirty="0">
                <a:latin typeface="Segoe UI" panose="020B0502040204020203" pitchFamily="34" charset="0"/>
                <a:ea typeface="Calibri" panose="020F0502020204030204" pitchFamily="34" charset="0"/>
                <a:cs typeface="Segoe UI" panose="020B0502040204020203" pitchFamily="34" charset="0"/>
              </a:rPr>
              <a:t>l’ESMS</a:t>
            </a:r>
            <a:r>
              <a:rPr lang="fr-FR" sz="1100" dirty="0">
                <a:latin typeface="Segoe UI" panose="020B0502040204020203" pitchFamily="34" charset="0"/>
                <a:ea typeface="Calibri" panose="020F0502020204030204" pitchFamily="34" charset="0"/>
                <a:cs typeface="Segoe UI" panose="020B0502040204020203" pitchFamily="34" charset="0"/>
              </a:rPr>
              <a:t>, des examens complémentaires (ex : radiologie, analyses sanguines, etc.) sont prescrits à Marion </a:t>
            </a:r>
            <a:r>
              <a:rPr lang="fr-FR" sz="1100" b="1" dirty="0">
                <a:latin typeface="Segoe UI" panose="020B0502040204020203" pitchFamily="34" charset="0"/>
                <a:ea typeface="Calibri" panose="020F0502020204030204" pitchFamily="34" charset="0"/>
                <a:cs typeface="Segoe UI" panose="020B0502040204020203" pitchFamily="34" charset="0"/>
              </a:rPr>
              <a:t>par un médecin de l’ESMS</a:t>
            </a:r>
            <a:r>
              <a:rPr lang="fr-FR" sz="1100" dirty="0">
                <a:latin typeface="Segoe UI" panose="020B0502040204020203" pitchFamily="34" charset="0"/>
                <a:ea typeface="Calibri" panose="020F0502020204030204" pitchFamily="34" charset="0"/>
                <a:cs typeface="Segoe UI" panose="020B0502040204020203" pitchFamily="34" charset="0"/>
              </a:rPr>
              <a:t> ou </a:t>
            </a:r>
            <a:r>
              <a:rPr lang="fr-FR" sz="1100" b="1" dirty="0">
                <a:latin typeface="Segoe UI" panose="020B0502040204020203" pitchFamily="34" charset="0"/>
                <a:ea typeface="Calibri" panose="020F0502020204030204" pitchFamily="34" charset="0"/>
                <a:cs typeface="Segoe UI" panose="020B0502040204020203" pitchFamily="34" charset="0"/>
              </a:rPr>
              <a:t>par son médecin traitant</a:t>
            </a:r>
          </a:p>
        </p:txBody>
      </p:sp>
      <p:sp>
        <p:nvSpPr>
          <p:cNvPr id="7" name="Rectangle : coins arrondis 6">
            <a:extLst>
              <a:ext uri="{FF2B5EF4-FFF2-40B4-BE49-F238E27FC236}">
                <a16:creationId xmlns:a16="http://schemas.microsoft.com/office/drawing/2014/main" id="{12B66433-DC6D-718A-E542-AEEDC42DA11D}"/>
              </a:ext>
            </a:extLst>
          </p:cNvPr>
          <p:cNvSpPr/>
          <p:nvPr/>
        </p:nvSpPr>
        <p:spPr>
          <a:xfrm>
            <a:off x="1604028" y="2518840"/>
            <a:ext cx="2783426" cy="1004929"/>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1">
            <a:extLst>
              <a:ext uri="{FF2B5EF4-FFF2-40B4-BE49-F238E27FC236}">
                <a16:creationId xmlns:a16="http://schemas.microsoft.com/office/drawing/2014/main" id="{DE8237BE-A98A-35BA-328B-9F987C21C9CB}"/>
              </a:ext>
            </a:extLst>
          </p:cNvPr>
          <p:cNvSpPr txBox="1">
            <a:spLocks/>
          </p:cNvSpPr>
          <p:nvPr/>
        </p:nvSpPr>
        <p:spPr>
          <a:xfrm>
            <a:off x="1640012" y="4843698"/>
            <a:ext cx="2699659" cy="1681081"/>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pPr>
            <a:r>
              <a:rPr lang="fr-FR" sz="1100" b="1" dirty="0">
                <a:latin typeface="Segoe UI" panose="020B0502040204020203" pitchFamily="34" charset="0"/>
                <a:cs typeface="Segoe UI" panose="020B0502040204020203" pitchFamily="34" charset="0"/>
              </a:rPr>
              <a:t>La prescription a été déposée dans le DMP de Marion, avec son INS qualifié, </a:t>
            </a:r>
            <a:r>
              <a:rPr lang="fr-FR" sz="1100" dirty="0">
                <a:latin typeface="Segoe UI" panose="020B0502040204020203" pitchFamily="34" charset="0"/>
                <a:cs typeface="Segoe UI" panose="020B0502040204020203" pitchFamily="34" charset="0"/>
              </a:rPr>
              <a:t>par un professionnel habilité de l’ESMS (ou par son médecin traitant)</a:t>
            </a:r>
          </a:p>
        </p:txBody>
      </p:sp>
      <p:sp>
        <p:nvSpPr>
          <p:cNvPr id="10" name="Rectangle : coins arrondis 9">
            <a:extLst>
              <a:ext uri="{FF2B5EF4-FFF2-40B4-BE49-F238E27FC236}">
                <a16:creationId xmlns:a16="http://schemas.microsoft.com/office/drawing/2014/main" id="{FE5D3AF2-905B-9DA2-1D7F-D1511872F96E}"/>
              </a:ext>
            </a:extLst>
          </p:cNvPr>
          <p:cNvSpPr/>
          <p:nvPr/>
        </p:nvSpPr>
        <p:spPr>
          <a:xfrm>
            <a:off x="1612059" y="4798483"/>
            <a:ext cx="2755962" cy="956222"/>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086C3F35-2B21-2072-EE08-D69863749805}"/>
              </a:ext>
            </a:extLst>
          </p:cNvPr>
          <p:cNvCxnSpPr>
            <a:cxnSpLocks/>
            <a:stCxn id="13" idx="2"/>
            <a:endCxn id="10" idx="0"/>
          </p:cNvCxnSpPr>
          <p:nvPr/>
        </p:nvCxnSpPr>
        <p:spPr>
          <a:xfrm>
            <a:off x="2989843" y="4306830"/>
            <a:ext cx="197" cy="49165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AD65778-F7AC-A55D-FBC4-B722D5E578F7}"/>
              </a:ext>
            </a:extLst>
          </p:cNvPr>
          <p:cNvCxnSpPr>
            <a:cxnSpLocks/>
            <a:stCxn id="7" idx="2"/>
            <a:endCxn id="13" idx="0"/>
          </p:cNvCxnSpPr>
          <p:nvPr/>
        </p:nvCxnSpPr>
        <p:spPr>
          <a:xfrm flipH="1">
            <a:off x="2989843" y="3523769"/>
            <a:ext cx="5898" cy="368723"/>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07EAF267-57BC-260C-63DF-8E316A5FBAFE}"/>
              </a:ext>
            </a:extLst>
          </p:cNvPr>
          <p:cNvSpPr/>
          <p:nvPr/>
        </p:nvSpPr>
        <p:spPr>
          <a:xfrm>
            <a:off x="1652865" y="3892492"/>
            <a:ext cx="2673955"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1. Des examens complémentaires sont prescrits à Marion</a:t>
            </a:r>
          </a:p>
        </p:txBody>
      </p:sp>
      <p:sp>
        <p:nvSpPr>
          <p:cNvPr id="14" name="Espace réservé du texte 1">
            <a:extLst>
              <a:ext uri="{FF2B5EF4-FFF2-40B4-BE49-F238E27FC236}">
                <a16:creationId xmlns:a16="http://schemas.microsoft.com/office/drawing/2014/main" id="{2F5C1066-176F-81D7-C5F3-C4F768F6BDEF}"/>
              </a:ext>
            </a:extLst>
          </p:cNvPr>
          <p:cNvSpPr txBox="1">
            <a:spLocks/>
          </p:cNvSpPr>
          <p:nvPr/>
        </p:nvSpPr>
        <p:spPr>
          <a:xfrm>
            <a:off x="5403444" y="2622950"/>
            <a:ext cx="2375709"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Marion réalise plusieurs examens </a:t>
            </a:r>
            <a:r>
              <a:rPr lang="fr-FR" sz="1100" b="1" dirty="0">
                <a:latin typeface="Segoe UI" panose="020B0502040204020203" pitchFamily="34" charset="0"/>
                <a:ea typeface="Calibri" panose="020F0502020204030204" pitchFamily="34" charset="0"/>
                <a:cs typeface="Segoe UI" panose="020B0502040204020203" pitchFamily="34" charset="0"/>
              </a:rPr>
              <a:t>au centre d’imagerie </a:t>
            </a:r>
            <a:r>
              <a:rPr lang="fr-FR" sz="1100" dirty="0">
                <a:latin typeface="Segoe UI" panose="020B0502040204020203" pitchFamily="34" charset="0"/>
                <a:ea typeface="Calibri" panose="020F0502020204030204" pitchFamily="34" charset="0"/>
                <a:cs typeface="Segoe UI" panose="020B0502040204020203" pitchFamily="34" charset="0"/>
              </a:rPr>
              <a:t>ou </a:t>
            </a:r>
            <a:r>
              <a:rPr lang="fr-FR" sz="1100" b="1" dirty="0">
                <a:latin typeface="Segoe UI" panose="020B0502040204020203" pitchFamily="34" charset="0"/>
                <a:ea typeface="Calibri" panose="020F0502020204030204" pitchFamily="34" charset="0"/>
                <a:cs typeface="Segoe UI" panose="020B0502040204020203" pitchFamily="34" charset="0"/>
              </a:rPr>
              <a:t>laboratoire de biologie médicale </a:t>
            </a:r>
            <a:r>
              <a:rPr lang="fr-FR" sz="1100" dirty="0">
                <a:latin typeface="Segoe UI" panose="020B0502040204020203" pitchFamily="34" charset="0"/>
                <a:ea typeface="Calibri" panose="020F0502020204030204" pitchFamily="34" charset="0"/>
                <a:cs typeface="Segoe UI" panose="020B0502040204020203" pitchFamily="34" charset="0"/>
              </a:rPr>
              <a:t>pour vérifier son état de santé</a:t>
            </a:r>
          </a:p>
        </p:txBody>
      </p:sp>
      <p:sp>
        <p:nvSpPr>
          <p:cNvPr id="15" name="Rectangle : coins arrondis 14">
            <a:extLst>
              <a:ext uri="{FF2B5EF4-FFF2-40B4-BE49-F238E27FC236}">
                <a16:creationId xmlns:a16="http://schemas.microsoft.com/office/drawing/2014/main" id="{7B1ABADA-D5B6-3D69-0532-CE73806CBBBB}"/>
              </a:ext>
            </a:extLst>
          </p:cNvPr>
          <p:cNvSpPr/>
          <p:nvPr/>
        </p:nvSpPr>
        <p:spPr>
          <a:xfrm>
            <a:off x="5324327" y="2615030"/>
            <a:ext cx="2336946" cy="813970"/>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
            <a:extLst>
              <a:ext uri="{FF2B5EF4-FFF2-40B4-BE49-F238E27FC236}">
                <a16:creationId xmlns:a16="http://schemas.microsoft.com/office/drawing/2014/main" id="{6B2FD3FF-A8FF-A441-0758-7ABB46AA9AE2}"/>
              </a:ext>
            </a:extLst>
          </p:cNvPr>
          <p:cNvSpPr txBox="1">
            <a:spLocks/>
          </p:cNvSpPr>
          <p:nvPr/>
        </p:nvSpPr>
        <p:spPr>
          <a:xfrm>
            <a:off x="5062127" y="4799244"/>
            <a:ext cx="2954764" cy="350090"/>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b="1" kern="1200" dirty="0">
                <a:solidFill>
                  <a:schemeClr val="dk1"/>
                </a:solidFill>
                <a:latin typeface="Segoe UI" panose="020B0502040204020203" pitchFamily="34" charset="0"/>
                <a:ea typeface="+mn-ea"/>
                <a:cs typeface="Segoe UI" panose="020B0502040204020203" pitchFamily="34" charset="0"/>
              </a:rPr>
              <a:t>Le professionnel dépose le compte rendu d’imagerie / de biologie médicale de Marion dans son DMP, avec son INS qualifiée.</a:t>
            </a:r>
            <a:r>
              <a:rPr lang="fr-FR" sz="1100" kern="1200" dirty="0">
                <a:solidFill>
                  <a:schemeClr val="dk1"/>
                </a:solidFill>
                <a:latin typeface="Segoe UI" panose="020B0502040204020203" pitchFamily="34" charset="0"/>
                <a:ea typeface="+mn-ea"/>
                <a:cs typeface="Segoe UI" panose="020B0502040204020203" pitchFamily="34" charset="0"/>
              </a:rPr>
              <a:t> Les professionnels habilités de l’ESMS pourront y accéder</a:t>
            </a:r>
          </a:p>
        </p:txBody>
      </p:sp>
      <p:sp>
        <p:nvSpPr>
          <p:cNvPr id="17" name="Rectangle : coins arrondis 16">
            <a:extLst>
              <a:ext uri="{FF2B5EF4-FFF2-40B4-BE49-F238E27FC236}">
                <a16:creationId xmlns:a16="http://schemas.microsoft.com/office/drawing/2014/main" id="{16FE9F99-975A-B6AB-A469-D0BA6C37411E}"/>
              </a:ext>
            </a:extLst>
          </p:cNvPr>
          <p:cNvSpPr/>
          <p:nvPr/>
        </p:nvSpPr>
        <p:spPr>
          <a:xfrm>
            <a:off x="4925285" y="4768336"/>
            <a:ext cx="3135029" cy="1110355"/>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6062FC07-108F-A1F7-9499-9F606B58764B}"/>
              </a:ext>
            </a:extLst>
          </p:cNvPr>
          <p:cNvCxnSpPr>
            <a:cxnSpLocks/>
            <a:stCxn id="15" idx="2"/>
            <a:endCxn id="19" idx="0"/>
          </p:cNvCxnSpPr>
          <p:nvPr/>
        </p:nvCxnSpPr>
        <p:spPr>
          <a:xfrm>
            <a:off x="6492800" y="3429000"/>
            <a:ext cx="0" cy="464102"/>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36436F74-A9E8-4F0D-8FCD-B92FAD6668F2}"/>
              </a:ext>
            </a:extLst>
          </p:cNvPr>
          <p:cNvSpPr/>
          <p:nvPr/>
        </p:nvSpPr>
        <p:spPr>
          <a:xfrm>
            <a:off x="4754037" y="3893102"/>
            <a:ext cx="3477526"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2. Marion réalise une consultation externe dans un centre d’imagerie ou laboratoire de biologie médicale</a:t>
            </a:r>
          </a:p>
        </p:txBody>
      </p:sp>
      <p:sp>
        <p:nvSpPr>
          <p:cNvPr id="20" name="Espace réservé du texte 1">
            <a:extLst>
              <a:ext uri="{FF2B5EF4-FFF2-40B4-BE49-F238E27FC236}">
                <a16:creationId xmlns:a16="http://schemas.microsoft.com/office/drawing/2014/main" id="{0DAECE9C-0789-435F-4915-AAC2C819FC4C}"/>
              </a:ext>
            </a:extLst>
          </p:cNvPr>
          <p:cNvSpPr txBox="1">
            <a:spLocks/>
          </p:cNvSpPr>
          <p:nvPr/>
        </p:nvSpPr>
        <p:spPr>
          <a:xfrm>
            <a:off x="9019529" y="2727727"/>
            <a:ext cx="2263826"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b="1" dirty="0">
                <a:latin typeface="Segoe UI" panose="020B0502040204020203" pitchFamily="34" charset="0"/>
                <a:ea typeface="Calibri" panose="020F0502020204030204" pitchFamily="34" charset="0"/>
                <a:cs typeface="Segoe UI" panose="020B0502040204020203" pitchFamily="34" charset="0"/>
              </a:rPr>
              <a:t>Les professionnels de l’ESMS </a:t>
            </a:r>
            <a:r>
              <a:rPr lang="fr-FR" sz="1100" dirty="0">
                <a:latin typeface="Segoe UI" panose="020B0502040204020203" pitchFamily="34" charset="0"/>
                <a:ea typeface="Calibri" panose="020F0502020204030204" pitchFamily="34" charset="0"/>
                <a:cs typeface="Segoe UI" panose="020B0502040204020203" pitchFamily="34" charset="0"/>
              </a:rPr>
              <a:t>prennent connaissance des résultats d’examens de Marion</a:t>
            </a:r>
          </a:p>
        </p:txBody>
      </p:sp>
      <p:sp>
        <p:nvSpPr>
          <p:cNvPr id="21" name="Rectangle : coins arrondis 20">
            <a:extLst>
              <a:ext uri="{FF2B5EF4-FFF2-40B4-BE49-F238E27FC236}">
                <a16:creationId xmlns:a16="http://schemas.microsoft.com/office/drawing/2014/main" id="{2E0F7A5E-A7BB-5C79-0BB2-9CC80BF06D6A}"/>
              </a:ext>
            </a:extLst>
          </p:cNvPr>
          <p:cNvSpPr/>
          <p:nvPr/>
        </p:nvSpPr>
        <p:spPr>
          <a:xfrm>
            <a:off x="8928572" y="2727726"/>
            <a:ext cx="2298840" cy="597179"/>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1">
            <a:extLst>
              <a:ext uri="{FF2B5EF4-FFF2-40B4-BE49-F238E27FC236}">
                <a16:creationId xmlns:a16="http://schemas.microsoft.com/office/drawing/2014/main" id="{6F336BFC-7592-99A4-43E2-DF16F598B901}"/>
              </a:ext>
            </a:extLst>
          </p:cNvPr>
          <p:cNvSpPr txBox="1">
            <a:spLocks/>
          </p:cNvSpPr>
          <p:nvPr/>
        </p:nvSpPr>
        <p:spPr>
          <a:xfrm>
            <a:off x="8840699" y="4805660"/>
            <a:ext cx="2474586" cy="1023291"/>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defTabSz="914400" rtl="0" eaLnBrk="1" latinLnBrk="0" hangingPunct="1">
              <a:spcBef>
                <a:spcPts val="300"/>
              </a:spcBef>
              <a:spcAft>
                <a:spcPts val="300"/>
              </a:spcAft>
              <a:buFont typeface="Arial" panose="020B0604020202020204" pitchFamily="34" charset="0"/>
              <a:buChar char="•"/>
            </a:pPr>
            <a:r>
              <a:rPr lang="fr-FR" sz="1100" kern="1200" dirty="0">
                <a:solidFill>
                  <a:schemeClr val="dk1"/>
                </a:solidFill>
                <a:latin typeface="Segoe UI" panose="020B0502040204020203" pitchFamily="34" charset="0"/>
                <a:ea typeface="+mn-ea"/>
                <a:cs typeface="Segoe UI" panose="020B0502040204020203" pitchFamily="34" charset="0"/>
              </a:rPr>
              <a:t>Un professionnel de santé de l’ESMS (médecin, infirmier) reçoit les documents produits par le centre ou laboratoire via MSSanté dans son DUI. Il peut également consulter le DMP de Marion.</a:t>
            </a:r>
          </a:p>
        </p:txBody>
      </p:sp>
      <p:cxnSp>
        <p:nvCxnSpPr>
          <p:cNvPr id="24" name="Connecteur droit 23">
            <a:extLst>
              <a:ext uri="{FF2B5EF4-FFF2-40B4-BE49-F238E27FC236}">
                <a16:creationId xmlns:a16="http://schemas.microsoft.com/office/drawing/2014/main" id="{6505D409-5BA6-8CEB-35DE-072351B06A97}"/>
              </a:ext>
            </a:extLst>
          </p:cNvPr>
          <p:cNvCxnSpPr>
            <a:cxnSpLocks/>
            <a:stCxn id="21" idx="2"/>
            <a:endCxn id="25" idx="0"/>
          </p:cNvCxnSpPr>
          <p:nvPr/>
        </p:nvCxnSpPr>
        <p:spPr>
          <a:xfrm>
            <a:off x="10077992" y="3324905"/>
            <a:ext cx="0" cy="56457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948BB3D5-5201-394F-3366-857A5059C807}"/>
              </a:ext>
            </a:extLst>
          </p:cNvPr>
          <p:cNvSpPr/>
          <p:nvPr/>
        </p:nvSpPr>
        <p:spPr>
          <a:xfrm>
            <a:off x="8506368" y="3889482"/>
            <a:ext cx="3143248"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00" b="1" dirty="0">
                <a:latin typeface="Segoe UI" panose="020B0502040204020203" pitchFamily="34" charset="0"/>
                <a:ea typeface="Calibri" panose="020F0502020204030204" pitchFamily="34" charset="0"/>
                <a:cs typeface="Segoe UI" panose="020B0502040204020203" pitchFamily="34" charset="0"/>
              </a:rPr>
              <a:t>3. Les professionnels de l’ESMS prennent connaissance des résultats d’examens de Marion</a:t>
            </a:r>
          </a:p>
        </p:txBody>
      </p:sp>
      <p:cxnSp>
        <p:nvCxnSpPr>
          <p:cNvPr id="26" name="Connecteur droit 25">
            <a:extLst>
              <a:ext uri="{FF2B5EF4-FFF2-40B4-BE49-F238E27FC236}">
                <a16:creationId xmlns:a16="http://schemas.microsoft.com/office/drawing/2014/main" id="{0C5284C3-2BC2-A739-998B-0E1BFC3E8749}"/>
              </a:ext>
            </a:extLst>
          </p:cNvPr>
          <p:cNvCxnSpPr>
            <a:cxnSpLocks/>
            <a:stCxn id="19" idx="2"/>
            <a:endCxn id="17" idx="0"/>
          </p:cNvCxnSpPr>
          <p:nvPr/>
        </p:nvCxnSpPr>
        <p:spPr>
          <a:xfrm>
            <a:off x="6492800" y="4307440"/>
            <a:ext cx="0" cy="46089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01A1D62-F515-25CA-1266-1BCDF627AB5E}"/>
              </a:ext>
            </a:extLst>
          </p:cNvPr>
          <p:cNvCxnSpPr>
            <a:cxnSpLocks/>
            <a:stCxn id="25" idx="2"/>
            <a:endCxn id="23" idx="0"/>
          </p:cNvCxnSpPr>
          <p:nvPr/>
        </p:nvCxnSpPr>
        <p:spPr>
          <a:xfrm>
            <a:off x="10077992" y="4303820"/>
            <a:ext cx="0" cy="46451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pic>
        <p:nvPicPr>
          <p:cNvPr id="28" name="Image 27" descr="Une image contenant ordinateur, Appareils électroniques, texte, Netbook&#10;&#10;Description générée automatiquement">
            <a:extLst>
              <a:ext uri="{FF2B5EF4-FFF2-40B4-BE49-F238E27FC236}">
                <a16:creationId xmlns:a16="http://schemas.microsoft.com/office/drawing/2014/main" id="{B931A6BF-F1FC-FC13-5B32-0DBF1220AD51}"/>
              </a:ext>
            </a:extLst>
          </p:cNvPr>
          <p:cNvPicPr>
            <a:picLocks noChangeAspect="1"/>
          </p:cNvPicPr>
          <p:nvPr/>
        </p:nvPicPr>
        <p:blipFill>
          <a:blip r:embed="rId4"/>
          <a:stretch>
            <a:fillRect/>
          </a:stretch>
        </p:blipFill>
        <p:spPr>
          <a:xfrm>
            <a:off x="347579" y="4803418"/>
            <a:ext cx="484483" cy="484483"/>
          </a:xfrm>
          <a:prstGeom prst="rect">
            <a:avLst/>
          </a:prstGeom>
        </p:spPr>
      </p:pic>
      <p:pic>
        <p:nvPicPr>
          <p:cNvPr id="29" name="Image 28" descr="Une image contenant clipart, dessin humoristique&#10;&#10;Description générée automatiquement">
            <a:extLst>
              <a:ext uri="{FF2B5EF4-FFF2-40B4-BE49-F238E27FC236}">
                <a16:creationId xmlns:a16="http://schemas.microsoft.com/office/drawing/2014/main" id="{B3D4839E-A3D5-C917-DC33-7B96F6CEF7A0}"/>
              </a:ext>
            </a:extLst>
          </p:cNvPr>
          <p:cNvPicPr>
            <a:picLocks noChangeAspect="1"/>
          </p:cNvPicPr>
          <p:nvPr/>
        </p:nvPicPr>
        <p:blipFill>
          <a:blip r:embed="rId5"/>
          <a:stretch>
            <a:fillRect/>
          </a:stretch>
        </p:blipFill>
        <p:spPr>
          <a:xfrm>
            <a:off x="346478" y="2839321"/>
            <a:ext cx="485584" cy="485584"/>
          </a:xfrm>
          <a:prstGeom prst="rect">
            <a:avLst/>
          </a:prstGeom>
        </p:spPr>
      </p:pic>
      <p:sp>
        <p:nvSpPr>
          <p:cNvPr id="30" name="Espace réservé du texte 1">
            <a:extLst>
              <a:ext uri="{FF2B5EF4-FFF2-40B4-BE49-F238E27FC236}">
                <a16:creationId xmlns:a16="http://schemas.microsoft.com/office/drawing/2014/main" id="{E8FE1C64-C53F-F580-84B9-F71C1B26DFEB}"/>
              </a:ext>
            </a:extLst>
          </p:cNvPr>
          <p:cNvSpPr txBox="1">
            <a:spLocks/>
          </p:cNvSpPr>
          <p:nvPr/>
        </p:nvSpPr>
        <p:spPr>
          <a:xfrm>
            <a:off x="216785" y="3443145"/>
            <a:ext cx="839758"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Acteurs</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
        <p:nvSpPr>
          <p:cNvPr id="31" name="Espace réservé du texte 1">
            <a:extLst>
              <a:ext uri="{FF2B5EF4-FFF2-40B4-BE49-F238E27FC236}">
                <a16:creationId xmlns:a16="http://schemas.microsoft.com/office/drawing/2014/main" id="{8428720D-2345-58CD-2C5D-0261B81AE68F}"/>
              </a:ext>
            </a:extLst>
          </p:cNvPr>
          <p:cNvSpPr txBox="1">
            <a:spLocks/>
          </p:cNvSpPr>
          <p:nvPr/>
        </p:nvSpPr>
        <p:spPr>
          <a:xfrm>
            <a:off x="717770" y="1605060"/>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Marion est prise en charge dans un ESMS. Durant son accompagnement, le besoin de réaliser des examens complémentaires dans un centre d’imagerie ou laboratoire de biologie médicale est identifié.</a:t>
            </a:r>
          </a:p>
        </p:txBody>
      </p:sp>
      <p:sp>
        <p:nvSpPr>
          <p:cNvPr id="2" name="Espace réservé du texte 1">
            <a:extLst>
              <a:ext uri="{FF2B5EF4-FFF2-40B4-BE49-F238E27FC236}">
                <a16:creationId xmlns:a16="http://schemas.microsoft.com/office/drawing/2014/main" id="{E622B3B5-2FEF-A591-8425-F59AC137D27C}"/>
              </a:ext>
            </a:extLst>
          </p:cNvPr>
          <p:cNvSpPr txBox="1">
            <a:spLocks/>
          </p:cNvSpPr>
          <p:nvPr/>
        </p:nvSpPr>
        <p:spPr>
          <a:xfrm>
            <a:off x="112488" y="5321067"/>
            <a:ext cx="1119803"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Service socle</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02204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p:txBody>
          <a:bodyPr/>
          <a:lstStyle/>
          <a:p>
            <a:pPr>
              <a:spcBef>
                <a:spcPts val="1200"/>
              </a:spcBef>
            </a:pPr>
            <a:r>
              <a:rPr lang="fr-FR" dirty="0">
                <a:solidFill>
                  <a:schemeClr val="bg1"/>
                </a:solidFill>
                <a:latin typeface="Segoe UI Black"/>
                <a:ea typeface="Segoe UI Black"/>
              </a:rPr>
              <a:t>4. Le dossier médical partagé (DMP)</a:t>
            </a:r>
          </a:p>
        </p:txBody>
      </p:sp>
    </p:spTree>
    <p:extLst>
      <p:ext uri="{BB962C8B-B14F-4D97-AF65-F5344CB8AC3E}">
        <p14:creationId xmlns:p14="http://schemas.microsoft.com/office/powerpoint/2010/main" val="1720590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dirty="0">
                <a:latin typeface="Segoe UI Semibold"/>
                <a:ea typeface="Segoe UI Black"/>
                <a:cs typeface="Segoe UI Semibold"/>
              </a:rPr>
              <a:t>Le dossier médical partagé (DMP)</a:t>
            </a:r>
            <a:endParaRPr lang="fr-FR" dirty="0"/>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t>Le DMP, c’est quoi ?</a:t>
            </a:r>
          </a:p>
        </p:txBody>
      </p:sp>
      <p:sp>
        <p:nvSpPr>
          <p:cNvPr id="15" name="ZoneTexte 14">
            <a:extLst>
              <a:ext uri="{FF2B5EF4-FFF2-40B4-BE49-F238E27FC236}">
                <a16:creationId xmlns:a16="http://schemas.microsoft.com/office/drawing/2014/main" id="{A629727C-1095-A354-BBE1-437E98ACB995}"/>
              </a:ext>
            </a:extLst>
          </p:cNvPr>
          <p:cNvSpPr txBox="1"/>
          <p:nvPr/>
        </p:nvSpPr>
        <p:spPr>
          <a:xfrm>
            <a:off x="385894" y="1501342"/>
            <a:ext cx="11048299" cy="2156070"/>
          </a:xfrm>
          <a:prstGeom prst="rect">
            <a:avLst/>
          </a:prstGeom>
        </p:spPr>
        <p:txBody>
          <a:bodyPr vert="horz" lIns="91440" tIns="45720" rIns="91440" bIns="45720" rtlCol="0">
            <a:noAutofit/>
          </a:bodyPr>
          <a:lstStyle>
            <a:lvl1pPr marL="228600" indent="-228600" algn="just">
              <a:lnSpc>
                <a:spcPct val="90000"/>
              </a:lnSpc>
              <a:spcBef>
                <a:spcPts val="1000"/>
              </a:spcBef>
              <a:buClr>
                <a:srgbClr val="4B93CE"/>
              </a:buClr>
              <a:buFontTx/>
              <a:buBlip>
                <a:blip r:embed="rId2"/>
              </a:buBlip>
              <a:defRPr sz="1400">
                <a:ea typeface="Blogger Sans Light" panose="02000506030000020004" pitchFamily="2" charset="0"/>
              </a:defRPr>
            </a:lvl1pPr>
            <a:lvl2pPr marL="6858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2pPr>
            <a:lvl3pPr marL="11430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3pPr>
            <a:lvl4pPr marL="16002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4pPr>
            <a:lvl5pPr marL="20574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Arial" panose="020B0604020202020204" pitchFamily="34" charset="0"/>
              <a:buChar char="•"/>
            </a:pPr>
            <a:r>
              <a:rPr lang="fr-FR" sz="1200" b="1" dirty="0">
                <a:solidFill>
                  <a:srgbClr val="A7358C"/>
                </a:solidFill>
                <a:latin typeface="Segoe UI" panose="020B0502040204020203" pitchFamily="34" charset="0"/>
                <a:cs typeface="Segoe UI" panose="020B0502040204020203" pitchFamily="34" charset="0"/>
              </a:rPr>
              <a:t>Le Dossier Médical Partagé (DMP) </a:t>
            </a:r>
            <a:r>
              <a:rPr lang="fr-FR" sz="1200" dirty="0">
                <a:latin typeface="Segoe UI" panose="020B0502040204020203" pitchFamily="34" charset="0"/>
                <a:cs typeface="Segoe UI" panose="020B0502040204020203" pitchFamily="34" charset="0"/>
              </a:rPr>
              <a:t>est le carnet de santé numérique des usagers : il permet d’assurer la conservation de données et de documents de santé ou du médico social de manière sécurisée, et leur partage entre professionnels de santé, du médico social ou du social habilités lorsque cela est utile pour la prévention, la continuité ou la coordination des soins. </a:t>
            </a:r>
          </a:p>
          <a:p>
            <a:pPr>
              <a:buFont typeface="Arial" panose="020B0604020202020204" pitchFamily="34" charset="0"/>
              <a:buChar char="•"/>
            </a:pPr>
            <a:r>
              <a:rPr lang="fr-FR" sz="1200" dirty="0">
                <a:latin typeface="Segoe UI" panose="020B0502040204020203" pitchFamily="34" charset="0"/>
                <a:cs typeface="Segoe UI" panose="020B0502040204020203" pitchFamily="34" charset="0"/>
              </a:rPr>
              <a:t>L'utilisation du DMP dans les ESSMS a pour objectif de permettre aux professionnels de ces structures intervenant autour de la prise en charge d’un usager de consulter ces documents (avec l’accord de l’usager), et d’y déposer les documents produits par les structures sociales et médico-sociales (projet personnalisé d’accompagnement, compte-rendu de consultation, dossier de liaison d’urgence…) directement depuis le DUI. Cela permet également à l’usager de consulter ces documents, de manière centralisée, au sein de Mon Espace Santé.</a:t>
            </a:r>
          </a:p>
          <a:p>
            <a:pPr lvl="1"/>
            <a:endParaRPr lang="fr-FR" sz="1200" dirty="0">
              <a:latin typeface="Segoe UI" panose="020B0502040204020203" pitchFamily="34" charset="0"/>
              <a:cs typeface="Segoe UI" panose="020B0502040204020203" pitchFamily="34" charset="0"/>
            </a:endParaRPr>
          </a:p>
        </p:txBody>
      </p:sp>
      <p:pic>
        <p:nvPicPr>
          <p:cNvPr id="5" name="Image 4">
            <a:extLst>
              <a:ext uri="{FF2B5EF4-FFF2-40B4-BE49-F238E27FC236}">
                <a16:creationId xmlns:a16="http://schemas.microsoft.com/office/drawing/2014/main" id="{553E7650-4705-A6E9-DE14-D978AA3C9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059" y="154025"/>
            <a:ext cx="1431741" cy="1008726"/>
          </a:xfrm>
          <a:prstGeom prst="rect">
            <a:avLst/>
          </a:prstGeom>
        </p:spPr>
      </p:pic>
      <p:pic>
        <p:nvPicPr>
          <p:cNvPr id="6" name="Picture 2" descr="Créer son Dossier Médical Partagé : pourquoi, comment ? On vous explique  tout ! - France Assos Santé">
            <a:extLst>
              <a:ext uri="{FF2B5EF4-FFF2-40B4-BE49-F238E27FC236}">
                <a16:creationId xmlns:a16="http://schemas.microsoft.com/office/drawing/2014/main" id="{4C8AE210-EB9A-52D0-882E-466536BAB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523" y="3002062"/>
            <a:ext cx="3811304" cy="26118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4D9A151-43E3-D6CE-19D3-E587C21CDDD8}"/>
              </a:ext>
            </a:extLst>
          </p:cNvPr>
          <p:cNvSpPr/>
          <p:nvPr/>
        </p:nvSpPr>
        <p:spPr>
          <a:xfrm>
            <a:off x="9201149" y="3148070"/>
            <a:ext cx="2653977" cy="2709805"/>
          </a:xfrm>
          <a:prstGeom prst="rect">
            <a:avLst/>
          </a:prstGeom>
          <a:solidFill>
            <a:schemeClr val="bg1">
              <a:lumMod val="95000"/>
            </a:schemeClr>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B033612-6643-322C-BB8B-D035ABE50529}"/>
              </a:ext>
            </a:extLst>
          </p:cNvPr>
          <p:cNvSpPr txBox="1"/>
          <p:nvPr/>
        </p:nvSpPr>
        <p:spPr>
          <a:xfrm>
            <a:off x="336873" y="5490756"/>
            <a:ext cx="2189526" cy="246221"/>
          </a:xfrm>
          <a:prstGeom prst="rect">
            <a:avLst/>
          </a:prstGeom>
          <a:noFill/>
        </p:spPr>
        <p:txBody>
          <a:bodyPr wrap="square" rtlCol="0">
            <a:spAutoFit/>
          </a:bodyPr>
          <a:lstStyle/>
          <a:p>
            <a:r>
              <a:rPr lang="fr-FR" sz="1000" i="1" u="sng"/>
              <a:t>Source</a:t>
            </a:r>
            <a:r>
              <a:rPr lang="fr-FR" sz="1000"/>
              <a:t> : dmp.fr</a:t>
            </a:r>
          </a:p>
        </p:txBody>
      </p:sp>
      <p:sp>
        <p:nvSpPr>
          <p:cNvPr id="9" name="ZoneTexte 8">
            <a:extLst>
              <a:ext uri="{FF2B5EF4-FFF2-40B4-BE49-F238E27FC236}">
                <a16:creationId xmlns:a16="http://schemas.microsoft.com/office/drawing/2014/main" id="{2DECF858-81AB-0BE0-CF7C-00663FDF7B59}"/>
              </a:ext>
            </a:extLst>
          </p:cNvPr>
          <p:cNvSpPr txBox="1"/>
          <p:nvPr/>
        </p:nvSpPr>
        <p:spPr>
          <a:xfrm>
            <a:off x="6283412" y="5708443"/>
            <a:ext cx="2189526" cy="246221"/>
          </a:xfrm>
          <a:prstGeom prst="rect">
            <a:avLst/>
          </a:prstGeom>
          <a:noFill/>
        </p:spPr>
        <p:txBody>
          <a:bodyPr wrap="square" rtlCol="0">
            <a:spAutoFit/>
          </a:bodyPr>
          <a:lstStyle/>
          <a:p>
            <a:pPr algn="ctr"/>
            <a:r>
              <a:rPr lang="fr-FR" sz="1000" i="1" u="sng"/>
              <a:t>Source</a:t>
            </a:r>
            <a:r>
              <a:rPr lang="fr-FR" sz="1000"/>
              <a:t> : france-assos-santé.org</a:t>
            </a:r>
          </a:p>
        </p:txBody>
      </p:sp>
      <p:sp>
        <p:nvSpPr>
          <p:cNvPr id="10" name="ZoneTexte 9">
            <a:extLst>
              <a:ext uri="{FF2B5EF4-FFF2-40B4-BE49-F238E27FC236}">
                <a16:creationId xmlns:a16="http://schemas.microsoft.com/office/drawing/2014/main" id="{5C8B951F-3E3E-468F-EAC5-401597A50774}"/>
              </a:ext>
            </a:extLst>
          </p:cNvPr>
          <p:cNvSpPr txBox="1"/>
          <p:nvPr/>
        </p:nvSpPr>
        <p:spPr>
          <a:xfrm>
            <a:off x="9638668" y="3167005"/>
            <a:ext cx="2216457" cy="584775"/>
          </a:xfrm>
          <a:prstGeom prst="rect">
            <a:avLst/>
          </a:prstGeom>
          <a:noFill/>
        </p:spPr>
        <p:txBody>
          <a:bodyPr wrap="square">
            <a:spAutoFit/>
          </a:bodyPr>
          <a:lstStyle/>
          <a:p>
            <a:r>
              <a:rPr lang="fr-FR" sz="1600" b="0" i="0" u="none" strike="noStrike" baseline="0">
                <a:solidFill>
                  <a:srgbClr val="000000"/>
                </a:solidFill>
                <a:latin typeface="Segoe UI" panose="020B0502040204020203" pitchFamily="34" charset="0"/>
                <a:cs typeface="Segoe UI" panose="020B0502040204020203" pitchFamily="34" charset="0"/>
              </a:rPr>
              <a:t>Depuis son ouverture officielle le 3 février</a:t>
            </a:r>
            <a:endParaRPr lang="fr-FR" sz="1600" b="1">
              <a:latin typeface="Segoe UI" panose="020B0502040204020203" pitchFamily="34" charset="0"/>
              <a:cs typeface="Segoe UI" panose="020B0502040204020203" pitchFamily="34" charset="0"/>
            </a:endParaRPr>
          </a:p>
        </p:txBody>
      </p:sp>
      <p:pic>
        <p:nvPicPr>
          <p:cNvPr id="11" name="Graphique 10" descr="Point d’exclamation avec un remplissage uni">
            <a:extLst>
              <a:ext uri="{FF2B5EF4-FFF2-40B4-BE49-F238E27FC236}">
                <a16:creationId xmlns:a16="http://schemas.microsoft.com/office/drawing/2014/main" id="{800515BB-4017-7FC6-2FF8-9CFECD3655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7062" y="3183115"/>
            <a:ext cx="496382" cy="496382"/>
          </a:xfrm>
          <a:prstGeom prst="rect">
            <a:avLst/>
          </a:prstGeom>
        </p:spPr>
      </p:pic>
      <p:pic>
        <p:nvPicPr>
          <p:cNvPr id="12" name="Image 11">
            <a:extLst>
              <a:ext uri="{FF2B5EF4-FFF2-40B4-BE49-F238E27FC236}">
                <a16:creationId xmlns:a16="http://schemas.microsoft.com/office/drawing/2014/main" id="{3EC683B2-25B3-23F2-683C-7F97A917F8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7723" y="4834344"/>
            <a:ext cx="1400825" cy="869986"/>
          </a:xfrm>
          <a:prstGeom prst="rect">
            <a:avLst/>
          </a:prstGeom>
          <a:solidFill>
            <a:schemeClr val="bg1">
              <a:lumMod val="95000"/>
            </a:schemeClr>
          </a:solidFill>
        </p:spPr>
      </p:pic>
      <p:pic>
        <p:nvPicPr>
          <p:cNvPr id="13" name="Image 12">
            <a:extLst>
              <a:ext uri="{FF2B5EF4-FFF2-40B4-BE49-F238E27FC236}">
                <a16:creationId xmlns:a16="http://schemas.microsoft.com/office/drawing/2014/main" id="{734EA88F-083B-99AB-D133-39F9398D44EF}"/>
              </a:ext>
            </a:extLst>
          </p:cNvPr>
          <p:cNvPicPr>
            <a:picLocks noChangeAspect="1"/>
          </p:cNvPicPr>
          <p:nvPr/>
        </p:nvPicPr>
        <p:blipFill>
          <a:blip r:embed="rId8"/>
          <a:stretch>
            <a:fillRect/>
          </a:stretch>
        </p:blipFill>
        <p:spPr>
          <a:xfrm>
            <a:off x="241798" y="3150365"/>
            <a:ext cx="5668245" cy="2315199"/>
          </a:xfrm>
          <a:prstGeom prst="rect">
            <a:avLst/>
          </a:prstGeom>
        </p:spPr>
      </p:pic>
      <p:sp>
        <p:nvSpPr>
          <p:cNvPr id="14" name="ZoneTexte 13">
            <a:extLst>
              <a:ext uri="{FF2B5EF4-FFF2-40B4-BE49-F238E27FC236}">
                <a16:creationId xmlns:a16="http://schemas.microsoft.com/office/drawing/2014/main" id="{5B9F4A81-69CA-536D-F423-F4297044EE32}"/>
              </a:ext>
            </a:extLst>
          </p:cNvPr>
          <p:cNvSpPr txBox="1"/>
          <p:nvPr/>
        </p:nvSpPr>
        <p:spPr>
          <a:xfrm>
            <a:off x="9201148" y="3628932"/>
            <a:ext cx="2653977" cy="1077218"/>
          </a:xfrm>
          <a:prstGeom prst="rect">
            <a:avLst/>
          </a:prstGeom>
          <a:noFill/>
        </p:spPr>
        <p:txBody>
          <a:bodyPr wrap="square">
            <a:spAutoFit/>
          </a:bodyPr>
          <a:lstStyle/>
          <a:p>
            <a:r>
              <a:rPr lang="fr-FR" sz="1600" b="0" i="0" u="none" strike="noStrike" baseline="0">
                <a:solidFill>
                  <a:srgbClr val="000000"/>
                </a:solidFill>
                <a:latin typeface="Segoe UI" panose="020B0502040204020203" pitchFamily="34" charset="0"/>
                <a:cs typeface="Segoe UI" panose="020B0502040204020203" pitchFamily="34" charset="0"/>
              </a:rPr>
              <a:t>2022, </a:t>
            </a:r>
            <a:r>
              <a:rPr lang="fr-FR" sz="1600" b="1" i="0" u="none" strike="noStrike" baseline="0">
                <a:solidFill>
                  <a:srgbClr val="E7297E"/>
                </a:solidFill>
                <a:latin typeface="Segoe UI" panose="020B0502040204020203" pitchFamily="34" charset="0"/>
                <a:cs typeface="Segoe UI" panose="020B0502040204020203" pitchFamily="34" charset="0"/>
              </a:rPr>
              <a:t>Mon espace santé </a:t>
            </a:r>
            <a:r>
              <a:rPr lang="fr-FR" sz="1600" b="0" i="0" u="none" strike="noStrike" baseline="0">
                <a:solidFill>
                  <a:srgbClr val="000000"/>
                </a:solidFill>
                <a:latin typeface="Segoe UI" panose="020B0502040204020203" pitchFamily="34" charset="0"/>
                <a:cs typeface="Segoe UI" panose="020B0502040204020203" pitchFamily="34" charset="0"/>
              </a:rPr>
              <a:t>porte et généralise le DMP </a:t>
            </a:r>
            <a:r>
              <a:rPr lang="fr-FR" sz="1600" b="1" i="0" u="none" strike="noStrike" baseline="0">
                <a:solidFill>
                  <a:srgbClr val="000000"/>
                </a:solidFill>
                <a:latin typeface="Segoe UI" panose="020B0502040204020203" pitchFamily="34" charset="0"/>
                <a:cs typeface="Segoe UI" panose="020B0502040204020203" pitchFamily="34" charset="0"/>
              </a:rPr>
              <a:t>pour tous les citoyens français</a:t>
            </a:r>
            <a:endParaRPr lang="fr-FR" sz="16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2895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a:latin typeface="Segoe UI Semibold"/>
                <a:ea typeface="Segoe UI Black"/>
                <a:cs typeface="Segoe UI Semibold"/>
              </a:rPr>
              <a:t>Le dossier médical partagé (DMP)</a:t>
            </a:r>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le DMP en ESSMS</a:t>
            </a:r>
          </a:p>
        </p:txBody>
      </p:sp>
      <p:pic>
        <p:nvPicPr>
          <p:cNvPr id="5" name="Image 4">
            <a:extLst>
              <a:ext uri="{FF2B5EF4-FFF2-40B4-BE49-F238E27FC236}">
                <a16:creationId xmlns:a16="http://schemas.microsoft.com/office/drawing/2014/main" id="{553E7650-4705-A6E9-DE14-D978AA3C9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59" y="154025"/>
            <a:ext cx="1431741" cy="1008726"/>
          </a:xfrm>
          <a:prstGeom prst="rect">
            <a:avLst/>
          </a:prstGeom>
        </p:spPr>
      </p:pic>
      <p:graphicFrame>
        <p:nvGraphicFramePr>
          <p:cNvPr id="16" name="Tableau 8">
            <a:extLst>
              <a:ext uri="{FF2B5EF4-FFF2-40B4-BE49-F238E27FC236}">
                <a16:creationId xmlns:a16="http://schemas.microsoft.com/office/drawing/2014/main" id="{838239F9-F315-6345-1563-F639A658C2B4}"/>
              </a:ext>
            </a:extLst>
          </p:cNvPr>
          <p:cNvGraphicFramePr>
            <a:graphicFrameLocks noGrp="1"/>
          </p:cNvGraphicFramePr>
          <p:nvPr>
            <p:extLst>
              <p:ext uri="{D42A27DB-BD31-4B8C-83A1-F6EECF244321}">
                <p14:modId xmlns:p14="http://schemas.microsoft.com/office/powerpoint/2010/main" val="2905624615"/>
              </p:ext>
            </p:extLst>
          </p:nvPr>
        </p:nvGraphicFramePr>
        <p:xfrm>
          <a:off x="329953" y="1501368"/>
          <a:ext cx="11485087" cy="4023133"/>
        </p:xfrm>
        <a:graphic>
          <a:graphicData uri="http://schemas.openxmlformats.org/drawingml/2006/table">
            <a:tbl>
              <a:tblPr firstRow="1" bandRow="1">
                <a:tableStyleId>{69012ECD-51FC-41F1-AA8D-1B2483CD663E}</a:tableStyleId>
              </a:tblPr>
              <a:tblGrid>
                <a:gridCol w="1412350">
                  <a:extLst>
                    <a:ext uri="{9D8B030D-6E8A-4147-A177-3AD203B41FA5}">
                      <a16:colId xmlns:a16="http://schemas.microsoft.com/office/drawing/2014/main" val="2005431287"/>
                    </a:ext>
                  </a:extLst>
                </a:gridCol>
                <a:gridCol w="4436075">
                  <a:extLst>
                    <a:ext uri="{9D8B030D-6E8A-4147-A177-3AD203B41FA5}">
                      <a16:colId xmlns:a16="http://schemas.microsoft.com/office/drawing/2014/main" val="341183147"/>
                    </a:ext>
                  </a:extLst>
                </a:gridCol>
                <a:gridCol w="5636662">
                  <a:extLst>
                    <a:ext uri="{9D8B030D-6E8A-4147-A177-3AD203B41FA5}">
                      <a16:colId xmlns:a16="http://schemas.microsoft.com/office/drawing/2014/main" val="2628184341"/>
                    </a:ext>
                  </a:extLst>
                </a:gridCol>
              </a:tblGrid>
              <a:tr h="400563">
                <a:tc>
                  <a:txBody>
                    <a:bodyPr/>
                    <a:lstStyle/>
                    <a:p>
                      <a:r>
                        <a:rPr lang="fr-FR" sz="14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3">
                  <a:txBody>
                    <a:bodyPr/>
                    <a:lstStyle/>
                    <a:p>
                      <a:r>
                        <a:rPr lang="fr-FR" sz="1400" b="1">
                          <a:latin typeface="Segoe UI" panose="020B0502040204020203" pitchFamily="34" charset="0"/>
                          <a:cs typeface="Segoe UI" panose="020B0502040204020203" pitchFamily="34" charset="0"/>
                        </a:rPr>
                        <a:t>1. Cadrer son projet et former les professionnels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200" dirty="0">
                          <a:latin typeface="Segoe UI" panose="020B0502040204020203" pitchFamily="34" charset="0"/>
                          <a:cs typeface="Segoe UI" panose="020B0502040204020203" pitchFamily="34" charset="0"/>
                        </a:rPr>
                        <a:t>Prendre connaissance de la documentation existante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3"/>
                        </a:rPr>
                        <a:t>Site du DMP</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4"/>
                        </a:rPr>
                        <a:t>Site Mon espace santé</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5"/>
                        </a:rPr>
                        <a:t>Présentation de Mon espace santé par l’Assurance Maladie</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6"/>
                        </a:rPr>
                        <a:t>Webinaire ANS « Réussir mon espace santé »</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7"/>
                        </a:rPr>
                        <a:t>Webinaire ANS « Mon espace santé secteur médico-social »</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Segoe UI" panose="020B0502040204020203" pitchFamily="34" charset="0"/>
                          <a:cs typeface="Segoe UI" panose="020B0502040204020203" pitchFamily="34" charset="0"/>
                        </a:rPr>
                        <a:t>Identifier la liste complète des professionnels concernés par l’arrivée du DMP dans les ESSMS sur la base de la matrice d’habilitation </a:t>
                      </a:r>
                      <a:r>
                        <a:rPr lang="fr-FR" sz="1200" i="1" dirty="0">
                          <a:latin typeface="Segoe UI" panose="020B0502040204020203" pitchFamily="34" charset="0"/>
                          <a:cs typeface="Segoe UI" panose="020B0502040204020203" pitchFamily="34" charset="0"/>
                        </a:rPr>
                        <a:t>(tableau récapitulant les conditions d’accès en consultation des professionnels aux différents types de documents selon leur profession ou leur discipline)</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a:latin typeface="Segoe UI" panose="020B0502040204020203" pitchFamily="34" charset="0"/>
                          <a:cs typeface="Segoe UI" panose="020B0502040204020203" pitchFamily="34" charset="0"/>
                          <a:hlinkClick r:id="rId8"/>
                        </a:rPr>
                        <a:t>Matrice d’habilitation DMP</a:t>
                      </a:r>
                      <a:endParaRPr lang="fr-FR" sz="1200" b="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i="1">
                          <a:latin typeface="Segoe UI" panose="020B0502040204020203" pitchFamily="34" charset="0"/>
                          <a:cs typeface="Segoe UI" panose="020B0502040204020203" pitchFamily="34" charset="0"/>
                        </a:rPr>
                        <a:t>Il est important de différencier les professionnels qui seraient uniquement amenés à alimenter le DMP au sein du DUI (via l’utilisation de certificats), de ceux qui pourraient en faire la consultation, celle ci étant soumise à l’obligation par les professionnels de disposer de cartes CPS.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8693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Former les professionnels identifiés à l’alimentation du DMP via le DUI et mener des actions de sensibilisation de manière plus globale sur le DMP auprès de l’ensemble des professionnels de la structure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pic>
        <p:nvPicPr>
          <p:cNvPr id="17" name="Graphique 16" descr="Liste avec un remplissage uni">
            <a:extLst>
              <a:ext uri="{FF2B5EF4-FFF2-40B4-BE49-F238E27FC236}">
                <a16:creationId xmlns:a16="http://schemas.microsoft.com/office/drawing/2014/main" id="{62A7DA1A-8B14-B2A0-CAC9-63605872DAD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7796" y="4351866"/>
            <a:ext cx="584447" cy="584447"/>
          </a:xfrm>
          <a:prstGeom prst="rect">
            <a:avLst/>
          </a:prstGeom>
        </p:spPr>
      </p:pic>
    </p:spTree>
    <p:extLst>
      <p:ext uri="{BB962C8B-B14F-4D97-AF65-F5344CB8AC3E}">
        <p14:creationId xmlns:p14="http://schemas.microsoft.com/office/powerpoint/2010/main" val="3281183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387798"/>
          </a:xfrm>
        </p:spPr>
        <p:txBody>
          <a:bodyPr vert="horz" wrap="square" lIns="0" tIns="0" rIns="0" bIns="0" rtlCol="0" anchor="t">
            <a:spAutoFit/>
          </a:bodyPr>
          <a:lstStyle/>
          <a:p>
            <a:r>
              <a:rPr lang="fr-FR">
                <a:latin typeface="Segoe UI Semibold"/>
                <a:ea typeface="Segoe UI Black"/>
                <a:cs typeface="Segoe UI Semibold"/>
              </a:rPr>
              <a:t>Le dossier médical partagé (DMP)</a:t>
            </a:r>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le DMP en ESSMS</a:t>
            </a:r>
          </a:p>
        </p:txBody>
      </p:sp>
      <p:pic>
        <p:nvPicPr>
          <p:cNvPr id="5" name="Image 4">
            <a:extLst>
              <a:ext uri="{FF2B5EF4-FFF2-40B4-BE49-F238E27FC236}">
                <a16:creationId xmlns:a16="http://schemas.microsoft.com/office/drawing/2014/main" id="{553E7650-4705-A6E9-DE14-D978AA3C9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59" y="154025"/>
            <a:ext cx="1431741" cy="1008726"/>
          </a:xfrm>
          <a:prstGeom prst="rect">
            <a:avLst/>
          </a:prstGeom>
        </p:spPr>
      </p:pic>
      <p:graphicFrame>
        <p:nvGraphicFramePr>
          <p:cNvPr id="6" name="Tableau 8">
            <a:extLst>
              <a:ext uri="{FF2B5EF4-FFF2-40B4-BE49-F238E27FC236}">
                <a16:creationId xmlns:a16="http://schemas.microsoft.com/office/drawing/2014/main" id="{6944DDFC-80C6-BBA3-38EC-26359C3721B9}"/>
              </a:ext>
            </a:extLst>
          </p:cNvPr>
          <p:cNvGraphicFramePr>
            <a:graphicFrameLocks noGrp="1"/>
          </p:cNvGraphicFramePr>
          <p:nvPr/>
        </p:nvGraphicFramePr>
        <p:xfrm>
          <a:off x="329953" y="1501368"/>
          <a:ext cx="11485087" cy="3425486"/>
        </p:xfrm>
        <a:graphic>
          <a:graphicData uri="http://schemas.openxmlformats.org/drawingml/2006/table">
            <a:tbl>
              <a:tblPr firstRow="1" bandRow="1">
                <a:tableStyleId>{69012ECD-51FC-41F1-AA8D-1B2483CD663E}</a:tableStyleId>
              </a:tblPr>
              <a:tblGrid>
                <a:gridCol w="1412350">
                  <a:extLst>
                    <a:ext uri="{9D8B030D-6E8A-4147-A177-3AD203B41FA5}">
                      <a16:colId xmlns:a16="http://schemas.microsoft.com/office/drawing/2014/main" val="2005431287"/>
                    </a:ext>
                  </a:extLst>
                </a:gridCol>
                <a:gridCol w="4436075">
                  <a:extLst>
                    <a:ext uri="{9D8B030D-6E8A-4147-A177-3AD203B41FA5}">
                      <a16:colId xmlns:a16="http://schemas.microsoft.com/office/drawing/2014/main" val="341183147"/>
                    </a:ext>
                  </a:extLst>
                </a:gridCol>
                <a:gridCol w="5636662">
                  <a:extLst>
                    <a:ext uri="{9D8B030D-6E8A-4147-A177-3AD203B41FA5}">
                      <a16:colId xmlns:a16="http://schemas.microsoft.com/office/drawing/2014/main" val="2628184341"/>
                    </a:ext>
                  </a:extLst>
                </a:gridCol>
              </a:tblGrid>
              <a:tr h="379182">
                <a:tc>
                  <a:txBody>
                    <a:bodyPr/>
                    <a:lstStyle/>
                    <a:p>
                      <a:r>
                        <a:rPr lang="fr-FR" sz="14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4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2406224">
                <a:tc rowSpan="2">
                  <a:txBody>
                    <a:bodyPr/>
                    <a:lstStyle/>
                    <a:p>
                      <a:r>
                        <a:rPr lang="fr-FR" sz="1400" b="1">
                          <a:latin typeface="Segoe UI" panose="020B0502040204020203" pitchFamily="34" charset="0"/>
                          <a:cs typeface="Segoe UI" panose="020B0502040204020203" pitchFamily="34" charset="0"/>
                        </a:rPr>
                        <a:t>2. Déployer le DMP</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200">
                          <a:latin typeface="Segoe UI" panose="020B0502040204020203" pitchFamily="34" charset="0"/>
                          <a:cs typeface="Segoe UI" panose="020B0502040204020203" pitchFamily="34" charset="0"/>
                        </a:rPr>
                        <a:t>Identifier les cas d’usage d’utilisation du DMP dans la</a:t>
                      </a:r>
                    </a:p>
                    <a:p>
                      <a:pPr marL="0" indent="0">
                        <a:buFont typeface="Arial" panose="020B0604020202020204" pitchFamily="34" charset="0"/>
                        <a:buNone/>
                      </a:pPr>
                      <a:r>
                        <a:rPr lang="fr-FR" sz="1200">
                          <a:latin typeface="Segoe UI" panose="020B0502040204020203" pitchFamily="34" charset="0"/>
                          <a:cs typeface="Segoe UI" panose="020B0502040204020203" pitchFamily="34" charset="0"/>
                        </a:rPr>
                        <a:t>structure et définir notamment :</a:t>
                      </a:r>
                    </a:p>
                    <a:p>
                      <a:pPr marL="285750" indent="-285750">
                        <a:buFontTx/>
                        <a:buChar char="-"/>
                      </a:pPr>
                      <a:r>
                        <a:rPr lang="fr-FR" sz="1200">
                          <a:latin typeface="Segoe UI" panose="020B0502040204020203" pitchFamily="34" charset="0"/>
                          <a:cs typeface="Segoe UI" panose="020B0502040204020203" pitchFamily="34" charset="0"/>
                        </a:rPr>
                        <a:t>Documents à déposer dans le DMP : projet personnalisé, synthèse médicale, dossier de liaison d’urgence (DLU), lettre de liaison, grille d’évaluation, directives anticipées, etc.</a:t>
                      </a:r>
                    </a:p>
                    <a:p>
                      <a:pPr marL="285750" indent="-285750">
                        <a:buFontTx/>
                        <a:buChar char="-"/>
                      </a:pPr>
                      <a:r>
                        <a:rPr lang="fr-FR" sz="1200">
                          <a:latin typeface="Segoe UI" panose="020B0502040204020203" pitchFamily="34" charset="0"/>
                          <a:cs typeface="Segoe UI" panose="020B0502040204020203" pitchFamily="34" charset="0"/>
                        </a:rPr>
                        <a:t>Fréquence de dépôt des documents et lien avec les différentes étapes de l’accompagnement des usagers</a:t>
                      </a:r>
                    </a:p>
                    <a:p>
                      <a:pPr marL="285750" indent="-285750">
                        <a:buFontTx/>
                        <a:buChar char="-"/>
                      </a:pPr>
                      <a:r>
                        <a:rPr lang="fr-FR" sz="1200">
                          <a:latin typeface="Segoe UI" panose="020B0502040204020203" pitchFamily="34" charset="0"/>
                          <a:cs typeface="Segoe UI" panose="020B0502040204020203" pitchFamily="34" charset="0"/>
                        </a:rPr>
                        <a:t>Cas de consultation du DMP dans le cadre de l’accompagnement des usagers</a:t>
                      </a:r>
                    </a:p>
                    <a:p>
                      <a:pPr marL="285750" indent="-285750">
                        <a:buFontTx/>
                        <a:buChar char="-"/>
                      </a:pPr>
                      <a:r>
                        <a:rPr lang="fr-FR" sz="1200">
                          <a:latin typeface="Segoe UI" panose="020B0502040204020203" pitchFamily="34" charset="0"/>
                          <a:cs typeface="Segoe UI" panose="020B0502040204020203" pitchFamily="34" charset="0"/>
                        </a:rPr>
                        <a:t>Professionnels concernés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3"/>
                        </a:rPr>
                        <a:t>Fiche n°1 – PA PH DOM – David fait une chute</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4"/>
                        </a:rPr>
                        <a:t>Fiche n°2 – PA PH DOM – Marion réalise des examens</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5"/>
                        </a:rPr>
                        <a:t>Fiche n°3a – DOM – Laura bénéficie d'interventions multiples à domicile</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6"/>
                        </a:rPr>
                        <a:t>Fiche n°3b – DOM – Laura bénéficie d’interventions multiples à domicile</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7"/>
                        </a:rPr>
                        <a:t>Fiche n°4 – PH – Julien va entrer en IME</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8"/>
                        </a:rPr>
                        <a:t>Fiche n°5 – PH – Charlotte utilise Mon espace santé à la suite d'une vaccination</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5860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Communiquer vers les usagers sur l’utilisation du DMP et l’arrivée de Mon espace santé (mise à jour des livrets d’accueil, affiches, envoi de documentation dédiée, etc.)</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latin typeface="Segoe UI" panose="020B0502040204020203" pitchFamily="34" charset="0"/>
                          <a:cs typeface="Segoe UI" panose="020B0502040204020203" pitchFamily="34" charset="0"/>
                          <a:hlinkClick r:id="rId9"/>
                        </a:rPr>
                        <a:t>Mon espace santé – Information du patient pour alimenter et consulter le DMP</a:t>
                      </a:r>
                      <a:endParaRPr lang="fr-FR" sz="120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latin typeface="Segoe UI" panose="020B0502040204020203" pitchFamily="34" charset="0"/>
                          <a:cs typeface="Segoe UI" panose="020B0502040204020203" pitchFamily="34" charset="0"/>
                          <a:hlinkClick r:id="rId10"/>
                        </a:rPr>
                        <a:t>CNIL - L’espace numérique de santé (ENS ou Mon espace santé) et le dossier médical partagé (DMP) : questions-réponses</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pic>
        <p:nvPicPr>
          <p:cNvPr id="7" name="Graphique 6" descr="Dossier ouvert avec un remplissage uni">
            <a:extLst>
              <a:ext uri="{FF2B5EF4-FFF2-40B4-BE49-F238E27FC236}">
                <a16:creationId xmlns:a16="http://schemas.microsoft.com/office/drawing/2014/main" id="{51BC05D5-2FA2-A53A-CE8B-3E7B5885952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0267" y="3878084"/>
            <a:ext cx="623455" cy="623455"/>
          </a:xfrm>
          <a:prstGeom prst="rect">
            <a:avLst/>
          </a:prstGeom>
        </p:spPr>
      </p:pic>
    </p:spTree>
    <p:extLst>
      <p:ext uri="{BB962C8B-B14F-4D97-AF65-F5344CB8AC3E}">
        <p14:creationId xmlns:p14="http://schemas.microsoft.com/office/powerpoint/2010/main" val="2180060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a:latin typeface="Segoe UI Semibold"/>
                <a:ea typeface="Segoe UI Black"/>
                <a:cs typeface="Segoe UI Semibold"/>
              </a:rPr>
              <a:t>Le dossier médical partagé (DMP)</a:t>
            </a:r>
            <a:endParaRPr lang="fr-FR"/>
          </a:p>
          <a:p>
            <a:endParaRPr lang="fr-FR"/>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a:t>Mettre en œuvre le DMP en ESSMS</a:t>
            </a:r>
          </a:p>
        </p:txBody>
      </p:sp>
      <p:sp>
        <p:nvSpPr>
          <p:cNvPr id="6" name="Rectangle 5">
            <a:extLst>
              <a:ext uri="{FF2B5EF4-FFF2-40B4-BE49-F238E27FC236}">
                <a16:creationId xmlns:a16="http://schemas.microsoft.com/office/drawing/2014/main" id="{3F0FF99B-3BD1-BEF8-7620-479905E17710}"/>
              </a:ext>
            </a:extLst>
          </p:cNvPr>
          <p:cNvSpPr/>
          <p:nvPr/>
        </p:nvSpPr>
        <p:spPr>
          <a:xfrm>
            <a:off x="553548" y="4698235"/>
            <a:ext cx="5040000" cy="1295669"/>
          </a:xfrm>
          <a:prstGeom prst="rect">
            <a:avLst/>
          </a:prstGeom>
          <a:solidFill>
            <a:schemeClr val="bg1"/>
          </a:solidFill>
          <a:ln w="19050">
            <a:solidFill>
              <a:srgbClr val="6E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CE4191D-C13E-B810-E725-82B6FEFD0E21}"/>
              </a:ext>
            </a:extLst>
          </p:cNvPr>
          <p:cNvSpPr/>
          <p:nvPr/>
        </p:nvSpPr>
        <p:spPr>
          <a:xfrm>
            <a:off x="6507914" y="3222723"/>
            <a:ext cx="5040000" cy="1296000"/>
          </a:xfrm>
          <a:prstGeom prst="rect">
            <a:avLst/>
          </a:prstGeom>
          <a:solidFill>
            <a:schemeClr val="bg1"/>
          </a:solidFill>
          <a:ln w="19050">
            <a:solidFill>
              <a:srgbClr val="A73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8372DF2-68AB-582C-4993-6ECC2A0FBBAB}"/>
              </a:ext>
            </a:extLst>
          </p:cNvPr>
          <p:cNvSpPr/>
          <p:nvPr/>
        </p:nvSpPr>
        <p:spPr>
          <a:xfrm>
            <a:off x="461107" y="1442411"/>
            <a:ext cx="5040000" cy="1296000"/>
          </a:xfrm>
          <a:prstGeom prst="rect">
            <a:avLst/>
          </a:prstGeom>
          <a:solidFill>
            <a:schemeClr val="bg1"/>
          </a:solidFill>
          <a:ln w="19050">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2" name="ZoneTexte 11">
            <a:extLst>
              <a:ext uri="{FF2B5EF4-FFF2-40B4-BE49-F238E27FC236}">
                <a16:creationId xmlns:a16="http://schemas.microsoft.com/office/drawing/2014/main" id="{A9B07BB9-379E-1EA9-4A1D-6C50AEC0961C}"/>
              </a:ext>
            </a:extLst>
          </p:cNvPr>
          <p:cNvSpPr txBox="1"/>
          <p:nvPr/>
        </p:nvSpPr>
        <p:spPr>
          <a:xfrm>
            <a:off x="1017371" y="1676721"/>
            <a:ext cx="4693650" cy="276999"/>
          </a:xfrm>
          <a:prstGeom prst="rect">
            <a:avLst/>
          </a:prstGeom>
          <a:noFill/>
        </p:spPr>
        <p:txBody>
          <a:bodyPr wrap="square">
            <a:spAutoFit/>
          </a:bodyPr>
          <a:lstStyle/>
          <a:p>
            <a:pPr algn="just"/>
            <a:r>
              <a:rPr lang="fr-FR" sz="1200" b="1" i="0" u="none" strike="noStrike" baseline="0">
                <a:solidFill>
                  <a:srgbClr val="4C759F"/>
                </a:solidFill>
                <a:latin typeface="Segoe UI" panose="020B0502040204020203" pitchFamily="34" charset="0"/>
                <a:cs typeface="Segoe UI" panose="020B0502040204020203" pitchFamily="34" charset="0"/>
              </a:rPr>
              <a:t>Partager des données personnelles de santé</a:t>
            </a:r>
          </a:p>
        </p:txBody>
      </p:sp>
      <p:sp>
        <p:nvSpPr>
          <p:cNvPr id="13" name="ZoneTexte 12">
            <a:extLst>
              <a:ext uri="{FF2B5EF4-FFF2-40B4-BE49-F238E27FC236}">
                <a16:creationId xmlns:a16="http://schemas.microsoft.com/office/drawing/2014/main" id="{1B9E0DA8-BF82-4315-8A70-4B1066CF5D4C}"/>
              </a:ext>
            </a:extLst>
          </p:cNvPr>
          <p:cNvSpPr txBox="1"/>
          <p:nvPr/>
        </p:nvSpPr>
        <p:spPr>
          <a:xfrm>
            <a:off x="1146429" y="4888340"/>
            <a:ext cx="4242165" cy="276999"/>
          </a:xfrm>
          <a:prstGeom prst="rect">
            <a:avLst/>
          </a:prstGeom>
          <a:noFill/>
        </p:spPr>
        <p:txBody>
          <a:bodyPr wrap="square">
            <a:spAutoFit/>
          </a:bodyPr>
          <a:lstStyle/>
          <a:p>
            <a:pPr algn="just"/>
            <a:r>
              <a:rPr lang="fr-FR" sz="1200" b="1" i="0" u="none" strike="noStrike" baseline="0">
                <a:solidFill>
                  <a:srgbClr val="6E69AE"/>
                </a:solidFill>
                <a:latin typeface="Segoe UI" panose="020B0502040204020203" pitchFamily="34" charset="0"/>
                <a:cs typeface="Segoe UI" panose="020B0502040204020203" pitchFamily="34" charset="0"/>
              </a:rPr>
              <a:t>Suivre les indicateurs relatifs à la mise en place du DMP</a:t>
            </a:r>
          </a:p>
        </p:txBody>
      </p:sp>
      <p:sp>
        <p:nvSpPr>
          <p:cNvPr id="14" name="ZoneTexte 13">
            <a:extLst>
              <a:ext uri="{FF2B5EF4-FFF2-40B4-BE49-F238E27FC236}">
                <a16:creationId xmlns:a16="http://schemas.microsoft.com/office/drawing/2014/main" id="{AE023B64-FD6B-010C-6D0D-F49AF3BE55C3}"/>
              </a:ext>
            </a:extLst>
          </p:cNvPr>
          <p:cNvSpPr txBox="1"/>
          <p:nvPr/>
        </p:nvSpPr>
        <p:spPr>
          <a:xfrm>
            <a:off x="6602242" y="3313164"/>
            <a:ext cx="4186370" cy="461665"/>
          </a:xfrm>
          <a:prstGeom prst="rect">
            <a:avLst/>
          </a:prstGeom>
          <a:noFill/>
        </p:spPr>
        <p:txBody>
          <a:bodyPr wrap="square">
            <a:spAutoFit/>
          </a:bodyPr>
          <a:lstStyle/>
          <a:p>
            <a:pPr algn="just"/>
            <a:r>
              <a:rPr lang="fr-FR" sz="1200" b="1" i="0" u="none" strike="noStrike" baseline="0">
                <a:solidFill>
                  <a:srgbClr val="AD3C8F"/>
                </a:solidFill>
                <a:latin typeface="Segoe UI" panose="020B0502040204020203" pitchFamily="34" charset="0"/>
                <a:cs typeface="Segoe UI" panose="020B0502040204020203" pitchFamily="34" charset="0"/>
              </a:rPr>
              <a:t>Accompagner l’évolution des pratiques et le développement des usages</a:t>
            </a:r>
          </a:p>
        </p:txBody>
      </p:sp>
      <p:sp>
        <p:nvSpPr>
          <p:cNvPr id="17" name="ZoneTexte 16">
            <a:extLst>
              <a:ext uri="{FF2B5EF4-FFF2-40B4-BE49-F238E27FC236}">
                <a16:creationId xmlns:a16="http://schemas.microsoft.com/office/drawing/2014/main" id="{15FF76DA-4132-EA67-C0EB-4B7B4AB05493}"/>
              </a:ext>
            </a:extLst>
          </p:cNvPr>
          <p:cNvSpPr txBox="1"/>
          <p:nvPr/>
        </p:nvSpPr>
        <p:spPr>
          <a:xfrm>
            <a:off x="1071203" y="2142139"/>
            <a:ext cx="4292771" cy="461665"/>
          </a:xfrm>
          <a:prstGeom prst="rect">
            <a:avLst/>
          </a:prstGeom>
          <a:noFill/>
        </p:spPr>
        <p:txBody>
          <a:bodyPr wrap="square">
            <a:spAutoFit/>
          </a:bodyPr>
          <a:lstStyle/>
          <a:p>
            <a:pPr algn="just"/>
            <a:r>
              <a:rPr lang="fr-FR" sz="1200" b="0" i="0" u="none" strike="noStrike" baseline="0">
                <a:solidFill>
                  <a:srgbClr val="000000"/>
                </a:solidFill>
                <a:latin typeface="Segoe UI" panose="020B0502040204020203" pitchFamily="34" charset="0"/>
                <a:cs typeface="Segoe UI" panose="020B0502040204020203" pitchFamily="34" charset="0"/>
              </a:rPr>
              <a:t>Le partage est sécurisé et facilité entre professionnels de santé, du social ou du médico-social et avec les usagers</a:t>
            </a:r>
          </a:p>
        </p:txBody>
      </p:sp>
      <p:sp>
        <p:nvSpPr>
          <p:cNvPr id="19" name="ZoneTexte 18">
            <a:extLst>
              <a:ext uri="{FF2B5EF4-FFF2-40B4-BE49-F238E27FC236}">
                <a16:creationId xmlns:a16="http://schemas.microsoft.com/office/drawing/2014/main" id="{56C6081D-C130-6CD0-30B4-370628788233}"/>
              </a:ext>
            </a:extLst>
          </p:cNvPr>
          <p:cNvSpPr txBox="1"/>
          <p:nvPr/>
        </p:nvSpPr>
        <p:spPr>
          <a:xfrm>
            <a:off x="6602242" y="3790157"/>
            <a:ext cx="4186370" cy="461665"/>
          </a:xfrm>
          <a:prstGeom prst="rect">
            <a:avLst/>
          </a:prstGeom>
          <a:noFill/>
        </p:spPr>
        <p:txBody>
          <a:bodyPr wrap="square">
            <a:spAutoFit/>
          </a:bodyPr>
          <a:lstStyle/>
          <a:p>
            <a:pPr algn="just"/>
            <a:r>
              <a:rPr lang="fr-FR" sz="1200" b="0" i="0" u="none" strike="noStrike" baseline="0">
                <a:solidFill>
                  <a:srgbClr val="000000"/>
                </a:solidFill>
                <a:latin typeface="Segoe UI" panose="020B0502040204020203" pitchFamily="34" charset="0"/>
                <a:cs typeface="Segoe UI" panose="020B0502040204020203" pitchFamily="34" charset="0"/>
              </a:rPr>
              <a:t>Le DMP implique de nouvelles pratiques professionnelles et une évolution en conséquence des organisations de travail</a:t>
            </a:r>
          </a:p>
        </p:txBody>
      </p:sp>
      <p:sp>
        <p:nvSpPr>
          <p:cNvPr id="21" name="ZoneTexte 20">
            <a:extLst>
              <a:ext uri="{FF2B5EF4-FFF2-40B4-BE49-F238E27FC236}">
                <a16:creationId xmlns:a16="http://schemas.microsoft.com/office/drawing/2014/main" id="{B84EF322-EF02-4AA9-F15F-44C1A02BBDC7}"/>
              </a:ext>
            </a:extLst>
          </p:cNvPr>
          <p:cNvSpPr txBox="1"/>
          <p:nvPr/>
        </p:nvSpPr>
        <p:spPr>
          <a:xfrm>
            <a:off x="1146428" y="5192978"/>
            <a:ext cx="4217546" cy="769441"/>
          </a:xfrm>
          <a:prstGeom prst="rect">
            <a:avLst/>
          </a:prstGeom>
          <a:noFill/>
        </p:spPr>
        <p:txBody>
          <a:bodyPr wrap="square">
            <a:spAutoFit/>
          </a:bodyPr>
          <a:lstStyle/>
          <a:p>
            <a:pPr algn="just"/>
            <a:r>
              <a:rPr lang="fr-FR" sz="1100" b="0" i="0" u="none" strike="noStrike" baseline="0">
                <a:solidFill>
                  <a:srgbClr val="000000"/>
                </a:solidFill>
                <a:latin typeface="Segoe UI" panose="020B0502040204020203" pitchFamily="34" charset="0"/>
                <a:cs typeface="Segoe UI" panose="020B0502040204020203" pitchFamily="34" charset="0"/>
              </a:rPr>
              <a:t>Par exemple : le nombre de DMP alimentés, le type et le nombre de documents déposés, etc.</a:t>
            </a:r>
          </a:p>
          <a:p>
            <a:pPr algn="just"/>
            <a:r>
              <a:rPr lang="fr-FR" sz="1100" b="0" i="0" u="none" strike="noStrike" baseline="0">
                <a:solidFill>
                  <a:srgbClr val="000000"/>
                </a:solidFill>
                <a:latin typeface="Segoe UI" panose="020B0502040204020203" pitchFamily="34" charset="0"/>
                <a:cs typeface="Segoe UI" panose="020B0502040204020203" pitchFamily="34" charset="0"/>
              </a:rPr>
              <a:t>L’utilisation du SI Pilotage DMP peut faciliter ce suivi (jusqu’à 3 personnes par structure peuvent en faire la demande d’accès)</a:t>
            </a:r>
          </a:p>
        </p:txBody>
      </p:sp>
      <p:sp>
        <p:nvSpPr>
          <p:cNvPr id="31" name="Rectangle 30">
            <a:extLst>
              <a:ext uri="{FF2B5EF4-FFF2-40B4-BE49-F238E27FC236}">
                <a16:creationId xmlns:a16="http://schemas.microsoft.com/office/drawing/2014/main" id="{7F60011B-37DD-F518-B3A4-E433008FF602}"/>
              </a:ext>
            </a:extLst>
          </p:cNvPr>
          <p:cNvSpPr/>
          <p:nvPr/>
        </p:nvSpPr>
        <p:spPr>
          <a:xfrm>
            <a:off x="5938643" y="1276038"/>
            <a:ext cx="126161" cy="5579104"/>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Connecteur 31">
            <a:extLst>
              <a:ext uri="{FF2B5EF4-FFF2-40B4-BE49-F238E27FC236}">
                <a16:creationId xmlns:a16="http://schemas.microsoft.com/office/drawing/2014/main" id="{9C8A8D32-778C-3004-7644-78981CAAAA69}"/>
              </a:ext>
            </a:extLst>
          </p:cNvPr>
          <p:cNvSpPr/>
          <p:nvPr/>
        </p:nvSpPr>
        <p:spPr>
          <a:xfrm>
            <a:off x="5773123" y="1969423"/>
            <a:ext cx="457200" cy="457200"/>
          </a:xfrm>
          <a:prstGeom prst="flowChartConnector">
            <a:avLst/>
          </a:prstGeom>
          <a:solidFill>
            <a:srgbClr val="4C759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1</a:t>
            </a:r>
          </a:p>
        </p:txBody>
      </p:sp>
      <p:sp>
        <p:nvSpPr>
          <p:cNvPr id="33" name="Organigramme : Connecteur 32">
            <a:extLst>
              <a:ext uri="{FF2B5EF4-FFF2-40B4-BE49-F238E27FC236}">
                <a16:creationId xmlns:a16="http://schemas.microsoft.com/office/drawing/2014/main" id="{48F9D044-CC14-7CF3-7ECD-20AA28361B64}"/>
              </a:ext>
            </a:extLst>
          </p:cNvPr>
          <p:cNvSpPr/>
          <p:nvPr/>
        </p:nvSpPr>
        <p:spPr>
          <a:xfrm>
            <a:off x="5773123" y="3745555"/>
            <a:ext cx="457200" cy="457200"/>
          </a:xfrm>
          <a:prstGeom prst="flowChartConnector">
            <a:avLst/>
          </a:prstGeom>
          <a:solidFill>
            <a:srgbClr val="A7358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2</a:t>
            </a:r>
          </a:p>
        </p:txBody>
      </p:sp>
      <p:sp>
        <p:nvSpPr>
          <p:cNvPr id="34" name="Organigramme : Connecteur 33">
            <a:extLst>
              <a:ext uri="{FF2B5EF4-FFF2-40B4-BE49-F238E27FC236}">
                <a16:creationId xmlns:a16="http://schemas.microsoft.com/office/drawing/2014/main" id="{F1162665-A26A-2E98-C170-81B1792D70BA}"/>
              </a:ext>
            </a:extLst>
          </p:cNvPr>
          <p:cNvSpPr/>
          <p:nvPr/>
        </p:nvSpPr>
        <p:spPr>
          <a:xfrm>
            <a:off x="5773123" y="5216887"/>
            <a:ext cx="457200" cy="457200"/>
          </a:xfrm>
          <a:prstGeom prst="flowChartConnector">
            <a:avLst/>
          </a:prstGeom>
          <a:solidFill>
            <a:srgbClr val="6E69AE"/>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3</a:t>
            </a:r>
          </a:p>
        </p:txBody>
      </p:sp>
      <p:pic>
        <p:nvPicPr>
          <p:cNvPr id="5" name="Image 4">
            <a:extLst>
              <a:ext uri="{FF2B5EF4-FFF2-40B4-BE49-F238E27FC236}">
                <a16:creationId xmlns:a16="http://schemas.microsoft.com/office/drawing/2014/main" id="{150E9836-8B7C-621E-9B0D-9A6E12431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59" y="154025"/>
            <a:ext cx="1431741" cy="1008726"/>
          </a:xfrm>
          <a:prstGeom prst="rect">
            <a:avLst/>
          </a:prstGeom>
        </p:spPr>
      </p:pic>
      <p:pic>
        <p:nvPicPr>
          <p:cNvPr id="8" name="Graphique 7" descr="Médical contour">
            <a:extLst>
              <a:ext uri="{FF2B5EF4-FFF2-40B4-BE49-F238E27FC236}">
                <a16:creationId xmlns:a16="http://schemas.microsoft.com/office/drawing/2014/main" id="{B91C4792-4ED6-D7EA-B41D-0017D28BC5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066" y="1883254"/>
            <a:ext cx="602738" cy="602738"/>
          </a:xfrm>
          <a:prstGeom prst="rect">
            <a:avLst/>
          </a:prstGeom>
        </p:spPr>
      </p:pic>
      <p:pic>
        <p:nvPicPr>
          <p:cNvPr id="9" name="Graphique 8" descr="Classe contour">
            <a:extLst>
              <a:ext uri="{FF2B5EF4-FFF2-40B4-BE49-F238E27FC236}">
                <a16:creationId xmlns:a16="http://schemas.microsoft.com/office/drawing/2014/main" id="{B97D109A-1388-3F37-822A-E58271ABA9D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9742" y="3571415"/>
            <a:ext cx="591010" cy="591010"/>
          </a:xfrm>
          <a:prstGeom prst="rect">
            <a:avLst/>
          </a:prstGeom>
        </p:spPr>
      </p:pic>
      <p:pic>
        <p:nvPicPr>
          <p:cNvPr id="24" name="Graphique 23" descr="Statistiques contour">
            <a:extLst>
              <a:ext uri="{FF2B5EF4-FFF2-40B4-BE49-F238E27FC236}">
                <a16:creationId xmlns:a16="http://schemas.microsoft.com/office/drawing/2014/main" id="{1522778A-AF61-3ACA-E56C-12925F7286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932" y="5147695"/>
            <a:ext cx="744236" cy="744236"/>
          </a:xfrm>
          <a:prstGeom prst="rect">
            <a:avLst/>
          </a:prstGeom>
        </p:spPr>
      </p:pic>
    </p:spTree>
    <p:extLst>
      <p:ext uri="{BB962C8B-B14F-4D97-AF65-F5344CB8AC3E}">
        <p14:creationId xmlns:p14="http://schemas.microsoft.com/office/powerpoint/2010/main" val="38336934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 coins arrondis 107">
            <a:extLst>
              <a:ext uri="{FF2B5EF4-FFF2-40B4-BE49-F238E27FC236}">
                <a16:creationId xmlns:a16="http://schemas.microsoft.com/office/drawing/2014/main" id="{C37483AA-7FBA-6B40-E752-205C59120325}"/>
              </a:ext>
            </a:extLst>
          </p:cNvPr>
          <p:cNvSpPr/>
          <p:nvPr/>
        </p:nvSpPr>
        <p:spPr>
          <a:xfrm>
            <a:off x="9227081" y="4297400"/>
            <a:ext cx="2419349" cy="1933337"/>
          </a:xfrm>
          <a:prstGeom prst="roundRect">
            <a:avLst/>
          </a:prstGeom>
          <a:solidFill>
            <a:schemeClr val="bg1"/>
          </a:solid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AF284D49-3B55-6CFF-C0C4-741D204D7E92}"/>
              </a:ext>
            </a:extLst>
          </p:cNvPr>
          <p:cNvCxnSpPr>
            <a:cxnSpLocks/>
          </p:cNvCxnSpPr>
          <p:nvPr/>
        </p:nvCxnSpPr>
        <p:spPr>
          <a:xfrm>
            <a:off x="974633" y="3744632"/>
            <a:ext cx="11091652" cy="0"/>
          </a:xfrm>
          <a:prstGeom prst="straightConnector1">
            <a:avLst/>
          </a:prstGeom>
          <a:ln w="57150">
            <a:solidFill>
              <a:srgbClr val="057EC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a:xfrm>
            <a:off x="974633" y="6473614"/>
            <a:ext cx="5257800" cy="365125"/>
          </a:xfrm>
        </p:spPr>
        <p:txBody>
          <a:bodyPr/>
          <a:lstStyle/>
          <a:p>
            <a:r>
              <a:rPr lang="fr-FR" dirty="0"/>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dossier médical partagé (DMP)</a:t>
            </a:r>
            <a:endParaRPr lang="fr-FR" dirty="0"/>
          </a:p>
          <a:p>
            <a:endParaRPr lang="fr-FR" dirty="0"/>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96649" y="1057297"/>
            <a:ext cx="10127488" cy="221599"/>
          </a:xfrm>
        </p:spPr>
        <p:txBody>
          <a:bodyPr/>
          <a:lstStyle/>
          <a:p>
            <a:r>
              <a:rPr lang="fr-FR" dirty="0"/>
              <a:t>Cas d’usage - David fait une chute (PA / PH / DOM)</a:t>
            </a:r>
          </a:p>
        </p:txBody>
      </p:sp>
      <p:pic>
        <p:nvPicPr>
          <p:cNvPr id="5" name="Image 4">
            <a:extLst>
              <a:ext uri="{FF2B5EF4-FFF2-40B4-BE49-F238E27FC236}">
                <a16:creationId xmlns:a16="http://schemas.microsoft.com/office/drawing/2014/main" id="{150E9836-8B7C-621E-9B0D-9A6E12431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59" y="154025"/>
            <a:ext cx="1431741" cy="1008726"/>
          </a:xfrm>
          <a:prstGeom prst="rect">
            <a:avLst/>
          </a:prstGeom>
        </p:spPr>
      </p:pic>
      <p:sp>
        <p:nvSpPr>
          <p:cNvPr id="21" name="Espace réservé du texte 1">
            <a:extLst>
              <a:ext uri="{FF2B5EF4-FFF2-40B4-BE49-F238E27FC236}">
                <a16:creationId xmlns:a16="http://schemas.microsoft.com/office/drawing/2014/main" id="{4C6187A4-DEFD-63C1-E5E2-968BB56FCCD2}"/>
              </a:ext>
            </a:extLst>
          </p:cNvPr>
          <p:cNvSpPr txBox="1">
            <a:spLocks/>
          </p:cNvSpPr>
          <p:nvPr/>
        </p:nvSpPr>
        <p:spPr>
          <a:xfrm>
            <a:off x="717770" y="1605060"/>
            <a:ext cx="11105843"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latin typeface="Segoe UI" panose="020B0502040204020203" pitchFamily="34" charset="0"/>
                <a:ea typeface="Calibri" panose="020F0502020204030204" pitchFamily="34" charset="0"/>
                <a:cs typeface="Segoe UI" panose="020B0502040204020203" pitchFamily="34" charset="0"/>
              </a:rPr>
              <a:t>David est accueilli dans un ESMS. Peu après son admission, il fait une chute durant la journée, qui va nécessiter son hospitalisation pour un court séjour, avant son retour dans l’ESMS.</a:t>
            </a:r>
          </a:p>
        </p:txBody>
      </p:sp>
      <p:sp>
        <p:nvSpPr>
          <p:cNvPr id="24" name="Espace réservé du texte 1">
            <a:extLst>
              <a:ext uri="{FF2B5EF4-FFF2-40B4-BE49-F238E27FC236}">
                <a16:creationId xmlns:a16="http://schemas.microsoft.com/office/drawing/2014/main" id="{276D2E2E-BAD5-6AE6-1837-FB32DA5F9979}"/>
              </a:ext>
            </a:extLst>
          </p:cNvPr>
          <p:cNvSpPr txBox="1">
            <a:spLocks/>
          </p:cNvSpPr>
          <p:nvPr/>
        </p:nvSpPr>
        <p:spPr>
          <a:xfrm>
            <a:off x="1733741" y="2466668"/>
            <a:ext cx="1973300"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L’ESMS appelle le </a:t>
            </a:r>
            <a:r>
              <a:rPr lang="fr-FR" sz="1100" b="1" dirty="0">
                <a:latin typeface="Segoe UI" panose="020B0502040204020203" pitchFamily="34" charset="0"/>
                <a:ea typeface="Calibri" panose="020F0502020204030204" pitchFamily="34" charset="0"/>
                <a:cs typeface="Segoe UI" panose="020B0502040204020203" pitchFamily="34" charset="0"/>
              </a:rPr>
              <a:t>SAMU</a:t>
            </a:r>
            <a:r>
              <a:rPr lang="fr-FR" sz="1100" dirty="0">
                <a:latin typeface="Segoe UI" panose="020B0502040204020203" pitchFamily="34" charset="0"/>
                <a:ea typeface="Calibri" panose="020F0502020204030204" pitchFamily="34" charset="0"/>
                <a:cs typeface="Segoe UI" panose="020B0502040204020203" pitchFamily="34" charset="0"/>
              </a:rPr>
              <a:t> pour transférer David</a:t>
            </a:r>
          </a:p>
        </p:txBody>
      </p:sp>
      <p:sp>
        <p:nvSpPr>
          <p:cNvPr id="30" name="Rectangle : coins arrondis 29">
            <a:extLst>
              <a:ext uri="{FF2B5EF4-FFF2-40B4-BE49-F238E27FC236}">
                <a16:creationId xmlns:a16="http://schemas.microsoft.com/office/drawing/2014/main" id="{95A5CC26-614B-2478-BCAA-D2EB7112D294}"/>
              </a:ext>
            </a:extLst>
          </p:cNvPr>
          <p:cNvSpPr/>
          <p:nvPr/>
        </p:nvSpPr>
        <p:spPr>
          <a:xfrm>
            <a:off x="1733741" y="2466668"/>
            <a:ext cx="1688817" cy="526635"/>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texte 1">
            <a:extLst>
              <a:ext uri="{FF2B5EF4-FFF2-40B4-BE49-F238E27FC236}">
                <a16:creationId xmlns:a16="http://schemas.microsoft.com/office/drawing/2014/main" id="{18719E60-1C21-A62A-6A52-00742ACFAEBA}"/>
              </a:ext>
            </a:extLst>
          </p:cNvPr>
          <p:cNvSpPr txBox="1">
            <a:spLocks/>
          </p:cNvSpPr>
          <p:nvPr/>
        </p:nvSpPr>
        <p:spPr>
          <a:xfrm>
            <a:off x="1500137" y="4377392"/>
            <a:ext cx="2156018" cy="116110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Le </a:t>
            </a:r>
            <a:r>
              <a:rPr lang="fr-FR" sz="1100" b="1" dirty="0">
                <a:latin typeface="Segoe UI" panose="020B0502040204020203" pitchFamily="34" charset="0"/>
                <a:ea typeface="Calibri" panose="020F0502020204030204" pitchFamily="34" charset="0"/>
                <a:cs typeface="Segoe UI" panose="020B0502040204020203" pitchFamily="34" charset="0"/>
              </a:rPr>
              <a:t>Dossier de Liaison d’Urgence (DLU)</a:t>
            </a:r>
            <a:r>
              <a:rPr lang="fr-FR" sz="1100" dirty="0">
                <a:latin typeface="Segoe UI" panose="020B0502040204020203" pitchFamily="34" charset="0"/>
                <a:ea typeface="Calibri" panose="020F0502020204030204" pitchFamily="34" charset="0"/>
                <a:cs typeface="Segoe UI" panose="020B0502040204020203" pitchFamily="34" charset="0"/>
              </a:rPr>
              <a:t> est mis à jour régulièrement dans le DUI, il est déposé </a:t>
            </a:r>
            <a:r>
              <a:rPr lang="fr-FR" sz="1100" b="1" dirty="0">
                <a:latin typeface="Segoe UI" panose="020B0502040204020203" pitchFamily="34" charset="0"/>
                <a:ea typeface="Calibri" panose="020F0502020204030204" pitchFamily="34" charset="0"/>
                <a:cs typeface="Segoe UI" panose="020B0502040204020203" pitchFamily="34" charset="0"/>
              </a:rPr>
              <a:t>dans le DMP </a:t>
            </a:r>
            <a:r>
              <a:rPr lang="fr-FR" sz="1100" dirty="0">
                <a:latin typeface="Segoe UI" panose="020B0502040204020203" pitchFamily="34" charset="0"/>
                <a:ea typeface="Calibri" panose="020F0502020204030204" pitchFamily="34" charset="0"/>
                <a:cs typeface="Segoe UI" panose="020B0502040204020203" pitchFamily="34" charset="0"/>
              </a:rPr>
              <a:t>de David par un professionnel habilité de l’ESMS. </a:t>
            </a:r>
          </a:p>
        </p:txBody>
      </p:sp>
      <p:sp>
        <p:nvSpPr>
          <p:cNvPr id="37" name="Rectangle : coins arrondis 36">
            <a:extLst>
              <a:ext uri="{FF2B5EF4-FFF2-40B4-BE49-F238E27FC236}">
                <a16:creationId xmlns:a16="http://schemas.microsoft.com/office/drawing/2014/main" id="{FA05FD1B-E679-D343-7180-502718B8E67A}"/>
              </a:ext>
            </a:extLst>
          </p:cNvPr>
          <p:cNvSpPr/>
          <p:nvPr/>
        </p:nvSpPr>
        <p:spPr>
          <a:xfrm>
            <a:off x="1500137" y="4332037"/>
            <a:ext cx="2148506" cy="1184074"/>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53B90668-6C91-1456-DB4A-C6BB9F6882C2}"/>
              </a:ext>
            </a:extLst>
          </p:cNvPr>
          <p:cNvCxnSpPr>
            <a:cxnSpLocks/>
            <a:stCxn id="69" idx="2"/>
            <a:endCxn id="37" idx="0"/>
          </p:cNvCxnSpPr>
          <p:nvPr/>
        </p:nvCxnSpPr>
        <p:spPr>
          <a:xfrm flipH="1">
            <a:off x="2574390" y="3940370"/>
            <a:ext cx="3760" cy="391667"/>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1BD5437C-61AC-3327-4C0E-49DA14E0170F}"/>
              </a:ext>
            </a:extLst>
          </p:cNvPr>
          <p:cNvCxnSpPr>
            <a:cxnSpLocks/>
            <a:stCxn id="30" idx="2"/>
            <a:endCxn id="69" idx="0"/>
          </p:cNvCxnSpPr>
          <p:nvPr/>
        </p:nvCxnSpPr>
        <p:spPr>
          <a:xfrm>
            <a:off x="2578150" y="2993303"/>
            <a:ext cx="0" cy="532729"/>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69" name="Rectangle : coins arrondis 68">
            <a:extLst>
              <a:ext uri="{FF2B5EF4-FFF2-40B4-BE49-F238E27FC236}">
                <a16:creationId xmlns:a16="http://schemas.microsoft.com/office/drawing/2014/main" id="{E318A52D-B89D-6521-6D09-3A42F8302B36}"/>
              </a:ext>
            </a:extLst>
          </p:cNvPr>
          <p:cNvSpPr/>
          <p:nvPr/>
        </p:nvSpPr>
        <p:spPr>
          <a:xfrm>
            <a:off x="1733741" y="3526032"/>
            <a:ext cx="1688817"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Segoe UI" panose="020B0502040204020203" pitchFamily="34" charset="0"/>
                <a:ea typeface="Calibri" panose="020F0502020204030204" pitchFamily="34" charset="0"/>
                <a:cs typeface="Segoe UI" panose="020B0502040204020203" pitchFamily="34" charset="0"/>
              </a:rPr>
              <a:t>1. David est pris en charge par le SAMU</a:t>
            </a:r>
          </a:p>
        </p:txBody>
      </p:sp>
      <p:sp>
        <p:nvSpPr>
          <p:cNvPr id="93" name="Espace réservé du texte 1">
            <a:extLst>
              <a:ext uri="{FF2B5EF4-FFF2-40B4-BE49-F238E27FC236}">
                <a16:creationId xmlns:a16="http://schemas.microsoft.com/office/drawing/2014/main" id="{ED07301E-7CCC-D6B3-1BFD-120A4A91EFE9}"/>
              </a:ext>
            </a:extLst>
          </p:cNvPr>
          <p:cNvSpPr txBox="1">
            <a:spLocks/>
          </p:cNvSpPr>
          <p:nvPr/>
        </p:nvSpPr>
        <p:spPr>
          <a:xfrm>
            <a:off x="4258968" y="2499883"/>
            <a:ext cx="1920312"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David est pris en charge par les </a:t>
            </a:r>
            <a:r>
              <a:rPr lang="fr-FR" sz="1100" b="1" dirty="0">
                <a:latin typeface="Segoe UI" panose="020B0502040204020203" pitchFamily="34" charset="0"/>
                <a:ea typeface="Calibri" panose="020F0502020204030204" pitchFamily="34" charset="0"/>
                <a:cs typeface="Segoe UI" panose="020B0502040204020203" pitchFamily="34" charset="0"/>
              </a:rPr>
              <a:t>médecins urgentistes </a:t>
            </a:r>
            <a:r>
              <a:rPr lang="fr-FR" sz="1100" dirty="0">
                <a:latin typeface="Segoe UI" panose="020B0502040204020203" pitchFamily="34" charset="0"/>
                <a:ea typeface="Calibri" panose="020F0502020204030204" pitchFamily="34" charset="0"/>
                <a:cs typeface="Segoe UI" panose="020B0502040204020203" pitchFamily="34" charset="0"/>
              </a:rPr>
              <a:t>pour sa chute et réalise des examens</a:t>
            </a:r>
          </a:p>
        </p:txBody>
      </p:sp>
      <p:sp>
        <p:nvSpPr>
          <p:cNvPr id="94" name="Rectangle : coins arrondis 93">
            <a:extLst>
              <a:ext uri="{FF2B5EF4-FFF2-40B4-BE49-F238E27FC236}">
                <a16:creationId xmlns:a16="http://schemas.microsoft.com/office/drawing/2014/main" id="{7E6EA1D3-1910-5AE0-BD45-1FBF6ED16B26}"/>
              </a:ext>
            </a:extLst>
          </p:cNvPr>
          <p:cNvSpPr/>
          <p:nvPr/>
        </p:nvSpPr>
        <p:spPr>
          <a:xfrm>
            <a:off x="4216091" y="2466668"/>
            <a:ext cx="1963189" cy="813970"/>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Espace réservé du texte 1">
            <a:extLst>
              <a:ext uri="{FF2B5EF4-FFF2-40B4-BE49-F238E27FC236}">
                <a16:creationId xmlns:a16="http://schemas.microsoft.com/office/drawing/2014/main" id="{19D1D1E7-DFAD-035F-737C-ECA57B9147A1}"/>
              </a:ext>
            </a:extLst>
          </p:cNvPr>
          <p:cNvSpPr txBox="1">
            <a:spLocks/>
          </p:cNvSpPr>
          <p:nvPr/>
        </p:nvSpPr>
        <p:spPr>
          <a:xfrm>
            <a:off x="4076836" y="4379074"/>
            <a:ext cx="2386825" cy="1338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Le médecin de l’hôpital </a:t>
            </a:r>
            <a:r>
              <a:rPr lang="fr-FR" sz="1100" b="1" dirty="0">
                <a:latin typeface="Segoe UI" panose="020B0502040204020203" pitchFamily="34" charset="0"/>
                <a:ea typeface="Calibri" panose="020F0502020204030204" pitchFamily="34" charset="0"/>
                <a:cs typeface="Segoe UI" panose="020B0502040204020203" pitchFamily="34" charset="0"/>
              </a:rPr>
              <a:t>dépose le compte rendu d’hospitalisation et les prescriptions </a:t>
            </a:r>
            <a:r>
              <a:rPr lang="fr-FR" sz="1100" dirty="0">
                <a:latin typeface="Segoe UI" panose="020B0502040204020203" pitchFamily="34" charset="0"/>
                <a:ea typeface="Calibri" panose="020F0502020204030204" pitchFamily="34" charset="0"/>
                <a:cs typeface="Segoe UI" panose="020B0502040204020203" pitchFamily="34" charset="0"/>
              </a:rPr>
              <a:t>(antalgiques, soins de plaies, séances de kinésithérapie) de David </a:t>
            </a:r>
            <a:r>
              <a:rPr lang="fr-FR" sz="1100" b="1" dirty="0">
                <a:latin typeface="Segoe UI" panose="020B0502040204020203" pitchFamily="34" charset="0"/>
                <a:ea typeface="Calibri" panose="020F0502020204030204" pitchFamily="34" charset="0"/>
                <a:cs typeface="Segoe UI" panose="020B0502040204020203" pitchFamily="34" charset="0"/>
              </a:rPr>
              <a:t>dans le DMP</a:t>
            </a:r>
            <a:r>
              <a:rPr lang="fr-FR" sz="1100" dirty="0">
                <a:latin typeface="Segoe UI" panose="020B0502040204020203" pitchFamily="34" charset="0"/>
                <a:ea typeface="Calibri" panose="020F0502020204030204" pitchFamily="34" charset="0"/>
                <a:cs typeface="Segoe UI" panose="020B0502040204020203" pitchFamily="34" charset="0"/>
              </a:rPr>
              <a:t>.</a:t>
            </a:r>
          </a:p>
        </p:txBody>
      </p:sp>
      <p:sp>
        <p:nvSpPr>
          <p:cNvPr id="96" name="Rectangle : coins arrondis 95">
            <a:extLst>
              <a:ext uri="{FF2B5EF4-FFF2-40B4-BE49-F238E27FC236}">
                <a16:creationId xmlns:a16="http://schemas.microsoft.com/office/drawing/2014/main" id="{A998DACC-2B38-06D2-592C-19FD11A8501B}"/>
              </a:ext>
            </a:extLst>
          </p:cNvPr>
          <p:cNvSpPr/>
          <p:nvPr/>
        </p:nvSpPr>
        <p:spPr>
          <a:xfrm>
            <a:off x="3988009" y="4319930"/>
            <a:ext cx="2419349" cy="1344462"/>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7" name="Connecteur droit 96">
            <a:extLst>
              <a:ext uri="{FF2B5EF4-FFF2-40B4-BE49-F238E27FC236}">
                <a16:creationId xmlns:a16="http://schemas.microsoft.com/office/drawing/2014/main" id="{3B9C31DF-7959-AFA2-EEBE-A11A838FCED4}"/>
              </a:ext>
            </a:extLst>
          </p:cNvPr>
          <p:cNvCxnSpPr>
            <a:cxnSpLocks/>
            <a:stCxn id="94" idx="2"/>
            <a:endCxn id="98" idx="0"/>
          </p:cNvCxnSpPr>
          <p:nvPr/>
        </p:nvCxnSpPr>
        <p:spPr>
          <a:xfrm flipH="1">
            <a:off x="5197685" y="3280638"/>
            <a:ext cx="1" cy="245394"/>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98" name="Rectangle : coins arrondis 97">
            <a:extLst>
              <a:ext uri="{FF2B5EF4-FFF2-40B4-BE49-F238E27FC236}">
                <a16:creationId xmlns:a16="http://schemas.microsoft.com/office/drawing/2014/main" id="{17FBFF5A-0605-351B-F2FB-E4B2A2B82481}"/>
              </a:ext>
            </a:extLst>
          </p:cNvPr>
          <p:cNvSpPr/>
          <p:nvPr/>
        </p:nvSpPr>
        <p:spPr>
          <a:xfrm>
            <a:off x="4353276" y="3526032"/>
            <a:ext cx="1688817"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Segoe UI" panose="020B0502040204020203" pitchFamily="34" charset="0"/>
                <a:ea typeface="Calibri" panose="020F0502020204030204" pitchFamily="34" charset="0"/>
                <a:cs typeface="Segoe UI" panose="020B0502040204020203" pitchFamily="34" charset="0"/>
              </a:rPr>
              <a:t>2. David arrive à l’hôpital</a:t>
            </a:r>
          </a:p>
        </p:txBody>
      </p:sp>
      <p:sp>
        <p:nvSpPr>
          <p:cNvPr id="99" name="Espace réservé du texte 1">
            <a:extLst>
              <a:ext uri="{FF2B5EF4-FFF2-40B4-BE49-F238E27FC236}">
                <a16:creationId xmlns:a16="http://schemas.microsoft.com/office/drawing/2014/main" id="{B3CE2A35-57F6-F45E-C95C-211DDD31C25E}"/>
              </a:ext>
            </a:extLst>
          </p:cNvPr>
          <p:cNvSpPr txBox="1">
            <a:spLocks/>
          </p:cNvSpPr>
          <p:nvPr/>
        </p:nvSpPr>
        <p:spPr>
          <a:xfrm>
            <a:off x="6825514" y="2528593"/>
            <a:ext cx="2144979" cy="645027"/>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Les </a:t>
            </a:r>
            <a:r>
              <a:rPr lang="fr-FR" sz="1100" b="1" dirty="0">
                <a:latin typeface="Segoe UI" panose="020B0502040204020203" pitchFamily="34" charset="0"/>
                <a:ea typeface="Calibri" panose="020F0502020204030204" pitchFamily="34" charset="0"/>
                <a:cs typeface="Segoe UI" panose="020B0502040204020203" pitchFamily="34" charset="0"/>
              </a:rPr>
              <a:t>professionnels de l’ESMS </a:t>
            </a:r>
            <a:r>
              <a:rPr lang="fr-FR" sz="1100" dirty="0">
                <a:latin typeface="Segoe UI" panose="020B0502040204020203" pitchFamily="34" charset="0"/>
                <a:ea typeface="Calibri" panose="020F0502020204030204" pitchFamily="34" charset="0"/>
                <a:cs typeface="Segoe UI" panose="020B0502040204020203" pitchFamily="34" charset="0"/>
              </a:rPr>
              <a:t>prennent connaissance des résultats d’examens de David.</a:t>
            </a:r>
          </a:p>
        </p:txBody>
      </p:sp>
      <p:sp>
        <p:nvSpPr>
          <p:cNvPr id="100" name="Rectangle : coins arrondis 99">
            <a:extLst>
              <a:ext uri="{FF2B5EF4-FFF2-40B4-BE49-F238E27FC236}">
                <a16:creationId xmlns:a16="http://schemas.microsoft.com/office/drawing/2014/main" id="{868B2267-8256-4336-9874-92E814948DA3}"/>
              </a:ext>
            </a:extLst>
          </p:cNvPr>
          <p:cNvSpPr/>
          <p:nvPr/>
        </p:nvSpPr>
        <p:spPr>
          <a:xfrm>
            <a:off x="6782636" y="2466668"/>
            <a:ext cx="2069168" cy="745580"/>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space réservé du texte 1">
            <a:extLst>
              <a:ext uri="{FF2B5EF4-FFF2-40B4-BE49-F238E27FC236}">
                <a16:creationId xmlns:a16="http://schemas.microsoft.com/office/drawing/2014/main" id="{7C3DF3B7-1361-A6E4-DF19-16C0E77864AF}"/>
              </a:ext>
            </a:extLst>
          </p:cNvPr>
          <p:cNvSpPr txBox="1">
            <a:spLocks/>
          </p:cNvSpPr>
          <p:nvPr/>
        </p:nvSpPr>
        <p:spPr>
          <a:xfrm>
            <a:off x="6680105" y="4382118"/>
            <a:ext cx="2354299" cy="116110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Un </a:t>
            </a:r>
            <a:r>
              <a:rPr lang="fr-FR" sz="1100" b="1" dirty="0">
                <a:latin typeface="Segoe UI" panose="020B0502040204020203" pitchFamily="34" charset="0"/>
                <a:ea typeface="Calibri" panose="020F0502020204030204" pitchFamily="34" charset="0"/>
                <a:cs typeface="Segoe UI" panose="020B0502040204020203" pitchFamily="34" charset="0"/>
              </a:rPr>
              <a:t>professionnel de l’ESMS accède au DMP de David </a:t>
            </a:r>
            <a:r>
              <a:rPr lang="fr-FR" sz="1100" dirty="0">
                <a:latin typeface="Segoe UI" panose="020B0502040204020203" pitchFamily="34" charset="0"/>
                <a:ea typeface="Calibri" panose="020F0502020204030204" pitchFamily="34" charset="0"/>
                <a:cs typeface="Segoe UI" panose="020B0502040204020203" pitchFamily="34" charset="0"/>
              </a:rPr>
              <a:t>afin de retrouver </a:t>
            </a:r>
            <a:r>
              <a:rPr lang="fr-FR" sz="1100" b="1" dirty="0">
                <a:latin typeface="Segoe UI" panose="020B0502040204020203" pitchFamily="34" charset="0"/>
                <a:ea typeface="Calibri" panose="020F0502020204030204" pitchFamily="34" charset="0"/>
                <a:cs typeface="Segoe UI" panose="020B0502040204020203" pitchFamily="34" charset="0"/>
              </a:rPr>
              <a:t>les documents produits lors de son séjour à l’hôpital</a:t>
            </a:r>
          </a:p>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Il </a:t>
            </a:r>
            <a:r>
              <a:rPr lang="fr-FR" sz="1100" b="1" dirty="0">
                <a:latin typeface="Segoe UI" panose="020B0502040204020203" pitchFamily="34" charset="0"/>
                <a:ea typeface="Calibri" panose="020F0502020204030204" pitchFamily="34" charset="0"/>
                <a:cs typeface="Segoe UI" panose="020B0502040204020203" pitchFamily="34" charset="0"/>
              </a:rPr>
              <a:t>met à jour le DUI </a:t>
            </a:r>
            <a:r>
              <a:rPr lang="fr-FR" sz="1100" dirty="0">
                <a:latin typeface="Segoe UI" panose="020B0502040204020203" pitchFamily="34" charset="0"/>
                <a:ea typeface="Calibri" panose="020F0502020204030204" pitchFamily="34" charset="0"/>
                <a:cs typeface="Segoe UI" panose="020B0502040204020203" pitchFamily="34" charset="0"/>
              </a:rPr>
              <a:t>de David</a:t>
            </a:r>
          </a:p>
          <a:p>
            <a:pPr algn="l" defTabSz="914400" rtl="0" eaLnBrk="1" latinLnBrk="0" hangingPunct="1">
              <a:spcBef>
                <a:spcPts val="300"/>
              </a:spcBef>
              <a:spcAft>
                <a:spcPts val="300"/>
              </a:spcAft>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Si besoin, le projet personnalisé d’accompagnement est également mis à jour</a:t>
            </a:r>
          </a:p>
        </p:txBody>
      </p:sp>
      <p:sp>
        <p:nvSpPr>
          <p:cNvPr id="102" name="Rectangle : coins arrondis 101">
            <a:extLst>
              <a:ext uri="{FF2B5EF4-FFF2-40B4-BE49-F238E27FC236}">
                <a16:creationId xmlns:a16="http://schemas.microsoft.com/office/drawing/2014/main" id="{D824759E-A305-DDAC-A677-D93B542A5616}"/>
              </a:ext>
            </a:extLst>
          </p:cNvPr>
          <p:cNvSpPr/>
          <p:nvPr/>
        </p:nvSpPr>
        <p:spPr>
          <a:xfrm>
            <a:off x="6607545" y="4328058"/>
            <a:ext cx="2419349" cy="1868292"/>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3" name="Connecteur droit 102">
            <a:extLst>
              <a:ext uri="{FF2B5EF4-FFF2-40B4-BE49-F238E27FC236}">
                <a16:creationId xmlns:a16="http://schemas.microsoft.com/office/drawing/2014/main" id="{85F62B4F-D3E2-7FED-2E5B-5EA1794DB968}"/>
              </a:ext>
            </a:extLst>
          </p:cNvPr>
          <p:cNvCxnSpPr>
            <a:cxnSpLocks/>
            <a:stCxn id="100" idx="2"/>
            <a:endCxn id="104" idx="0"/>
          </p:cNvCxnSpPr>
          <p:nvPr/>
        </p:nvCxnSpPr>
        <p:spPr>
          <a:xfrm>
            <a:off x="7817220" y="3212248"/>
            <a:ext cx="0" cy="32982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04" name="Rectangle : coins arrondis 103">
            <a:extLst>
              <a:ext uri="{FF2B5EF4-FFF2-40B4-BE49-F238E27FC236}">
                <a16:creationId xmlns:a16="http://schemas.microsoft.com/office/drawing/2014/main" id="{4AFD3BCA-1EE4-CDFE-9ADD-E535144270F8}"/>
              </a:ext>
            </a:extLst>
          </p:cNvPr>
          <p:cNvSpPr/>
          <p:nvPr/>
        </p:nvSpPr>
        <p:spPr>
          <a:xfrm>
            <a:off x="6972811" y="3542074"/>
            <a:ext cx="1688817"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Segoe UI" panose="020B0502040204020203" pitchFamily="34" charset="0"/>
                <a:ea typeface="Calibri" panose="020F0502020204030204" pitchFamily="34" charset="0"/>
                <a:cs typeface="Segoe UI" panose="020B0502040204020203" pitchFamily="34" charset="0"/>
              </a:rPr>
              <a:t>3. David rentre à l’ESMS</a:t>
            </a:r>
          </a:p>
        </p:txBody>
      </p:sp>
      <p:sp>
        <p:nvSpPr>
          <p:cNvPr id="105" name="Espace réservé du texte 1">
            <a:extLst>
              <a:ext uri="{FF2B5EF4-FFF2-40B4-BE49-F238E27FC236}">
                <a16:creationId xmlns:a16="http://schemas.microsoft.com/office/drawing/2014/main" id="{5FC7C4B2-E6B5-3766-46CB-09E201A58E3E}"/>
              </a:ext>
            </a:extLst>
          </p:cNvPr>
          <p:cNvSpPr txBox="1">
            <a:spLocks/>
          </p:cNvSpPr>
          <p:nvPr/>
        </p:nvSpPr>
        <p:spPr>
          <a:xfrm>
            <a:off x="9498038" y="2539519"/>
            <a:ext cx="1973300" cy="1059364"/>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100" dirty="0">
                <a:latin typeface="Segoe UI" panose="020B0502040204020203" pitchFamily="34" charset="0"/>
                <a:ea typeface="Calibri" panose="020F0502020204030204" pitchFamily="34" charset="0"/>
                <a:cs typeface="Segoe UI" panose="020B0502040204020203" pitchFamily="34" charset="0"/>
              </a:rPr>
              <a:t>L’hôpital a prescrit à David des séances de</a:t>
            </a:r>
            <a:r>
              <a:rPr lang="fr-FR" sz="1100" b="1" dirty="0">
                <a:latin typeface="Segoe UI" panose="020B0502040204020203" pitchFamily="34" charset="0"/>
                <a:ea typeface="Calibri" panose="020F0502020204030204" pitchFamily="34" charset="0"/>
                <a:cs typeface="Segoe UI" panose="020B0502040204020203" pitchFamily="34" charset="0"/>
              </a:rPr>
              <a:t> kiné </a:t>
            </a:r>
            <a:r>
              <a:rPr lang="fr-FR" sz="1100" dirty="0">
                <a:latin typeface="Segoe UI" panose="020B0502040204020203" pitchFamily="34" charset="0"/>
                <a:ea typeface="Calibri" panose="020F0502020204030204" pitchFamily="34" charset="0"/>
                <a:cs typeface="Segoe UI" panose="020B0502040204020203" pitchFamily="34" charset="0"/>
              </a:rPr>
              <a:t>pour se remettre </a:t>
            </a:r>
          </a:p>
        </p:txBody>
      </p:sp>
      <p:sp>
        <p:nvSpPr>
          <p:cNvPr id="106" name="Rectangle : coins arrondis 105">
            <a:extLst>
              <a:ext uri="{FF2B5EF4-FFF2-40B4-BE49-F238E27FC236}">
                <a16:creationId xmlns:a16="http://schemas.microsoft.com/office/drawing/2014/main" id="{760E9DBC-FEE7-EEE2-1193-B6CF1CDFF511}"/>
              </a:ext>
            </a:extLst>
          </p:cNvPr>
          <p:cNvSpPr/>
          <p:nvPr/>
        </p:nvSpPr>
        <p:spPr>
          <a:xfrm>
            <a:off x="9450108" y="2486668"/>
            <a:ext cx="1973300" cy="686951"/>
          </a:xfrm>
          <a:prstGeom prst="roundRect">
            <a:avLst/>
          </a:prstGeom>
          <a:noFill/>
          <a:ln w="38100">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space réservé du texte 1">
            <a:extLst>
              <a:ext uri="{FF2B5EF4-FFF2-40B4-BE49-F238E27FC236}">
                <a16:creationId xmlns:a16="http://schemas.microsoft.com/office/drawing/2014/main" id="{712154E8-9BDA-BBAA-9C7E-FDD2F1FCFEEA}"/>
              </a:ext>
            </a:extLst>
          </p:cNvPr>
          <p:cNvSpPr txBox="1">
            <a:spLocks/>
          </p:cNvSpPr>
          <p:nvPr/>
        </p:nvSpPr>
        <p:spPr>
          <a:xfrm>
            <a:off x="9227081" y="4368936"/>
            <a:ext cx="2531955" cy="1161106"/>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Un kinésithérapeute est sollicité pour réaliser les séances</a:t>
            </a:r>
          </a:p>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Il </a:t>
            </a:r>
            <a:r>
              <a:rPr lang="fr-FR" sz="1100" b="1" dirty="0">
                <a:latin typeface="Segoe UI" panose="020B0502040204020203" pitchFamily="34" charset="0"/>
                <a:ea typeface="Calibri" panose="020F0502020204030204" pitchFamily="34" charset="0"/>
                <a:cs typeface="Segoe UI" panose="020B0502040204020203" pitchFamily="34" charset="0"/>
              </a:rPr>
              <a:t>met à jour l’agenda de David dans le DUI</a:t>
            </a:r>
            <a:r>
              <a:rPr lang="fr-FR" sz="1100" dirty="0">
                <a:latin typeface="Segoe UI" panose="020B0502040204020203" pitchFamily="34" charset="0"/>
                <a:ea typeface="Calibri" panose="020F0502020204030204" pitchFamily="34" charset="0"/>
                <a:cs typeface="Segoe UI" panose="020B0502040204020203" pitchFamily="34" charset="0"/>
              </a:rPr>
              <a:t>, pour y noter les séances</a:t>
            </a:r>
          </a:p>
          <a:p>
            <a:pPr>
              <a:lnSpc>
                <a:spcPct val="100000"/>
              </a:lnSpc>
              <a:buFont typeface="Arial" panose="020B0604020202020204" pitchFamily="34" charset="0"/>
              <a:buChar char="•"/>
            </a:pPr>
            <a:r>
              <a:rPr lang="fr-FR" sz="1100" dirty="0">
                <a:latin typeface="Segoe UI" panose="020B0502040204020203" pitchFamily="34" charset="0"/>
                <a:ea typeface="Calibri" panose="020F0502020204030204" pitchFamily="34" charset="0"/>
                <a:cs typeface="Segoe UI" panose="020B0502040204020203" pitchFamily="34" charset="0"/>
              </a:rPr>
              <a:t>Le kinésithérapeute pourra, si besoin et avec l’accord de David, </a:t>
            </a:r>
            <a:r>
              <a:rPr lang="fr-FR" sz="1100" b="1" dirty="0">
                <a:latin typeface="Segoe UI" panose="020B0502040204020203" pitchFamily="34" charset="0"/>
                <a:ea typeface="Calibri" panose="020F0502020204030204" pitchFamily="34" charset="0"/>
                <a:cs typeface="Segoe UI" panose="020B0502040204020203" pitchFamily="34" charset="0"/>
              </a:rPr>
              <a:t>accéder à son DMP afin d’accéder à ses documents</a:t>
            </a:r>
          </a:p>
        </p:txBody>
      </p:sp>
      <p:cxnSp>
        <p:nvCxnSpPr>
          <p:cNvPr id="109" name="Connecteur droit 108">
            <a:extLst>
              <a:ext uri="{FF2B5EF4-FFF2-40B4-BE49-F238E27FC236}">
                <a16:creationId xmlns:a16="http://schemas.microsoft.com/office/drawing/2014/main" id="{0D47E79E-CCD8-6B15-0E03-202110FD9FC0}"/>
              </a:ext>
            </a:extLst>
          </p:cNvPr>
          <p:cNvCxnSpPr>
            <a:cxnSpLocks/>
            <a:stCxn id="106" idx="2"/>
            <a:endCxn id="110" idx="0"/>
          </p:cNvCxnSpPr>
          <p:nvPr/>
        </p:nvCxnSpPr>
        <p:spPr>
          <a:xfrm>
            <a:off x="10436758" y="3173619"/>
            <a:ext cx="0" cy="380232"/>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sp>
        <p:nvSpPr>
          <p:cNvPr id="110" name="Rectangle : coins arrondis 109">
            <a:extLst>
              <a:ext uri="{FF2B5EF4-FFF2-40B4-BE49-F238E27FC236}">
                <a16:creationId xmlns:a16="http://schemas.microsoft.com/office/drawing/2014/main" id="{F164665F-F379-3836-6241-8228B88F48E4}"/>
              </a:ext>
            </a:extLst>
          </p:cNvPr>
          <p:cNvSpPr/>
          <p:nvPr/>
        </p:nvSpPr>
        <p:spPr>
          <a:xfrm>
            <a:off x="9592349" y="3553851"/>
            <a:ext cx="1688817" cy="414338"/>
          </a:xfrm>
          <a:prstGeom prst="roundRect">
            <a:avLst/>
          </a:prstGeom>
          <a:solidFill>
            <a:srgbClr val="057EC1"/>
          </a:solidFill>
          <a:ln>
            <a:solidFill>
              <a:srgbClr val="057E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Segoe UI" panose="020B0502040204020203" pitchFamily="34" charset="0"/>
                <a:ea typeface="Calibri" panose="020F0502020204030204" pitchFamily="34" charset="0"/>
                <a:cs typeface="Segoe UI" panose="020B0502040204020203" pitchFamily="34" charset="0"/>
              </a:rPr>
              <a:t>4. David réalise des séances de kiné</a:t>
            </a:r>
          </a:p>
        </p:txBody>
      </p:sp>
      <p:cxnSp>
        <p:nvCxnSpPr>
          <p:cNvPr id="111" name="Connecteur droit 110">
            <a:extLst>
              <a:ext uri="{FF2B5EF4-FFF2-40B4-BE49-F238E27FC236}">
                <a16:creationId xmlns:a16="http://schemas.microsoft.com/office/drawing/2014/main" id="{469B8767-207E-B4A9-CF68-1C8F310BBFB9}"/>
              </a:ext>
            </a:extLst>
          </p:cNvPr>
          <p:cNvCxnSpPr>
            <a:cxnSpLocks/>
            <a:stCxn id="98" idx="2"/>
            <a:endCxn id="96" idx="0"/>
          </p:cNvCxnSpPr>
          <p:nvPr/>
        </p:nvCxnSpPr>
        <p:spPr>
          <a:xfrm flipH="1">
            <a:off x="5197684" y="3940370"/>
            <a:ext cx="1" cy="379560"/>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EAE01327-1C8A-8353-21A3-D9383EFF14A0}"/>
              </a:ext>
            </a:extLst>
          </p:cNvPr>
          <p:cNvCxnSpPr>
            <a:cxnSpLocks/>
            <a:stCxn id="104" idx="2"/>
            <a:endCxn id="102" idx="0"/>
          </p:cNvCxnSpPr>
          <p:nvPr/>
        </p:nvCxnSpPr>
        <p:spPr>
          <a:xfrm>
            <a:off x="7817220" y="3956412"/>
            <a:ext cx="0" cy="371646"/>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DDB38ECB-1650-4889-1CC2-FE7EC5C7051B}"/>
              </a:ext>
            </a:extLst>
          </p:cNvPr>
          <p:cNvCxnSpPr>
            <a:cxnSpLocks/>
            <a:stCxn id="110" idx="2"/>
            <a:endCxn id="108" idx="0"/>
          </p:cNvCxnSpPr>
          <p:nvPr/>
        </p:nvCxnSpPr>
        <p:spPr>
          <a:xfrm flipH="1">
            <a:off x="10436756" y="3968189"/>
            <a:ext cx="2" cy="329211"/>
          </a:xfrm>
          <a:prstGeom prst="line">
            <a:avLst/>
          </a:prstGeom>
          <a:ln w="38100">
            <a:solidFill>
              <a:srgbClr val="057EC1"/>
            </a:solidFill>
          </a:ln>
        </p:spPr>
        <p:style>
          <a:lnRef idx="1">
            <a:schemeClr val="accent1"/>
          </a:lnRef>
          <a:fillRef idx="0">
            <a:schemeClr val="accent1"/>
          </a:fillRef>
          <a:effectRef idx="0">
            <a:schemeClr val="accent1"/>
          </a:effectRef>
          <a:fontRef idx="minor">
            <a:schemeClr val="tx1"/>
          </a:fontRef>
        </p:style>
      </p:cxnSp>
      <p:pic>
        <p:nvPicPr>
          <p:cNvPr id="155" name="Image 154" descr="Une image contenant ordinateur, Appareils électroniques, texte, Netbook&#10;&#10;Description générée automatiquement">
            <a:extLst>
              <a:ext uri="{FF2B5EF4-FFF2-40B4-BE49-F238E27FC236}">
                <a16:creationId xmlns:a16="http://schemas.microsoft.com/office/drawing/2014/main" id="{89A56C75-FB12-BDCF-9A64-2CC4C05410A2}"/>
              </a:ext>
            </a:extLst>
          </p:cNvPr>
          <p:cNvPicPr>
            <a:picLocks noChangeAspect="1"/>
          </p:cNvPicPr>
          <p:nvPr/>
        </p:nvPicPr>
        <p:blipFill>
          <a:blip r:embed="rId4"/>
          <a:stretch>
            <a:fillRect/>
          </a:stretch>
        </p:blipFill>
        <p:spPr>
          <a:xfrm>
            <a:off x="328529" y="4451399"/>
            <a:ext cx="484483" cy="484483"/>
          </a:xfrm>
          <a:prstGeom prst="rect">
            <a:avLst/>
          </a:prstGeom>
        </p:spPr>
      </p:pic>
      <p:pic>
        <p:nvPicPr>
          <p:cNvPr id="157" name="Image 156" descr="Une image contenant clipart, dessin humoristique&#10;&#10;Description générée automatiquement">
            <a:extLst>
              <a:ext uri="{FF2B5EF4-FFF2-40B4-BE49-F238E27FC236}">
                <a16:creationId xmlns:a16="http://schemas.microsoft.com/office/drawing/2014/main" id="{BA2296FB-6237-4891-078B-A98C67DD2A8C}"/>
              </a:ext>
            </a:extLst>
          </p:cNvPr>
          <p:cNvPicPr>
            <a:picLocks noChangeAspect="1"/>
          </p:cNvPicPr>
          <p:nvPr/>
        </p:nvPicPr>
        <p:blipFill>
          <a:blip r:embed="rId5"/>
          <a:stretch>
            <a:fillRect/>
          </a:stretch>
        </p:blipFill>
        <p:spPr>
          <a:xfrm>
            <a:off x="327428" y="2487302"/>
            <a:ext cx="485584" cy="485584"/>
          </a:xfrm>
          <a:prstGeom prst="rect">
            <a:avLst/>
          </a:prstGeom>
        </p:spPr>
      </p:pic>
      <p:sp>
        <p:nvSpPr>
          <p:cNvPr id="159" name="Espace réservé du texte 1">
            <a:extLst>
              <a:ext uri="{FF2B5EF4-FFF2-40B4-BE49-F238E27FC236}">
                <a16:creationId xmlns:a16="http://schemas.microsoft.com/office/drawing/2014/main" id="{11031F17-7AB6-5BC4-0BE0-71267DB8CDFE}"/>
              </a:ext>
            </a:extLst>
          </p:cNvPr>
          <p:cNvSpPr txBox="1">
            <a:spLocks/>
          </p:cNvSpPr>
          <p:nvPr/>
        </p:nvSpPr>
        <p:spPr>
          <a:xfrm>
            <a:off x="197735" y="3091126"/>
            <a:ext cx="839758"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Acteurs</a:t>
            </a:r>
            <a:endParaRPr lang="fr-FR" sz="1400" b="1" dirty="0">
              <a:latin typeface="Segoe UI" panose="020B0502040204020203" pitchFamily="34" charset="0"/>
              <a:ea typeface="Calibri" panose="020F0502020204030204" pitchFamily="34" charset="0"/>
              <a:cs typeface="Segoe UI" panose="020B0502040204020203" pitchFamily="34" charset="0"/>
            </a:endParaRPr>
          </a:p>
        </p:txBody>
      </p:sp>
      <p:sp>
        <p:nvSpPr>
          <p:cNvPr id="160" name="Espace réservé du texte 1">
            <a:extLst>
              <a:ext uri="{FF2B5EF4-FFF2-40B4-BE49-F238E27FC236}">
                <a16:creationId xmlns:a16="http://schemas.microsoft.com/office/drawing/2014/main" id="{665D7463-BA72-F0E8-91C0-1EF6EB12B374}"/>
              </a:ext>
            </a:extLst>
          </p:cNvPr>
          <p:cNvSpPr txBox="1">
            <a:spLocks/>
          </p:cNvSpPr>
          <p:nvPr/>
        </p:nvSpPr>
        <p:spPr>
          <a:xfrm>
            <a:off x="49385" y="4992414"/>
            <a:ext cx="1282451" cy="274739"/>
          </a:xfrm>
          <a:prstGeom prst="rect">
            <a:avLst/>
          </a:prstGeom>
        </p:spPr>
        <p:txBody>
          <a:bodyPr>
            <a:noAutofit/>
          </a:bodyPr>
          <a:lstStyle>
            <a:lvl1pPr marL="228600" indent="-228600" algn="l" defTabSz="914400" rtl="0" eaLnBrk="1" latinLnBrk="0" hangingPunct="1">
              <a:lnSpc>
                <a:spcPct val="90000"/>
              </a:lnSpc>
              <a:spcBef>
                <a:spcPts val="1000"/>
              </a:spcBef>
              <a:buClr>
                <a:srgbClr val="4B93CE"/>
              </a:buClr>
              <a:buFontTx/>
              <a:buBlip>
                <a:blip r:embed="rId3"/>
              </a:buBlip>
              <a:defRPr sz="1600" kern="1200">
                <a:solidFill>
                  <a:schemeClr val="tx1"/>
                </a:solidFill>
                <a:latin typeface="Arial Narrow" panose="020B0606020202030204" pitchFamily="34" charset="0"/>
                <a:ea typeface="Blogger Sans Light" panose="02000506030000020004"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logger Sans Light" panose="02000506030000020004" pitchFamily="2" charset="0"/>
                <a:ea typeface="Blogger Sans Light" panose="0200050603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b="1" dirty="0">
                <a:latin typeface="Segoe UI" panose="020B0502040204020203" pitchFamily="34" charset="0"/>
                <a:ea typeface="Calibri" panose="020F0502020204030204" pitchFamily="34" charset="0"/>
                <a:cs typeface="Segoe UI" panose="020B0502040204020203" pitchFamily="34" charset="0"/>
              </a:rPr>
              <a:t>Service socle</a:t>
            </a:r>
          </a:p>
        </p:txBody>
      </p:sp>
    </p:spTree>
    <p:extLst>
      <p:ext uri="{BB962C8B-B14F-4D97-AF65-F5344CB8AC3E}">
        <p14:creationId xmlns:p14="http://schemas.microsoft.com/office/powerpoint/2010/main" val="1345832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64BE42-FD18-E02F-424E-72C8E9563506}"/>
              </a:ext>
            </a:extLst>
          </p:cNvPr>
          <p:cNvSpPr>
            <a:spLocks noGrp="1"/>
          </p:cNvSpPr>
          <p:nvPr>
            <p:ph type="ftr" sz="quarter" idx="10"/>
          </p:nvPr>
        </p:nvSpPr>
        <p:spPr/>
        <p:txBody>
          <a:bodyPr/>
          <a:lstStyle/>
          <a:p>
            <a:r>
              <a:rPr lang="fr-FR"/>
              <a:t>Kit ESMS Numérique│ 29/04/2024 │</a:t>
            </a:r>
          </a:p>
        </p:txBody>
      </p:sp>
      <p:sp>
        <p:nvSpPr>
          <p:cNvPr id="10" name="Espace réservé du texte 9">
            <a:extLst>
              <a:ext uri="{FF2B5EF4-FFF2-40B4-BE49-F238E27FC236}">
                <a16:creationId xmlns:a16="http://schemas.microsoft.com/office/drawing/2014/main" id="{576127FE-7826-0C82-643F-2F6C0EBA5E87}"/>
              </a:ext>
            </a:extLst>
          </p:cNvPr>
          <p:cNvSpPr>
            <a:spLocks noGrp="1"/>
          </p:cNvSpPr>
          <p:nvPr>
            <p:ph type="body" sz="quarter" idx="11"/>
          </p:nvPr>
        </p:nvSpPr>
        <p:spPr>
          <a:xfrm>
            <a:off x="1107544" y="1208412"/>
            <a:ext cx="3665624" cy="1495794"/>
          </a:xfrm>
        </p:spPr>
        <p:txBody>
          <a:bodyPr/>
          <a:lstStyle/>
          <a:p>
            <a:pPr>
              <a:spcBef>
                <a:spcPts val="1200"/>
              </a:spcBef>
            </a:pPr>
            <a:r>
              <a:rPr lang="fr-FR" dirty="0">
                <a:solidFill>
                  <a:schemeClr val="bg1"/>
                </a:solidFill>
                <a:latin typeface="Segoe UI Black"/>
                <a:ea typeface="Segoe UI Black"/>
              </a:rPr>
              <a:t>5. La Messagerie sécurisée de santé (MSSanté)</a:t>
            </a:r>
          </a:p>
        </p:txBody>
      </p:sp>
    </p:spTree>
    <p:extLst>
      <p:ext uri="{BB962C8B-B14F-4D97-AF65-F5344CB8AC3E}">
        <p14:creationId xmlns:p14="http://schemas.microsoft.com/office/powerpoint/2010/main" val="150079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CBEABAD-82F3-B780-6263-5A29B7F5955C}"/>
              </a:ext>
            </a:extLst>
          </p:cNvPr>
          <p:cNvSpPr>
            <a:spLocks noGrp="1"/>
          </p:cNvSpPr>
          <p:nvPr>
            <p:ph type="ftr" sz="quarter" idx="3"/>
          </p:nvPr>
        </p:nvSpPr>
        <p:spPr/>
        <p:txBody>
          <a:bodyPr/>
          <a:lstStyle/>
          <a:p>
            <a:r>
              <a:rPr lang="fr-FR"/>
              <a:t>Kit ESMS Numérique│ 29/04/2024 │</a:t>
            </a:r>
            <a:fld id="{9C344319-304E-4703-9C63-BCF8FD41325F}" type="slidenum">
              <a:rPr lang="fr-FR" smtClean="0"/>
              <a:t>9</a:t>
            </a:fld>
            <a:endParaRPr lang="fr-FR"/>
          </a:p>
        </p:txBody>
      </p:sp>
      <p:sp>
        <p:nvSpPr>
          <p:cNvPr id="4" name="Espace réservé du texte 3">
            <a:extLst>
              <a:ext uri="{FF2B5EF4-FFF2-40B4-BE49-F238E27FC236}">
                <a16:creationId xmlns:a16="http://schemas.microsoft.com/office/drawing/2014/main" id="{95E70F46-0ADD-0612-2CEF-D36BADAD33AA}"/>
              </a:ext>
            </a:extLst>
          </p:cNvPr>
          <p:cNvSpPr>
            <a:spLocks noGrp="1"/>
          </p:cNvSpPr>
          <p:nvPr>
            <p:ph type="body" sz="quarter" idx="12"/>
          </p:nvPr>
        </p:nvSpPr>
        <p:spPr>
          <a:xfrm>
            <a:off x="1296648" y="510968"/>
            <a:ext cx="10127489" cy="903837"/>
          </a:xfrm>
        </p:spPr>
        <p:txBody>
          <a:bodyPr vert="horz" wrap="square" lIns="0" tIns="0" rIns="0" bIns="0" rtlCol="0" anchor="t">
            <a:spAutoFit/>
          </a:bodyPr>
          <a:lstStyle/>
          <a:p>
            <a:r>
              <a:rPr lang="fr-FR" dirty="0">
                <a:latin typeface="Segoe UI Semibold"/>
                <a:ea typeface="Segoe UI Black"/>
                <a:cs typeface="Segoe UI Semibold"/>
              </a:rPr>
              <a:t>Le programme ESMS Numérique </a:t>
            </a:r>
          </a:p>
          <a:p>
            <a:endParaRPr lang="fr-FR" dirty="0">
              <a:latin typeface="Segoe UI Semibold"/>
              <a:cs typeface="Segoe UI Semibold"/>
            </a:endParaRPr>
          </a:p>
        </p:txBody>
      </p:sp>
      <p:sp>
        <p:nvSpPr>
          <p:cNvPr id="5" name="Espace réservé du texte 4">
            <a:extLst>
              <a:ext uri="{FF2B5EF4-FFF2-40B4-BE49-F238E27FC236}">
                <a16:creationId xmlns:a16="http://schemas.microsoft.com/office/drawing/2014/main" id="{775094F6-7FA4-C41C-A8C4-827846DD03A1}"/>
              </a:ext>
            </a:extLst>
          </p:cNvPr>
          <p:cNvSpPr>
            <a:spLocks noGrp="1"/>
          </p:cNvSpPr>
          <p:nvPr>
            <p:ph type="body" sz="quarter" idx="13"/>
          </p:nvPr>
        </p:nvSpPr>
        <p:spPr>
          <a:xfrm>
            <a:off x="1296649" y="1057297"/>
            <a:ext cx="10127488" cy="571438"/>
          </a:xfrm>
        </p:spPr>
        <p:txBody>
          <a:bodyPr vert="horz" wrap="square" lIns="0" tIns="0" rIns="0" bIns="0" rtlCol="0" anchor="t">
            <a:spAutoFit/>
          </a:bodyPr>
          <a:lstStyle/>
          <a:p>
            <a:r>
              <a:rPr lang="fr-FR" dirty="0">
                <a:latin typeface="Segoe UI Semibold"/>
                <a:ea typeface="Segoe UI Black"/>
                <a:cs typeface="Segoe UI Semibold"/>
              </a:rPr>
              <a:t>Les chiffres clés du programme</a:t>
            </a:r>
          </a:p>
          <a:p>
            <a:endParaRPr lang="fr-FR" dirty="0"/>
          </a:p>
        </p:txBody>
      </p:sp>
      <p:sp>
        <p:nvSpPr>
          <p:cNvPr id="9" name="ZoneTexte 8">
            <a:extLst>
              <a:ext uri="{FF2B5EF4-FFF2-40B4-BE49-F238E27FC236}">
                <a16:creationId xmlns:a16="http://schemas.microsoft.com/office/drawing/2014/main" id="{A045DCA1-AC18-65DA-0348-B88F05E9D34D}"/>
              </a:ext>
            </a:extLst>
          </p:cNvPr>
          <p:cNvSpPr txBox="1"/>
          <p:nvPr/>
        </p:nvSpPr>
        <p:spPr>
          <a:xfrm>
            <a:off x="677181" y="2215928"/>
            <a:ext cx="2892814" cy="954107"/>
          </a:xfrm>
          <a:prstGeom prst="rect">
            <a:avLst/>
          </a:prstGeom>
          <a:noFill/>
        </p:spPr>
        <p:txBody>
          <a:bodyPr wrap="square" lIns="91440" tIns="45720" rIns="91440" bIns="45720" rtlCol="0" anchor="t">
            <a:spAutoFit/>
          </a:bodyPr>
          <a:lstStyle/>
          <a:p>
            <a:r>
              <a:rPr lang="fr-FR" sz="1400" b="1" dirty="0">
                <a:latin typeface="Segoe UI"/>
                <a:cs typeface="Segoe UI"/>
              </a:rPr>
              <a:t>630 millions d'euros</a:t>
            </a:r>
            <a:r>
              <a:rPr lang="fr-FR" sz="1400" dirty="0">
                <a:latin typeface="Segoe UI"/>
                <a:cs typeface="Segoe UI"/>
              </a:rPr>
              <a:t> sont engagés sur la période 2021 à 2025, dont 430 millions pour la phase de généralisation.</a:t>
            </a:r>
            <a:r>
              <a:rPr lang="en-US" sz="1400" dirty="0">
                <a:latin typeface="Segoe UI"/>
                <a:cs typeface="Segoe UI"/>
              </a:rPr>
              <a:t> </a:t>
            </a:r>
          </a:p>
        </p:txBody>
      </p:sp>
      <p:sp>
        <p:nvSpPr>
          <p:cNvPr id="11" name="ZoneTexte 10">
            <a:extLst>
              <a:ext uri="{FF2B5EF4-FFF2-40B4-BE49-F238E27FC236}">
                <a16:creationId xmlns:a16="http://schemas.microsoft.com/office/drawing/2014/main" id="{95C7FAE8-0888-985E-B52F-2011E6AFDB8D}"/>
              </a:ext>
            </a:extLst>
          </p:cNvPr>
          <p:cNvSpPr txBox="1"/>
          <p:nvPr/>
        </p:nvSpPr>
        <p:spPr>
          <a:xfrm>
            <a:off x="4102119" y="2264023"/>
            <a:ext cx="4517368" cy="1169551"/>
          </a:xfrm>
          <a:prstGeom prst="rect">
            <a:avLst/>
          </a:prstGeom>
          <a:noFill/>
        </p:spPr>
        <p:txBody>
          <a:bodyPr wrap="square" lIns="91440" tIns="45720" rIns="91440" bIns="45720" rtlCol="0" anchor="t">
            <a:spAutoFit/>
          </a:bodyPr>
          <a:lstStyle/>
          <a:p>
            <a:r>
              <a:rPr lang="fr-FR" sz="1400" dirty="0">
                <a:latin typeface="Segoe UI"/>
                <a:cs typeface="Segoe UI"/>
              </a:rPr>
              <a:t>Fin 2023, </a:t>
            </a:r>
            <a:r>
              <a:rPr lang="fr-FR" sz="1400" b="1" dirty="0">
                <a:latin typeface="Segoe UI"/>
                <a:cs typeface="Segoe UI"/>
              </a:rPr>
              <a:t>plus de 680 projets </a:t>
            </a:r>
            <a:r>
              <a:rPr lang="fr-FR" sz="1400" dirty="0">
                <a:latin typeface="Segoe UI"/>
                <a:cs typeface="Segoe UI"/>
              </a:rPr>
              <a:t>permettant de financer l’équipement et l’utilisation d’un DUI ont été sélectionnés. Parmi ces projets, 47 % concernent une acquisition et 53 % une mise en conformité d’une solution DUI.</a:t>
            </a:r>
            <a:endParaRPr lang="en-US" sz="1400" dirty="0">
              <a:latin typeface="Segoe UI"/>
              <a:cs typeface="Segoe UI"/>
            </a:endParaRPr>
          </a:p>
        </p:txBody>
      </p:sp>
      <p:pic>
        <p:nvPicPr>
          <p:cNvPr id="13" name="Image 12" descr="Une image contenant capture d’écran, conception&#10;&#10;Description générée automatiquement">
            <a:extLst>
              <a:ext uri="{FF2B5EF4-FFF2-40B4-BE49-F238E27FC236}">
                <a16:creationId xmlns:a16="http://schemas.microsoft.com/office/drawing/2014/main" id="{4BF6A6B0-E4E2-4C92-045A-23D4FFEC9A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4271" y="1374373"/>
            <a:ext cx="692008" cy="692008"/>
          </a:xfrm>
          <a:prstGeom prst="rect">
            <a:avLst/>
          </a:prstGeom>
        </p:spPr>
      </p:pic>
      <p:pic>
        <p:nvPicPr>
          <p:cNvPr id="15" name="Image 14" descr="Une image contenant cercle, Caractère coloré&#10;&#10;Description générée automatiquement">
            <a:extLst>
              <a:ext uri="{FF2B5EF4-FFF2-40B4-BE49-F238E27FC236}">
                <a16:creationId xmlns:a16="http://schemas.microsoft.com/office/drawing/2014/main" id="{02CAECA4-BEDB-5737-B892-8C3A1A3FE4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68686" y="3690627"/>
            <a:ext cx="692009" cy="692009"/>
          </a:xfrm>
          <a:prstGeom prst="rect">
            <a:avLst/>
          </a:prstGeom>
        </p:spPr>
      </p:pic>
      <p:pic>
        <p:nvPicPr>
          <p:cNvPr id="19" name="Image 18" descr="Une image contenant accessoire&#10;&#10;Description générée automatiquement">
            <a:extLst>
              <a:ext uri="{FF2B5EF4-FFF2-40B4-BE49-F238E27FC236}">
                <a16:creationId xmlns:a16="http://schemas.microsoft.com/office/drawing/2014/main" id="{6E81A4B0-7A9E-3A1E-9611-EDF4429A7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3294" y="1461845"/>
            <a:ext cx="692008" cy="692008"/>
          </a:xfrm>
          <a:prstGeom prst="rect">
            <a:avLst/>
          </a:prstGeom>
        </p:spPr>
      </p:pic>
      <p:cxnSp>
        <p:nvCxnSpPr>
          <p:cNvPr id="23" name="Google Shape;610;g1b4352605ad_0_260">
            <a:extLst>
              <a:ext uri="{FF2B5EF4-FFF2-40B4-BE49-F238E27FC236}">
                <a16:creationId xmlns:a16="http://schemas.microsoft.com/office/drawing/2014/main" id="{C7B5A062-E709-ADE4-C064-CF759DE971A0}"/>
              </a:ext>
            </a:extLst>
          </p:cNvPr>
          <p:cNvCxnSpPr/>
          <p:nvPr/>
        </p:nvCxnSpPr>
        <p:spPr>
          <a:xfrm>
            <a:off x="6993419" y="4460464"/>
            <a:ext cx="3486085" cy="10500"/>
          </a:xfrm>
          <a:prstGeom prst="straightConnector1">
            <a:avLst/>
          </a:prstGeom>
          <a:noFill/>
          <a:ln w="28575" cap="flat" cmpd="sng">
            <a:solidFill>
              <a:schemeClr val="accent1"/>
            </a:solidFill>
            <a:prstDash val="solid"/>
            <a:round/>
            <a:headEnd type="none" w="med" len="med"/>
            <a:tailEnd type="none" w="med" len="med"/>
          </a:ln>
        </p:spPr>
      </p:cxnSp>
      <p:sp>
        <p:nvSpPr>
          <p:cNvPr id="25" name="ZoneTexte 24">
            <a:extLst>
              <a:ext uri="{FF2B5EF4-FFF2-40B4-BE49-F238E27FC236}">
                <a16:creationId xmlns:a16="http://schemas.microsoft.com/office/drawing/2014/main" id="{8FFEAAA9-3125-D34F-91E3-478589CC7292}"/>
              </a:ext>
            </a:extLst>
          </p:cNvPr>
          <p:cNvSpPr txBox="1"/>
          <p:nvPr/>
        </p:nvSpPr>
        <p:spPr>
          <a:xfrm>
            <a:off x="6934081" y="4583947"/>
            <a:ext cx="3549042" cy="954107"/>
          </a:xfrm>
          <a:prstGeom prst="rect">
            <a:avLst/>
          </a:prstGeom>
          <a:noFill/>
        </p:spPr>
        <p:txBody>
          <a:bodyPr wrap="square">
            <a:spAutoFit/>
          </a:bodyPr>
          <a:lstStyle/>
          <a:p>
            <a:r>
              <a:rPr lang="fr-FR" sz="1400" dirty="0">
                <a:latin typeface="Segoe UI"/>
                <a:cs typeface="Segoe UI"/>
              </a:rPr>
              <a:t>Au total, </a:t>
            </a:r>
            <a:r>
              <a:rPr lang="fr-FR" sz="1400" b="1" dirty="0">
                <a:solidFill>
                  <a:srgbClr val="0070C0"/>
                </a:solidFill>
                <a:latin typeface="Segoe UI"/>
                <a:cs typeface="Segoe UI"/>
              </a:rPr>
              <a:t>l’objectif</a:t>
            </a:r>
            <a:r>
              <a:rPr lang="fr-FR" sz="1400" dirty="0">
                <a:solidFill>
                  <a:srgbClr val="0070C0"/>
                </a:solidFill>
                <a:latin typeface="Segoe UI"/>
                <a:cs typeface="Segoe UI"/>
              </a:rPr>
              <a:t> </a:t>
            </a:r>
            <a:r>
              <a:rPr lang="fr-FR" sz="1400" dirty="0">
                <a:latin typeface="Segoe UI"/>
                <a:cs typeface="Segoe UI"/>
              </a:rPr>
              <a:t>est de faire bénéficier près de </a:t>
            </a:r>
            <a:r>
              <a:rPr lang="fr-FR" sz="1400" b="1" dirty="0">
                <a:latin typeface="Segoe UI"/>
                <a:cs typeface="Segoe UI"/>
              </a:rPr>
              <a:t>36 500 ESSMS </a:t>
            </a:r>
            <a:r>
              <a:rPr lang="fr-FR" sz="1400" dirty="0">
                <a:latin typeface="Segoe UI"/>
                <a:cs typeface="Segoe UI"/>
              </a:rPr>
              <a:t>d’aides à l’équipement et aux usages du DUI, portés par environ 1 400 projets.</a:t>
            </a:r>
            <a:endParaRPr lang="en-US" sz="1400" dirty="0">
              <a:latin typeface="Segoe UI"/>
              <a:cs typeface="Segoe UI"/>
            </a:endParaRPr>
          </a:p>
        </p:txBody>
      </p:sp>
      <p:sp>
        <p:nvSpPr>
          <p:cNvPr id="29" name="ZoneTexte 28">
            <a:extLst>
              <a:ext uri="{FF2B5EF4-FFF2-40B4-BE49-F238E27FC236}">
                <a16:creationId xmlns:a16="http://schemas.microsoft.com/office/drawing/2014/main" id="{5B3E118C-3475-E89B-77C2-A4B3F0E96AD4}"/>
              </a:ext>
            </a:extLst>
          </p:cNvPr>
          <p:cNvSpPr txBox="1"/>
          <p:nvPr/>
        </p:nvSpPr>
        <p:spPr>
          <a:xfrm>
            <a:off x="1514714" y="4585431"/>
            <a:ext cx="3373436" cy="1384995"/>
          </a:xfrm>
          <a:prstGeom prst="rect">
            <a:avLst/>
          </a:prstGeom>
          <a:noFill/>
        </p:spPr>
        <p:txBody>
          <a:bodyPr wrap="square" lIns="91440" tIns="45720" rIns="91440" bIns="45720" rtlCol="0" anchor="t">
            <a:spAutoFit/>
          </a:bodyPr>
          <a:lstStyle/>
          <a:p>
            <a:r>
              <a:rPr lang="fr-FR" sz="1400" dirty="0">
                <a:latin typeface="Segoe UI"/>
                <a:cs typeface="Segoe UI"/>
              </a:rPr>
              <a:t>Fin 2023, </a:t>
            </a:r>
            <a:r>
              <a:rPr lang="fr-FR" sz="1400" b="1" dirty="0">
                <a:latin typeface="Segoe UI"/>
                <a:cs typeface="Segoe UI"/>
              </a:rPr>
              <a:t>plus de 17 000 ESSMS </a:t>
            </a:r>
            <a:r>
              <a:rPr lang="fr-FR" sz="1400" dirty="0">
                <a:latin typeface="Segoe UI"/>
                <a:cs typeface="Segoe UI"/>
              </a:rPr>
              <a:t>ont été </a:t>
            </a:r>
            <a:r>
              <a:rPr lang="fr-FR" sz="1400" b="1" dirty="0">
                <a:latin typeface="Segoe UI"/>
                <a:cs typeface="Segoe UI"/>
              </a:rPr>
              <a:t>sélectionnés</a:t>
            </a:r>
            <a:r>
              <a:rPr lang="fr-FR" sz="1400" dirty="0">
                <a:latin typeface="Segoe UI"/>
                <a:cs typeface="Segoe UI"/>
              </a:rPr>
              <a:t> via les projets financés.</a:t>
            </a:r>
          </a:p>
          <a:p>
            <a:r>
              <a:rPr lang="fr-FR" sz="1400" dirty="0">
                <a:latin typeface="Segoe UI"/>
                <a:cs typeface="Segoe UI"/>
              </a:rPr>
              <a:t>24 % des ESSMS financés concernent les personnes âgées, 20% sont du champ du domicile et 48% sont du champ des personnes handicapés.</a:t>
            </a:r>
          </a:p>
        </p:txBody>
      </p:sp>
      <p:pic>
        <p:nvPicPr>
          <p:cNvPr id="31" name="Image 30" descr="Une image contenant dessin humoristique, conception&#10;&#10;Description générée automatiquement">
            <a:extLst>
              <a:ext uri="{FF2B5EF4-FFF2-40B4-BE49-F238E27FC236}">
                <a16:creationId xmlns:a16="http://schemas.microsoft.com/office/drawing/2014/main" id="{296EA0BD-B443-6F00-F169-3876A120C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767" y="3656902"/>
            <a:ext cx="692008" cy="692008"/>
          </a:xfrm>
          <a:prstGeom prst="rect">
            <a:avLst/>
          </a:prstGeom>
        </p:spPr>
      </p:pic>
      <p:cxnSp>
        <p:nvCxnSpPr>
          <p:cNvPr id="33" name="Google Shape;610;g1b4352605ad_0_260">
            <a:extLst>
              <a:ext uri="{FF2B5EF4-FFF2-40B4-BE49-F238E27FC236}">
                <a16:creationId xmlns:a16="http://schemas.microsoft.com/office/drawing/2014/main" id="{E87432B9-9909-7E02-6DD2-CF9388A76266}"/>
              </a:ext>
            </a:extLst>
          </p:cNvPr>
          <p:cNvCxnSpPr/>
          <p:nvPr/>
        </p:nvCxnSpPr>
        <p:spPr>
          <a:xfrm flipV="1">
            <a:off x="4100888" y="2152782"/>
            <a:ext cx="4313399" cy="385"/>
          </a:xfrm>
          <a:prstGeom prst="straightConnector1">
            <a:avLst/>
          </a:prstGeom>
          <a:noFill/>
          <a:ln w="28575" cap="flat" cmpd="sng">
            <a:solidFill>
              <a:schemeClr val="accent1"/>
            </a:solidFill>
            <a:prstDash val="solid"/>
            <a:round/>
            <a:headEnd type="none" w="med" len="med"/>
            <a:tailEnd type="none" w="med" len="med"/>
          </a:ln>
        </p:spPr>
      </p:cxnSp>
      <p:cxnSp>
        <p:nvCxnSpPr>
          <p:cNvPr id="35" name="Google Shape;610;g1b4352605ad_0_260">
            <a:extLst>
              <a:ext uri="{FF2B5EF4-FFF2-40B4-BE49-F238E27FC236}">
                <a16:creationId xmlns:a16="http://schemas.microsoft.com/office/drawing/2014/main" id="{3791BF99-B742-568B-C084-7D068928FB79}"/>
              </a:ext>
            </a:extLst>
          </p:cNvPr>
          <p:cNvCxnSpPr/>
          <p:nvPr/>
        </p:nvCxnSpPr>
        <p:spPr>
          <a:xfrm flipV="1">
            <a:off x="1560731" y="4463085"/>
            <a:ext cx="3192170" cy="11271"/>
          </a:xfrm>
          <a:prstGeom prst="straightConnector1">
            <a:avLst/>
          </a:prstGeom>
          <a:noFill/>
          <a:ln w="28575" cap="flat" cmpd="sng">
            <a:solidFill>
              <a:schemeClr val="accent1"/>
            </a:solidFill>
            <a:prstDash val="solid"/>
            <a:round/>
            <a:headEnd type="none" w="med" len="med"/>
            <a:tailEnd type="none" w="med" len="med"/>
          </a:ln>
        </p:spPr>
      </p:cxnSp>
      <p:sp>
        <p:nvSpPr>
          <p:cNvPr id="6" name="ZoneTexte 5">
            <a:extLst>
              <a:ext uri="{FF2B5EF4-FFF2-40B4-BE49-F238E27FC236}">
                <a16:creationId xmlns:a16="http://schemas.microsoft.com/office/drawing/2014/main" id="{1AD771C0-E26A-4196-143C-196E861B4EEC}"/>
              </a:ext>
            </a:extLst>
          </p:cNvPr>
          <p:cNvSpPr txBox="1"/>
          <p:nvPr/>
        </p:nvSpPr>
        <p:spPr>
          <a:xfrm>
            <a:off x="9153091" y="2264023"/>
            <a:ext cx="2819197" cy="534105"/>
          </a:xfrm>
          <a:prstGeom prst="rect">
            <a:avLst/>
          </a:prstGeom>
          <a:noFill/>
        </p:spPr>
        <p:txBody>
          <a:bodyPr wrap="square" lIns="91440" tIns="45720" rIns="91440" bIns="45720" rtlCol="0" anchor="t">
            <a:spAutoFit/>
          </a:bodyPr>
          <a:lstStyle/>
          <a:p>
            <a:r>
              <a:rPr lang="fr-FR" sz="1400" b="1" dirty="0">
                <a:latin typeface="Segoe UI"/>
                <a:cs typeface="Segoe UI"/>
              </a:rPr>
              <a:t>263 000 DUI</a:t>
            </a:r>
            <a:r>
              <a:rPr lang="fr-FR" sz="1400" dirty="0">
                <a:latin typeface="Segoe UI"/>
                <a:cs typeface="Segoe UI"/>
              </a:rPr>
              <a:t> sont utilisés au quotidien par les professionnels. </a:t>
            </a:r>
          </a:p>
        </p:txBody>
      </p:sp>
      <p:cxnSp>
        <p:nvCxnSpPr>
          <p:cNvPr id="10" name="Google Shape;610;g1b4352605ad_0_260">
            <a:extLst>
              <a:ext uri="{FF2B5EF4-FFF2-40B4-BE49-F238E27FC236}">
                <a16:creationId xmlns:a16="http://schemas.microsoft.com/office/drawing/2014/main" id="{DAB8726F-91E5-DC94-53DA-4C5512379F2B}"/>
              </a:ext>
            </a:extLst>
          </p:cNvPr>
          <p:cNvCxnSpPr>
            <a:cxnSpLocks/>
          </p:cNvCxnSpPr>
          <p:nvPr/>
        </p:nvCxnSpPr>
        <p:spPr>
          <a:xfrm flipV="1">
            <a:off x="9151860" y="2152781"/>
            <a:ext cx="2506371" cy="384"/>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610;g1b4352605ad_0_260">
            <a:extLst>
              <a:ext uri="{FF2B5EF4-FFF2-40B4-BE49-F238E27FC236}">
                <a16:creationId xmlns:a16="http://schemas.microsoft.com/office/drawing/2014/main" id="{16A0852F-3FC0-F734-28BA-63F85D231CB9}"/>
              </a:ext>
            </a:extLst>
          </p:cNvPr>
          <p:cNvCxnSpPr>
            <a:cxnSpLocks/>
          </p:cNvCxnSpPr>
          <p:nvPr/>
        </p:nvCxnSpPr>
        <p:spPr>
          <a:xfrm flipV="1">
            <a:off x="758973" y="2152781"/>
            <a:ext cx="2451942" cy="385"/>
          </a:xfrm>
          <a:prstGeom prst="straightConnector1">
            <a:avLst/>
          </a:prstGeom>
          <a:noFill/>
          <a:ln w="28575" cap="flat" cmpd="sng">
            <a:solidFill>
              <a:schemeClr val="accent1"/>
            </a:solidFill>
            <a:prstDash val="solid"/>
            <a:round/>
            <a:headEnd type="none" w="med" len="med"/>
            <a:tailEnd type="none" w="med" len="med"/>
          </a:ln>
        </p:spPr>
      </p:cxnSp>
      <p:pic>
        <p:nvPicPr>
          <p:cNvPr id="3" name="Image 2" descr="Une image contenant clipart, Graphique, dessin humoristique, illustration&#10;&#10;Description générée automatiquement">
            <a:extLst>
              <a:ext uri="{FF2B5EF4-FFF2-40B4-BE49-F238E27FC236}">
                <a16:creationId xmlns:a16="http://schemas.microsoft.com/office/drawing/2014/main" id="{8ABC4149-A59B-63E3-ED79-1D98EF513ABE}"/>
              </a:ext>
            </a:extLst>
          </p:cNvPr>
          <p:cNvPicPr>
            <a:picLocks noChangeAspect="1"/>
          </p:cNvPicPr>
          <p:nvPr/>
        </p:nvPicPr>
        <p:blipFill>
          <a:blip r:embed="rId6"/>
          <a:stretch>
            <a:fillRect/>
          </a:stretch>
        </p:blipFill>
        <p:spPr>
          <a:xfrm>
            <a:off x="10061240" y="1373075"/>
            <a:ext cx="685801" cy="695827"/>
          </a:xfrm>
          <a:prstGeom prst="rect">
            <a:avLst/>
          </a:prstGeom>
        </p:spPr>
      </p:pic>
    </p:spTree>
    <p:extLst>
      <p:ext uri="{BB962C8B-B14F-4D97-AF65-F5344CB8AC3E}">
        <p14:creationId xmlns:p14="http://schemas.microsoft.com/office/powerpoint/2010/main" val="11111966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24585F-836A-63E6-066F-707FCE6EAA1C}"/>
              </a:ext>
            </a:extLst>
          </p:cNvPr>
          <p:cNvSpPr>
            <a:spLocks noGrp="1"/>
          </p:cNvSpPr>
          <p:nvPr>
            <p:ph type="ftr" sz="quarter" idx="3"/>
          </p:nvPr>
        </p:nvSpPr>
        <p:spPr/>
        <p:txBody>
          <a:bodyPr/>
          <a:lstStyle/>
          <a:p>
            <a:r>
              <a:rPr lang="fr-FR"/>
              <a:t>Kit ESMS Numérique│ 29/04/2024 │</a:t>
            </a:r>
          </a:p>
        </p:txBody>
      </p:sp>
      <p:sp>
        <p:nvSpPr>
          <p:cNvPr id="4" name="Rectangle 3">
            <a:extLst>
              <a:ext uri="{FF2B5EF4-FFF2-40B4-BE49-F238E27FC236}">
                <a16:creationId xmlns:a16="http://schemas.microsoft.com/office/drawing/2014/main" id="{8AB7970A-5C3D-0312-F117-11A1A06EC315}"/>
              </a:ext>
            </a:extLst>
          </p:cNvPr>
          <p:cNvSpPr/>
          <p:nvPr/>
        </p:nvSpPr>
        <p:spPr>
          <a:xfrm>
            <a:off x="10503017" y="3103926"/>
            <a:ext cx="1117132" cy="11241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3">
            <a:extLst>
              <a:ext uri="{FF2B5EF4-FFF2-40B4-BE49-F238E27FC236}">
                <a16:creationId xmlns:a16="http://schemas.microsoft.com/office/drawing/2014/main" id="{93295E4B-F4B2-85F1-D991-1B71E24353A1}"/>
              </a:ext>
            </a:extLst>
          </p:cNvPr>
          <p:cNvSpPr txBox="1">
            <a:spLocks/>
          </p:cNvSpPr>
          <p:nvPr/>
        </p:nvSpPr>
        <p:spPr>
          <a:xfrm>
            <a:off x="1114136" y="277884"/>
            <a:ext cx="6373091" cy="326263"/>
          </a:xfrm>
          <a:prstGeom prst="rect">
            <a:avLst/>
          </a:prstGeom>
        </p:spPr>
        <p:txBody>
          <a:bodyPr vert="horz" wrap="square" lIns="0" tIns="0" rIns="0" bIns="0" rtlCol="0" anchor="t">
            <a:spAutoFit/>
          </a:bodyPr>
          <a:lstStyle>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8" name="Espace réservé du texte 4">
            <a:extLst>
              <a:ext uri="{FF2B5EF4-FFF2-40B4-BE49-F238E27FC236}">
                <a16:creationId xmlns:a16="http://schemas.microsoft.com/office/drawing/2014/main" id="{E9961522-8957-6D4B-D61A-1A06E41FF411}"/>
              </a:ext>
            </a:extLst>
          </p:cNvPr>
          <p:cNvSpPr txBox="1">
            <a:spLocks/>
          </p:cNvSpPr>
          <p:nvPr/>
        </p:nvSpPr>
        <p:spPr>
          <a:xfrm>
            <a:off x="1114136" y="906617"/>
            <a:ext cx="6373091" cy="326264"/>
          </a:xfrm>
          <a:prstGeom prst="rect">
            <a:avLst/>
          </a:prstGeom>
        </p:spPr>
        <p:txBody>
          <a:bodyPr vert="horz" wrap="square" lIns="0" tIns="0" rIns="0" bIns="0" rtlCol="0">
            <a:spAutoFit/>
          </a:bodyPr>
          <a:lstStyle>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t>Une MSSanté, c’est quoi ?</a:t>
            </a:r>
          </a:p>
        </p:txBody>
      </p:sp>
      <p:sp>
        <p:nvSpPr>
          <p:cNvPr id="14" name="ZoneTexte 13">
            <a:extLst>
              <a:ext uri="{FF2B5EF4-FFF2-40B4-BE49-F238E27FC236}">
                <a16:creationId xmlns:a16="http://schemas.microsoft.com/office/drawing/2014/main" id="{D1363FCD-BA47-F7F7-0783-CFAC5988B2C9}"/>
              </a:ext>
            </a:extLst>
          </p:cNvPr>
          <p:cNvSpPr txBox="1"/>
          <p:nvPr/>
        </p:nvSpPr>
        <p:spPr>
          <a:xfrm>
            <a:off x="654146" y="3955365"/>
            <a:ext cx="11048299" cy="2265044"/>
          </a:xfrm>
          <a:prstGeom prst="rect">
            <a:avLst/>
          </a:prstGeom>
          <a:solidFill>
            <a:schemeClr val="bg1">
              <a:lumMod val="95000"/>
            </a:schemeClr>
          </a:solidFill>
        </p:spPr>
        <p:txBody>
          <a:bodyPr vert="horz" lIns="91440" tIns="45720" rIns="91440" bIns="45720" rtlCol="0">
            <a:noAutofit/>
          </a:bodyPr>
          <a:lstStyle>
            <a:lvl1pPr marL="228600" indent="-228600" algn="just">
              <a:lnSpc>
                <a:spcPct val="90000"/>
              </a:lnSpc>
              <a:spcBef>
                <a:spcPts val="1000"/>
              </a:spcBef>
              <a:buClr>
                <a:srgbClr val="4B93CE"/>
              </a:buClr>
              <a:buFontTx/>
              <a:buBlip>
                <a:blip r:embed="rId2"/>
              </a:buBlip>
              <a:defRPr sz="1400">
                <a:ea typeface="Blogger Sans Light" panose="02000506030000020004" pitchFamily="2" charset="0"/>
              </a:defRPr>
            </a:lvl1pPr>
            <a:lvl2pPr marL="6858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2pPr>
            <a:lvl3pPr marL="11430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3pPr>
            <a:lvl4pPr marL="16002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4pPr>
            <a:lvl5pPr marL="2057400" indent="-228600">
              <a:lnSpc>
                <a:spcPct val="90000"/>
              </a:lnSpc>
              <a:spcBef>
                <a:spcPts val="500"/>
              </a:spcBef>
              <a:buFont typeface="Arial" panose="020B0604020202020204" pitchFamily="34" charset="0"/>
              <a:buChar char="•"/>
              <a:defRPr sz="1500">
                <a:latin typeface="Blogger Sans Light" panose="02000506030000020004" pitchFamily="2" charset="0"/>
                <a:ea typeface="Blogger Sans Light" panose="02000506030000020004"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b="1" dirty="0">
                <a:solidFill>
                  <a:srgbClr val="4C759F"/>
                </a:solidFill>
                <a:latin typeface="Segoe UI" panose="020B0502040204020203" pitchFamily="34" charset="0"/>
                <a:cs typeface="Segoe UI" panose="020B0502040204020203" pitchFamily="34" charset="0"/>
              </a:rPr>
              <a:t>Pourquoi c’est important ? </a:t>
            </a:r>
          </a:p>
          <a:p>
            <a:pPr>
              <a:buFont typeface="Arial" panose="020B0604020202020204" pitchFamily="34" charset="0"/>
              <a:buChar char="•"/>
            </a:pPr>
            <a:r>
              <a:rPr lang="fr-FR" dirty="0">
                <a:latin typeface="Segoe UI" panose="020B0502040204020203" pitchFamily="34" charset="0"/>
                <a:cs typeface="Segoe UI" panose="020B0502040204020203" pitchFamily="34" charset="0"/>
              </a:rPr>
              <a:t>Pour un usager accompagné dans plusieurs structures ainsi que par des professionnels de santé libéraux, l'utilisation de MSSanté dans les ESSMS va permettre aux professionnels intervenant dans sa prise en charge d'échanger facilement et de manière sécurisée des informations de santé le concernant (projet personnalisé d’accompagnement, dossier de liaison d’urgence, compte-rendu de consultation médicale, résultats d’examens de biologie, grilles d’évaluation médico-sociales, etc.), directement depuis le DUI.</a:t>
            </a:r>
          </a:p>
          <a:p>
            <a:pPr>
              <a:buFont typeface="Arial" panose="020B0604020202020204" pitchFamily="34" charset="0"/>
              <a:buChar char="•"/>
            </a:pPr>
            <a:r>
              <a:rPr lang="fr-FR" dirty="0">
                <a:latin typeface="Segoe UI" panose="020B0502040204020203" pitchFamily="34" charset="0"/>
                <a:cs typeface="Segoe UI" panose="020B0502040204020203" pitchFamily="34" charset="0"/>
              </a:rPr>
              <a:t>Dès leur enregistrement dans le RPPS +, les professionnels du social et du médico-social pourront également bénéficier de BAL (boites aux lettres) nominatives et échanger de manière sécurisée au travers d’outil dédié.</a:t>
            </a:r>
          </a:p>
          <a:p>
            <a:pPr>
              <a:buFont typeface="Arial" panose="020B0604020202020204" pitchFamily="34" charset="0"/>
              <a:buChar char="•"/>
            </a:pPr>
            <a:r>
              <a:rPr lang="fr-FR" dirty="0">
                <a:latin typeface="Segoe UI" panose="020B0502040204020203" pitchFamily="34" charset="0"/>
                <a:cs typeface="Segoe UI" panose="020B0502040204020203" pitchFamily="34" charset="0"/>
              </a:rPr>
              <a:t>MSSanté va permettre également aux professionnels d’échanger directement avec l’usager lorsque cela est nécessaire (l’usager peut accéder à sa messagerie citoyenne MSSanté, depuis Mon Espace Santé).</a:t>
            </a:r>
          </a:p>
        </p:txBody>
      </p:sp>
      <p:pic>
        <p:nvPicPr>
          <p:cNvPr id="16" name="Picture 2" descr="MSSanté Pro | Maison de Santé Marie Galène">
            <a:extLst>
              <a:ext uri="{FF2B5EF4-FFF2-40B4-BE49-F238E27FC236}">
                <a16:creationId xmlns:a16="http://schemas.microsoft.com/office/drawing/2014/main" id="{C8B01469-BB2F-F807-535E-FEC6858EC0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008618D-4FDE-3777-A9EE-B32152A04CAA}"/>
              </a:ext>
            </a:extLst>
          </p:cNvPr>
          <p:cNvSpPr txBox="1"/>
          <p:nvPr/>
        </p:nvSpPr>
        <p:spPr>
          <a:xfrm>
            <a:off x="838200" y="1445413"/>
            <a:ext cx="11404000" cy="2246769"/>
          </a:xfrm>
          <a:prstGeom prst="rect">
            <a:avLst/>
          </a:prstGeom>
          <a:noFill/>
        </p:spPr>
        <p:txBody>
          <a:bodyPr wrap="square">
            <a:spAutoFit/>
          </a:bodyPr>
          <a:lstStyle/>
          <a:p>
            <a:pPr lvl="0">
              <a:lnSpc>
                <a:spcPct val="100000"/>
              </a:lnSpc>
              <a:buClr>
                <a:srgbClr val="057EC1"/>
              </a:buClr>
            </a:pPr>
            <a:r>
              <a:rPr lang="fr-FR" sz="1400" b="1" dirty="0">
                <a:latin typeface="Segoe UI" panose="020B0502040204020203" pitchFamily="34" charset="0"/>
                <a:cs typeface="Segoe UI" panose="020B0502040204020203" pitchFamily="34" charset="0"/>
              </a:rPr>
              <a:t>MSSanté</a:t>
            </a:r>
            <a:r>
              <a:rPr lang="fr-FR" sz="1400" dirty="0">
                <a:latin typeface="Segoe UI" panose="020B0502040204020203" pitchFamily="34" charset="0"/>
                <a:cs typeface="Segoe UI" panose="020B0502040204020203" pitchFamily="34" charset="0"/>
              </a:rPr>
              <a:t> est un </a:t>
            </a:r>
            <a:r>
              <a:rPr lang="fr-FR" sz="1400" b="1" dirty="0">
                <a:latin typeface="Segoe UI" panose="020B0502040204020203" pitchFamily="34" charset="0"/>
                <a:cs typeface="Segoe UI" panose="020B0502040204020203" pitchFamily="34" charset="0"/>
              </a:rPr>
              <a:t>ensemble de messageries sécurisées faisant parties de l’Espace de confiance MSSanté </a:t>
            </a:r>
            <a:r>
              <a:rPr lang="fr-FR" sz="1400" dirty="0">
                <a:latin typeface="Segoe UI" panose="020B0502040204020203" pitchFamily="34" charset="0"/>
                <a:cs typeface="Segoe UI" panose="020B0502040204020203" pitchFamily="34" charset="0"/>
              </a:rPr>
              <a:t>qui permet </a:t>
            </a:r>
            <a:r>
              <a:rPr lang="fr-FR" sz="1400" b="1" dirty="0">
                <a:latin typeface="Segoe UI" panose="020B0502040204020203" pitchFamily="34" charset="0"/>
                <a:cs typeface="Segoe UI" panose="020B0502040204020203" pitchFamily="34" charset="0"/>
              </a:rPr>
              <a:t>à une structure ou à un professionnel habilité du secteur sanitaire, médicosocial ou social, </a:t>
            </a:r>
            <a:r>
              <a:rPr lang="fr-FR" sz="1400" dirty="0">
                <a:latin typeface="Segoe UI" panose="020B0502040204020203" pitchFamily="34" charset="0"/>
                <a:cs typeface="Segoe UI" panose="020B0502040204020203" pitchFamily="34" charset="0"/>
              </a:rPr>
              <a:t>disposant d’une adresse figurant dans l’annuaire MSSanté, </a:t>
            </a:r>
            <a:r>
              <a:rPr lang="fr-FR" sz="1400" b="1" dirty="0">
                <a:latin typeface="Segoe UI" panose="020B0502040204020203" pitchFamily="34" charset="0"/>
                <a:cs typeface="Segoe UI" panose="020B0502040204020203" pitchFamily="34" charset="0"/>
              </a:rPr>
              <a:t>d’échanger par email des données de santé de patients/usagers dans le cadre de leur prise en charge.</a:t>
            </a:r>
          </a:p>
          <a:p>
            <a:pPr lvl="0">
              <a:lnSpc>
                <a:spcPct val="100000"/>
              </a:lnSpc>
              <a:buClr>
                <a:srgbClr val="057EC1"/>
              </a:buClr>
            </a:pPr>
            <a:endParaRPr lang="fr-FR" sz="1400" b="1" dirty="0">
              <a:latin typeface="Segoe UI" panose="020B0502040204020203" pitchFamily="34" charset="0"/>
              <a:cs typeface="Segoe UI" panose="020B0502040204020203" pitchFamily="34" charset="0"/>
            </a:endParaRPr>
          </a:p>
          <a:p>
            <a:pPr>
              <a:buClr>
                <a:srgbClr val="057EC1"/>
              </a:buClr>
            </a:pPr>
            <a:r>
              <a:rPr lang="fr-FR" sz="1400" dirty="0">
                <a:latin typeface="Segoe UI" panose="020B0502040204020203" pitchFamily="34" charset="0"/>
                <a:cs typeface="Segoe UI" panose="020B0502040204020203" pitchFamily="34" charset="0"/>
              </a:rPr>
              <a:t>L’utilisation d’une messagerie MSSanté permet de faciliter et sécuriser les échanges entre professionnels en améliorant la coordination du parcours, et avec les usagers.</a:t>
            </a:r>
          </a:p>
          <a:p>
            <a:pPr>
              <a:buClr>
                <a:srgbClr val="057EC1"/>
              </a:buClr>
            </a:pPr>
            <a:endParaRPr lang="fr-FR" sz="1400" dirty="0">
              <a:latin typeface="Segoe UI" panose="020B0502040204020203" pitchFamily="34" charset="0"/>
              <a:cs typeface="Segoe UI" panose="020B0502040204020203" pitchFamily="34" charset="0"/>
            </a:endParaRPr>
          </a:p>
          <a:p>
            <a:pPr>
              <a:buClr>
                <a:srgbClr val="057EC1"/>
              </a:buClr>
            </a:pPr>
            <a:r>
              <a:rPr lang="fr-FR" sz="1400" dirty="0">
                <a:latin typeface="Segoe UI" panose="020B0502040204020203" pitchFamily="34" charset="0"/>
                <a:cs typeface="Segoe UI" panose="020B0502040204020203" pitchFamily="34" charset="0"/>
              </a:rPr>
              <a:t>Seuls les acteurs de la santé, du médico-social et du social habilités et impliqués dans la prise en charge de l’usager, le suivi social et médico-social de la personne ou menant des actions de prévention et préalablement enregistrés au RPPS ou au RPPS+ peuvent utiliser MSSanté.</a:t>
            </a:r>
            <a:endParaRPr lang="en-US" sz="1400" dirty="0">
              <a:latin typeface="Segoe UI" panose="020B0502040204020203" pitchFamily="34" charset="0"/>
              <a:cs typeface="Segoe UI" panose="020B0502040204020203" pitchFamily="34" charset="0"/>
            </a:endParaRPr>
          </a:p>
          <a:p>
            <a:pPr lvl="0">
              <a:lnSpc>
                <a:spcPct val="100000"/>
              </a:lnSpc>
            </a:pPr>
            <a:endParaRPr lang="en-US" sz="1400" dirty="0">
              <a:latin typeface="Segoe UI" panose="020B0502040204020203" pitchFamily="34" charset="0"/>
              <a:cs typeface="Segoe UI" panose="020B0502040204020203" pitchFamily="34" charset="0"/>
            </a:endParaRPr>
          </a:p>
        </p:txBody>
      </p:sp>
      <p:pic>
        <p:nvPicPr>
          <p:cNvPr id="9" name="Image 8" descr="Une image contenant capture d’écran, Graphique, dessin humoristique, graphisme&#10;&#10;Description générée automatiquement">
            <a:extLst>
              <a:ext uri="{FF2B5EF4-FFF2-40B4-BE49-F238E27FC236}">
                <a16:creationId xmlns:a16="http://schemas.microsoft.com/office/drawing/2014/main" id="{B65DA2C8-295D-34ED-7917-F17EBA7EE4C0}"/>
              </a:ext>
            </a:extLst>
          </p:cNvPr>
          <p:cNvPicPr>
            <a:picLocks noChangeAspect="1"/>
          </p:cNvPicPr>
          <p:nvPr/>
        </p:nvPicPr>
        <p:blipFill>
          <a:blip r:embed="rId4"/>
          <a:stretch>
            <a:fillRect/>
          </a:stretch>
        </p:blipFill>
        <p:spPr>
          <a:xfrm>
            <a:off x="256285" y="1507854"/>
            <a:ext cx="407447" cy="407447"/>
          </a:xfrm>
          <a:prstGeom prst="rect">
            <a:avLst/>
          </a:prstGeom>
        </p:spPr>
      </p:pic>
      <p:pic>
        <p:nvPicPr>
          <p:cNvPr id="11" name="Image 10" descr="Une image contenant clipart, dessin humoristique, art, illustration&#10;&#10;Description générée automatiquement">
            <a:extLst>
              <a:ext uri="{FF2B5EF4-FFF2-40B4-BE49-F238E27FC236}">
                <a16:creationId xmlns:a16="http://schemas.microsoft.com/office/drawing/2014/main" id="{0A8BE7EB-75EB-D036-C639-82EBBA3E2FD7}"/>
              </a:ext>
            </a:extLst>
          </p:cNvPr>
          <p:cNvPicPr>
            <a:picLocks noChangeAspect="1"/>
          </p:cNvPicPr>
          <p:nvPr/>
        </p:nvPicPr>
        <p:blipFill>
          <a:blip r:embed="rId5"/>
          <a:stretch>
            <a:fillRect/>
          </a:stretch>
        </p:blipFill>
        <p:spPr>
          <a:xfrm>
            <a:off x="256285" y="2260441"/>
            <a:ext cx="407447" cy="407447"/>
          </a:xfrm>
          <a:prstGeom prst="rect">
            <a:avLst/>
          </a:prstGeom>
        </p:spPr>
      </p:pic>
      <p:pic>
        <p:nvPicPr>
          <p:cNvPr id="15" name="Image 14" descr="Une image contenant clipart, conception, illustration&#10;&#10;Description générée automatiquement">
            <a:extLst>
              <a:ext uri="{FF2B5EF4-FFF2-40B4-BE49-F238E27FC236}">
                <a16:creationId xmlns:a16="http://schemas.microsoft.com/office/drawing/2014/main" id="{AC069D37-FEAE-32E1-CEF0-3DFB8D364112}"/>
              </a:ext>
            </a:extLst>
          </p:cNvPr>
          <p:cNvPicPr>
            <a:picLocks noChangeAspect="1"/>
          </p:cNvPicPr>
          <p:nvPr/>
        </p:nvPicPr>
        <p:blipFill>
          <a:blip r:embed="rId6"/>
          <a:stretch>
            <a:fillRect/>
          </a:stretch>
        </p:blipFill>
        <p:spPr>
          <a:xfrm>
            <a:off x="256285" y="3021552"/>
            <a:ext cx="407447" cy="407447"/>
          </a:xfrm>
          <a:prstGeom prst="rect">
            <a:avLst/>
          </a:prstGeom>
        </p:spPr>
      </p:pic>
    </p:spTree>
    <p:extLst>
      <p:ext uri="{BB962C8B-B14F-4D97-AF65-F5344CB8AC3E}">
        <p14:creationId xmlns:p14="http://schemas.microsoft.com/office/powerpoint/2010/main" val="4003683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C55823A-2D9C-532A-B41E-374AB6363B20}"/>
              </a:ext>
            </a:extLst>
          </p:cNvPr>
          <p:cNvSpPr>
            <a:spLocks noGrp="1"/>
          </p:cNvSpPr>
          <p:nvPr>
            <p:ph type="ftr" sz="quarter" idx="3"/>
          </p:nvPr>
        </p:nvSpPr>
        <p:spPr/>
        <p:txBody>
          <a:bodyPr/>
          <a:lstStyle/>
          <a:p>
            <a:r>
              <a:rPr lang="fr-FR"/>
              <a:t>Kit ESMS Numérique│ 29/04/2024 │</a:t>
            </a:r>
          </a:p>
        </p:txBody>
      </p:sp>
      <p:sp>
        <p:nvSpPr>
          <p:cNvPr id="6" name="Titre 3">
            <a:extLst>
              <a:ext uri="{FF2B5EF4-FFF2-40B4-BE49-F238E27FC236}">
                <a16:creationId xmlns:a16="http://schemas.microsoft.com/office/drawing/2014/main" id="{CB42599D-935A-3C4D-746D-EB14109CAB76}"/>
              </a:ext>
            </a:extLst>
          </p:cNvPr>
          <p:cNvSpPr txBox="1">
            <a:spLocks/>
          </p:cNvSpPr>
          <p:nvPr/>
        </p:nvSpPr>
        <p:spPr>
          <a:xfrm>
            <a:off x="841701" y="405703"/>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8" name="Espace réservé du texte 4">
            <a:extLst>
              <a:ext uri="{FF2B5EF4-FFF2-40B4-BE49-F238E27FC236}">
                <a16:creationId xmlns:a16="http://schemas.microsoft.com/office/drawing/2014/main" id="{3917B0F2-E251-8C47-A325-92BFCD69A1EA}"/>
              </a:ext>
            </a:extLst>
          </p:cNvPr>
          <p:cNvSpPr txBox="1">
            <a:spLocks/>
          </p:cNvSpPr>
          <p:nvPr/>
        </p:nvSpPr>
        <p:spPr>
          <a:xfrm>
            <a:off x="743378" y="1002482"/>
            <a:ext cx="6373091" cy="326264"/>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Mettre en œuvre une MSSanté en ESSMS</a:t>
            </a:r>
          </a:p>
        </p:txBody>
      </p:sp>
      <p:pic>
        <p:nvPicPr>
          <p:cNvPr id="3" name="Picture 2" descr="MSSanté Pro | Maison de Santé Marie Galène">
            <a:extLst>
              <a:ext uri="{FF2B5EF4-FFF2-40B4-BE49-F238E27FC236}">
                <a16:creationId xmlns:a16="http://schemas.microsoft.com/office/drawing/2014/main" id="{3539FF33-1308-6353-1823-8B0ABFBDA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8">
            <a:extLst>
              <a:ext uri="{FF2B5EF4-FFF2-40B4-BE49-F238E27FC236}">
                <a16:creationId xmlns:a16="http://schemas.microsoft.com/office/drawing/2014/main" id="{02939729-89E9-D529-393B-32CF7C3EA5F6}"/>
              </a:ext>
            </a:extLst>
          </p:cNvPr>
          <p:cNvGraphicFramePr>
            <a:graphicFrameLocks noGrp="1"/>
          </p:cNvGraphicFramePr>
          <p:nvPr>
            <p:extLst>
              <p:ext uri="{D42A27DB-BD31-4B8C-83A1-F6EECF244321}">
                <p14:modId xmlns:p14="http://schemas.microsoft.com/office/powerpoint/2010/main" val="3690892576"/>
              </p:ext>
            </p:extLst>
          </p:nvPr>
        </p:nvGraphicFramePr>
        <p:xfrm>
          <a:off x="322792" y="1410794"/>
          <a:ext cx="11701866" cy="5137330"/>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400563">
                <a:tc>
                  <a:txBody>
                    <a:bodyPr/>
                    <a:lstStyle/>
                    <a:p>
                      <a:r>
                        <a:rPr lang="fr-FR" sz="11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1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1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4">
                  <a:txBody>
                    <a:bodyPr/>
                    <a:lstStyle/>
                    <a:p>
                      <a:r>
                        <a:rPr lang="fr-FR" sz="1100" b="1" dirty="0">
                          <a:latin typeface="Segoe UI" panose="020B0502040204020203" pitchFamily="34" charset="0"/>
                          <a:cs typeface="Segoe UI" panose="020B0502040204020203" pitchFamily="34" charset="0"/>
                        </a:rPr>
                        <a:t>1. Cadrer son projet et former les professionnels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100" dirty="0">
                          <a:latin typeface="Segoe UI" panose="020B0502040204020203" pitchFamily="34" charset="0"/>
                          <a:cs typeface="Segoe UI" panose="020B0502040204020203" pitchFamily="34" charset="0"/>
                        </a:rPr>
                        <a:t>Prendre connaissance de la documentation existante</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3"/>
                        </a:rPr>
                        <a:t>Site MSSanté</a:t>
                      </a:r>
                      <a:endParaRPr lang="fr-FR" sz="1100" dirty="0">
                        <a:latin typeface="Segoe UI" panose="020B0502040204020203" pitchFamily="34" charset="0"/>
                        <a:cs typeface="Segoe UI" panose="020B0502040204020203" pitchFamily="34" charset="0"/>
                        <a:hlinkClick r:id="rId4"/>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4"/>
                        </a:rPr>
                        <a:t>Module de formation MSSanté – Sommaire</a:t>
                      </a:r>
                      <a:endParaRPr lang="fr-FR" sz="11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5"/>
                        </a:rPr>
                        <a:t>Présentation MSSanté à destination du secteur médico-social</a:t>
                      </a:r>
                      <a:endParaRPr lang="fr-FR" sz="1100" dirty="0">
                        <a:latin typeface="Segoe UI" panose="020B0502040204020203" pitchFamily="34" charset="0"/>
                        <a:cs typeface="Segoe UI" panose="020B0502040204020203" pitchFamily="34" charset="0"/>
                        <a:hlinkClick r:id="rId6"/>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7"/>
                        </a:rPr>
                        <a:t>Focus sur le cadre juridique de l’échange de données de santé dans le médico-social – Généralisation de MSSanté aux structures médico-sociales</a:t>
                      </a:r>
                      <a:endParaRPr lang="fr-FR" sz="11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8"/>
                        </a:rPr>
                        <a:t>Mise en place d’une équipe projet MSSanté</a:t>
                      </a:r>
                      <a:endParaRPr lang="fr-FR" sz="11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9"/>
                        </a:rPr>
                        <a:t>Webinaire ANS « Les messageries sécurisées de santé MSSanté »</a:t>
                      </a:r>
                      <a:endParaRPr lang="fr-FR" sz="11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10"/>
                        </a:rPr>
                        <a:t>Webinaire ANS « Messageries sécurisées de santé : zoom sur les boîtes aux lettres MSSanté, la messagerie de Mon espace santé et retour d'expérience du déploiement en Bretagne »</a:t>
                      </a:r>
                      <a:endParaRPr lang="fr-FR" sz="11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100" dirty="0">
                          <a:latin typeface="Segoe UI" panose="020B0502040204020203" pitchFamily="34" charset="0"/>
                          <a:cs typeface="Segoe UI" panose="020B0502040204020203" pitchFamily="34" charset="0"/>
                          <a:hlinkClick r:id="rId11"/>
                        </a:rPr>
                        <a:t>Intégration des bonnes pratiques de configuration de MSSanté</a:t>
                      </a:r>
                      <a:endParaRPr lang="fr-FR" sz="11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Segoe UI" panose="020B0502040204020203" pitchFamily="34" charset="0"/>
                          <a:cs typeface="Segoe UI" panose="020B0502040204020203" pitchFamily="34" charset="0"/>
                        </a:rPr>
                        <a:t>Vérifier l’éligibilité de ma structure et des professionnels qui y travaillent</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latin typeface="Segoe UI" panose="020B0502040204020203" pitchFamily="34" charset="0"/>
                          <a:cs typeface="Segoe UI" panose="020B0502040204020203" pitchFamily="34" charset="0"/>
                          <a:hlinkClick r:id="rId6"/>
                        </a:rPr>
                        <a:t>Guide d’éligibilité MSSanté</a:t>
                      </a:r>
                      <a:endParaRPr lang="fr-FR" sz="11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8693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Segoe UI" panose="020B0502040204020203" pitchFamily="34" charset="0"/>
                          <a:cs typeface="Segoe UI" panose="020B0502040204020203" pitchFamily="34" charset="0"/>
                        </a:rPr>
                        <a:t>Identifier la liste complète des professionnels amenés à utiliser une boîte aux lettres (BAL) MSSanté et les structures avec lesquels des échanges relatifs aux usagers ont lieu</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latin typeface="Segoe UI" panose="020B0502040204020203" pitchFamily="34" charset="0"/>
                          <a:cs typeface="Segoe UI" panose="020B0502040204020203" pitchFamily="34" charset="0"/>
                          <a:hlinkClick r:id="rId12"/>
                        </a:rPr>
                        <a:t>Liste des professionnels habilités à échanger via MSSanté</a:t>
                      </a:r>
                      <a:endParaRPr lang="fr-FR" sz="11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r h="869365">
                <a:tc vMerge="1">
                  <a:txBody>
                    <a:bodyPr/>
                    <a:lstStyle/>
                    <a:p>
                      <a:endParaRPr lang="fr-FR" sz="1400" b="1" dirty="0"/>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latin typeface="Segoe UI" panose="020B0502040204020203" pitchFamily="34" charset="0"/>
                          <a:cs typeface="Segoe UI" panose="020B0502040204020203" pitchFamily="34" charset="0"/>
                        </a:rPr>
                        <a:t>Former les professionnels habilités et mener des actions de sensibilisation sur MSSanté et la messagerie de santé Mon espace santé</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1417856624"/>
                  </a:ext>
                </a:extLst>
              </a:tr>
            </a:tbl>
          </a:graphicData>
        </a:graphic>
      </p:graphicFrame>
    </p:spTree>
    <p:extLst>
      <p:ext uri="{BB962C8B-B14F-4D97-AF65-F5344CB8AC3E}">
        <p14:creationId xmlns:p14="http://schemas.microsoft.com/office/powerpoint/2010/main" val="21479023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C55823A-2D9C-532A-B41E-374AB6363B20}"/>
              </a:ext>
            </a:extLst>
          </p:cNvPr>
          <p:cNvSpPr>
            <a:spLocks noGrp="1"/>
          </p:cNvSpPr>
          <p:nvPr>
            <p:ph type="ftr" sz="quarter" idx="3"/>
          </p:nvPr>
        </p:nvSpPr>
        <p:spPr/>
        <p:txBody>
          <a:bodyPr/>
          <a:lstStyle/>
          <a:p>
            <a:r>
              <a:rPr lang="fr-FR"/>
              <a:t>Kit ESMS Numérique│ 29/04/2024 │</a:t>
            </a:r>
          </a:p>
        </p:txBody>
      </p:sp>
      <p:sp>
        <p:nvSpPr>
          <p:cNvPr id="6" name="Titre 3">
            <a:extLst>
              <a:ext uri="{FF2B5EF4-FFF2-40B4-BE49-F238E27FC236}">
                <a16:creationId xmlns:a16="http://schemas.microsoft.com/office/drawing/2014/main" id="{CB42599D-935A-3C4D-746D-EB14109CAB76}"/>
              </a:ext>
            </a:extLst>
          </p:cNvPr>
          <p:cNvSpPr txBox="1">
            <a:spLocks/>
          </p:cNvSpPr>
          <p:nvPr/>
        </p:nvSpPr>
        <p:spPr>
          <a:xfrm>
            <a:off x="841701" y="405703"/>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8" name="Espace réservé du texte 4">
            <a:extLst>
              <a:ext uri="{FF2B5EF4-FFF2-40B4-BE49-F238E27FC236}">
                <a16:creationId xmlns:a16="http://schemas.microsoft.com/office/drawing/2014/main" id="{3917B0F2-E251-8C47-A325-92BFCD69A1EA}"/>
              </a:ext>
            </a:extLst>
          </p:cNvPr>
          <p:cNvSpPr txBox="1">
            <a:spLocks/>
          </p:cNvSpPr>
          <p:nvPr/>
        </p:nvSpPr>
        <p:spPr>
          <a:xfrm>
            <a:off x="743378" y="1002482"/>
            <a:ext cx="6373091" cy="326264"/>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Mettre en œuvre une MSSanté en ESSMS</a:t>
            </a:r>
          </a:p>
        </p:txBody>
      </p:sp>
      <p:pic>
        <p:nvPicPr>
          <p:cNvPr id="3" name="Picture 2" descr="MSSanté Pro | Maison de Santé Marie Galène">
            <a:extLst>
              <a:ext uri="{FF2B5EF4-FFF2-40B4-BE49-F238E27FC236}">
                <a16:creationId xmlns:a16="http://schemas.microsoft.com/office/drawing/2014/main" id="{3539FF33-1308-6353-1823-8B0ABFBDA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8">
            <a:extLst>
              <a:ext uri="{FF2B5EF4-FFF2-40B4-BE49-F238E27FC236}">
                <a16:creationId xmlns:a16="http://schemas.microsoft.com/office/drawing/2014/main" id="{02939729-89E9-D529-393B-32CF7C3EA5F6}"/>
              </a:ext>
            </a:extLst>
          </p:cNvPr>
          <p:cNvGraphicFramePr>
            <a:graphicFrameLocks noGrp="1"/>
          </p:cNvGraphicFramePr>
          <p:nvPr>
            <p:extLst>
              <p:ext uri="{D42A27DB-BD31-4B8C-83A1-F6EECF244321}">
                <p14:modId xmlns:p14="http://schemas.microsoft.com/office/powerpoint/2010/main" val="1783715358"/>
              </p:ext>
            </p:extLst>
          </p:nvPr>
        </p:nvGraphicFramePr>
        <p:xfrm>
          <a:off x="322792" y="1441872"/>
          <a:ext cx="11701866" cy="4697936"/>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400563">
                <a:tc>
                  <a:txBody>
                    <a:bodyPr/>
                    <a:lstStyle/>
                    <a:p>
                      <a:r>
                        <a:rPr lang="fr-FR" sz="12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2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2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3">
                  <a:txBody>
                    <a:bodyPr/>
                    <a:lstStyle/>
                    <a:p>
                      <a:r>
                        <a:rPr lang="fr-FR" sz="1200" b="1" dirty="0">
                          <a:latin typeface="Segoe UI" panose="020B0502040204020203" pitchFamily="34" charset="0"/>
                          <a:cs typeface="Segoe UI" panose="020B0502040204020203" pitchFamily="34" charset="0"/>
                        </a:rPr>
                        <a:t>2. Identifier les impacts métiers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200" dirty="0">
                          <a:latin typeface="Segoe UI" panose="020B0502040204020203" pitchFamily="34" charset="0"/>
                          <a:cs typeface="Segoe UI" panose="020B0502040204020203" pitchFamily="34" charset="0"/>
                        </a:rPr>
                        <a:t>Identifier les documents de santé et du médico-social à envoyer et recevoir via MSSanté et leurs impacts sur les processus internes (ex : projet personnalisé, DLU, grille d’évaluation, etc.)</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3"/>
                        </a:rPr>
                        <a:t>Développement des usages MSSanté</a:t>
                      </a:r>
                      <a:endParaRPr lang="fr-FR" sz="120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a:latin typeface="Segoe UI" panose="020B0502040204020203" pitchFamily="34" charset="0"/>
                          <a:cs typeface="Segoe UI" panose="020B0502040204020203" pitchFamily="34" charset="0"/>
                          <a:hlinkClick r:id="rId4"/>
                        </a:rPr>
                        <a:t>Catalogue des usages MSSanté</a:t>
                      </a:r>
                      <a:endParaRPr lang="fr-FR" sz="120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Segoe UI" panose="020B0502040204020203" pitchFamily="34" charset="0"/>
                          <a:cs typeface="Segoe UI" panose="020B0502040204020203" pitchFamily="34" charset="0"/>
                        </a:rPr>
                        <a:t>Identifier les besoins en boîtes aux Lettres (BAL) MSSanté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latin typeface="Segoe UI" panose="020B0502040204020203" pitchFamily="34" charset="0"/>
                          <a:cs typeface="Segoe UI" panose="020B0502040204020203" pitchFamily="34" charset="0"/>
                        </a:rPr>
                        <a:t>L’objectif est d’équipe le DUI de BAL qui permettra d’envoyer et de recevoir des documents sans sortir de l’environnement du DUI</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latin typeface="Segoe UI" panose="020B0502040204020203" pitchFamily="34" charset="0"/>
                          <a:cs typeface="Segoe UI" panose="020B0502040204020203" pitchFamily="34" charset="0"/>
                          <a:hlinkClick r:id="rId5"/>
                        </a:rPr>
                        <a:t>Quelle(-s) boîte(-s) aux lettres MSSanté choisir selon mes besoins ?</a:t>
                      </a:r>
                      <a:endParaRPr lang="fr-FR" sz="1200" b="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latin typeface="Segoe UI" panose="020B0502040204020203" pitchFamily="34" charset="0"/>
                          <a:cs typeface="Segoe UI" panose="020B0502040204020203" pitchFamily="34" charset="0"/>
                        </a:rPr>
                        <a:t>3 types de BAL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u="sng" dirty="0">
                          <a:latin typeface="Segoe UI" panose="020B0502040204020203" pitchFamily="34" charset="0"/>
                          <a:cs typeface="Segoe UI" panose="020B0502040204020203" pitchFamily="34" charset="0"/>
                        </a:rPr>
                        <a:t>Nominative</a:t>
                      </a:r>
                      <a:r>
                        <a:rPr lang="fr-FR" sz="1200" dirty="0">
                          <a:latin typeface="Segoe UI" panose="020B0502040204020203" pitchFamily="34" charset="0"/>
                          <a:cs typeface="Segoe UI" panose="020B0502040204020203" pitchFamily="34" charset="0"/>
                        </a:rPr>
                        <a:t> : messagerie personnelle pour les professionnels habilités à échanger des données de santé. Ils doivent posséder un numéro d’identifiant national RPPS ou ADELI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0" u="sng" dirty="0">
                          <a:latin typeface="Segoe UI" panose="020B0502040204020203" pitchFamily="34" charset="0"/>
                          <a:cs typeface="Segoe UI" panose="020B0502040204020203" pitchFamily="34" charset="0"/>
                        </a:rPr>
                        <a:t>Organisationnelle</a:t>
                      </a:r>
                      <a:r>
                        <a:rPr lang="fr-FR" sz="1200" b="0" dirty="0">
                          <a:latin typeface="Segoe UI" panose="020B0502040204020203" pitchFamily="34" charset="0"/>
                          <a:cs typeface="Segoe UI" panose="020B0502040204020203" pitchFamily="34" charset="0"/>
                        </a:rPr>
                        <a:t> : messagerie partagée entre les professionnels d’un même établissement (une personne a la responsabilité de son bon fonctionnement)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b="0" u="sng" dirty="0">
                          <a:latin typeface="Segoe UI" panose="020B0502040204020203" pitchFamily="34" charset="0"/>
                          <a:cs typeface="Segoe UI" panose="020B0502040204020203" pitchFamily="34" charset="0"/>
                        </a:rPr>
                        <a:t>Applicative</a:t>
                      </a:r>
                      <a:r>
                        <a:rPr lang="fr-FR" sz="1200" b="0" dirty="0">
                          <a:latin typeface="Segoe UI" panose="020B0502040204020203" pitchFamily="34" charset="0"/>
                          <a:cs typeface="Segoe UI" panose="020B0502040204020203" pitchFamily="34" charset="0"/>
                        </a:rPr>
                        <a:t> : messagerie pour les envois de mails automatiques au départ du logiciel de l’ESSMS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8693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Définir la stratégie d’équipement d’une MSSanté : via l’offre du </a:t>
                      </a:r>
                      <a:r>
                        <a:rPr lang="fr-FR" sz="1200" err="1">
                          <a:latin typeface="Segoe UI" panose="020B0502040204020203" pitchFamily="34" charset="0"/>
                          <a:cs typeface="Segoe UI" panose="020B0502040204020203" pitchFamily="34" charset="0"/>
                        </a:rPr>
                        <a:t>GRADeS</a:t>
                      </a:r>
                      <a:r>
                        <a:rPr lang="fr-FR" sz="1200">
                          <a:latin typeface="Segoe UI" panose="020B0502040204020203" pitchFamily="34" charset="0"/>
                          <a:cs typeface="Segoe UI" panose="020B0502040204020203" pitchFamily="34" charset="0"/>
                        </a:rPr>
                        <a:t>, partenariat entre opérateur 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latin typeface="Segoe UI" panose="020B0502040204020203" pitchFamily="34" charset="0"/>
                          <a:cs typeface="Segoe UI" panose="020B0502040204020203" pitchFamily="34" charset="0"/>
                        </a:rPr>
                        <a:t>MSSanté et éditeur de DUI </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Segoe UI" panose="020B0502040204020203" pitchFamily="34" charset="0"/>
                          <a:cs typeface="Segoe UI" panose="020B0502040204020203" pitchFamily="34" charset="0"/>
                          <a:hlinkClick r:id="rId6"/>
                        </a:rPr>
                        <a:t>Module : conditions de contractualisation et d’enregistrement pour accéder à MSSanté pour le secteur médico-social</a:t>
                      </a:r>
                      <a:endParaRPr lang="fr-FR" sz="1200"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latin typeface="Segoe UI" panose="020B0502040204020203" pitchFamily="34" charset="0"/>
                          <a:cs typeface="Segoe UI" panose="020B0502040204020203" pitchFamily="34" charset="0"/>
                          <a:hlinkClick r:id="rId7"/>
                        </a:rPr>
                        <a:t>Liste des opérateurs de messageries MSSanté</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spTree>
    <p:extLst>
      <p:ext uri="{BB962C8B-B14F-4D97-AF65-F5344CB8AC3E}">
        <p14:creationId xmlns:p14="http://schemas.microsoft.com/office/powerpoint/2010/main" val="22379085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C55823A-2D9C-532A-B41E-374AB6363B20}"/>
              </a:ext>
            </a:extLst>
          </p:cNvPr>
          <p:cNvSpPr>
            <a:spLocks noGrp="1"/>
          </p:cNvSpPr>
          <p:nvPr>
            <p:ph type="ftr" sz="quarter" idx="3"/>
          </p:nvPr>
        </p:nvSpPr>
        <p:spPr/>
        <p:txBody>
          <a:bodyPr/>
          <a:lstStyle/>
          <a:p>
            <a:r>
              <a:rPr lang="fr-FR"/>
              <a:t>Kit ESMS Numérique│ 29/04/2024 │</a:t>
            </a:r>
          </a:p>
        </p:txBody>
      </p:sp>
      <p:sp>
        <p:nvSpPr>
          <p:cNvPr id="6" name="Titre 3">
            <a:extLst>
              <a:ext uri="{FF2B5EF4-FFF2-40B4-BE49-F238E27FC236}">
                <a16:creationId xmlns:a16="http://schemas.microsoft.com/office/drawing/2014/main" id="{CB42599D-935A-3C4D-746D-EB14109CAB76}"/>
              </a:ext>
            </a:extLst>
          </p:cNvPr>
          <p:cNvSpPr txBox="1">
            <a:spLocks/>
          </p:cNvSpPr>
          <p:nvPr/>
        </p:nvSpPr>
        <p:spPr>
          <a:xfrm>
            <a:off x="841701" y="405703"/>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8" name="Espace réservé du texte 4">
            <a:extLst>
              <a:ext uri="{FF2B5EF4-FFF2-40B4-BE49-F238E27FC236}">
                <a16:creationId xmlns:a16="http://schemas.microsoft.com/office/drawing/2014/main" id="{3917B0F2-E251-8C47-A325-92BFCD69A1EA}"/>
              </a:ext>
            </a:extLst>
          </p:cNvPr>
          <p:cNvSpPr txBox="1">
            <a:spLocks/>
          </p:cNvSpPr>
          <p:nvPr/>
        </p:nvSpPr>
        <p:spPr>
          <a:xfrm>
            <a:off x="743378" y="1002482"/>
            <a:ext cx="6373091" cy="326264"/>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Mettre en œuvre une MSSanté en ESSMS</a:t>
            </a:r>
          </a:p>
        </p:txBody>
      </p:sp>
      <p:pic>
        <p:nvPicPr>
          <p:cNvPr id="3" name="Picture 2" descr="MSSanté Pro | Maison de Santé Marie Galène">
            <a:extLst>
              <a:ext uri="{FF2B5EF4-FFF2-40B4-BE49-F238E27FC236}">
                <a16:creationId xmlns:a16="http://schemas.microsoft.com/office/drawing/2014/main" id="{3539FF33-1308-6353-1823-8B0ABFBDAB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8">
            <a:extLst>
              <a:ext uri="{FF2B5EF4-FFF2-40B4-BE49-F238E27FC236}">
                <a16:creationId xmlns:a16="http://schemas.microsoft.com/office/drawing/2014/main" id="{02939729-89E9-D529-393B-32CF7C3EA5F6}"/>
              </a:ext>
            </a:extLst>
          </p:cNvPr>
          <p:cNvGraphicFramePr>
            <a:graphicFrameLocks noGrp="1"/>
          </p:cNvGraphicFramePr>
          <p:nvPr>
            <p:extLst>
              <p:ext uri="{D42A27DB-BD31-4B8C-83A1-F6EECF244321}">
                <p14:modId xmlns:p14="http://schemas.microsoft.com/office/powerpoint/2010/main" val="1938965333"/>
              </p:ext>
            </p:extLst>
          </p:nvPr>
        </p:nvGraphicFramePr>
        <p:xfrm>
          <a:off x="322792" y="1441872"/>
          <a:ext cx="11701866" cy="4023133"/>
        </p:xfrm>
        <a:graphic>
          <a:graphicData uri="http://schemas.openxmlformats.org/drawingml/2006/table">
            <a:tbl>
              <a:tblPr firstRow="1" bandRow="1">
                <a:tableStyleId>{69012ECD-51FC-41F1-AA8D-1B2483CD663E}</a:tableStyleId>
              </a:tblPr>
              <a:tblGrid>
                <a:gridCol w="1602378">
                  <a:extLst>
                    <a:ext uri="{9D8B030D-6E8A-4147-A177-3AD203B41FA5}">
                      <a16:colId xmlns:a16="http://schemas.microsoft.com/office/drawing/2014/main" val="2005431287"/>
                    </a:ext>
                  </a:extLst>
                </a:gridCol>
                <a:gridCol w="4356435">
                  <a:extLst>
                    <a:ext uri="{9D8B030D-6E8A-4147-A177-3AD203B41FA5}">
                      <a16:colId xmlns:a16="http://schemas.microsoft.com/office/drawing/2014/main" val="341183147"/>
                    </a:ext>
                  </a:extLst>
                </a:gridCol>
                <a:gridCol w="5743053">
                  <a:extLst>
                    <a:ext uri="{9D8B030D-6E8A-4147-A177-3AD203B41FA5}">
                      <a16:colId xmlns:a16="http://schemas.microsoft.com/office/drawing/2014/main" val="2628184341"/>
                    </a:ext>
                  </a:extLst>
                </a:gridCol>
              </a:tblGrid>
              <a:tr h="400563">
                <a:tc>
                  <a:txBody>
                    <a:bodyPr/>
                    <a:lstStyle/>
                    <a:p>
                      <a:r>
                        <a:rPr lang="fr-FR" sz="1200">
                          <a:latin typeface="Segoe UI" panose="020B0502040204020203" pitchFamily="34" charset="0"/>
                          <a:cs typeface="Segoe UI" panose="020B0502040204020203" pitchFamily="34" charset="0"/>
                        </a:rPr>
                        <a:t>Phases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200" dirty="0">
                          <a:latin typeface="Segoe UI" panose="020B0502040204020203" pitchFamily="34" charset="0"/>
                          <a:cs typeface="Segoe UI" panose="020B0502040204020203" pitchFamily="34" charset="0"/>
                        </a:rPr>
                        <a:t>Etapes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tc>
                  <a:txBody>
                    <a:bodyPr/>
                    <a:lstStyle/>
                    <a:p>
                      <a:r>
                        <a:rPr lang="fr-FR" sz="1200">
                          <a:latin typeface="Segoe UI" panose="020B0502040204020203" pitchFamily="34" charset="0"/>
                          <a:cs typeface="Segoe UI" panose="020B0502040204020203" pitchFamily="34" charset="0"/>
                        </a:rPr>
                        <a:t>Documentation</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rgbClr val="0B82C6"/>
                    </a:solidFill>
                  </a:tcPr>
                </a:tc>
                <a:extLst>
                  <a:ext uri="{0D108BD9-81ED-4DB2-BD59-A6C34878D82A}">
                    <a16:rowId xmlns:a16="http://schemas.microsoft.com/office/drawing/2014/main" val="1479198439"/>
                  </a:ext>
                </a:extLst>
              </a:tr>
              <a:tr h="1690648">
                <a:tc rowSpan="3">
                  <a:txBody>
                    <a:bodyPr/>
                    <a:lstStyle/>
                    <a:p>
                      <a:r>
                        <a:rPr lang="fr-FR" sz="1200" b="1" dirty="0">
                          <a:latin typeface="Segoe UI" panose="020B0502040204020203" pitchFamily="34" charset="0"/>
                          <a:cs typeface="Segoe UI" panose="020B0502040204020203" pitchFamily="34" charset="0"/>
                        </a:rPr>
                        <a:t>3. Déployer une MSSanté</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accent1">
                        <a:lumMod val="20000"/>
                        <a:lumOff val="80000"/>
                      </a:schemeClr>
                    </a:solidFill>
                  </a:tcPr>
                </a:tc>
                <a:tc>
                  <a:txBody>
                    <a:bodyPr/>
                    <a:lstStyle/>
                    <a:p>
                      <a:pPr marL="0" indent="0">
                        <a:buFont typeface="Arial" panose="020B0604020202020204" pitchFamily="34" charset="0"/>
                        <a:buNone/>
                      </a:pPr>
                      <a:r>
                        <a:rPr lang="fr-FR" sz="1200" dirty="0">
                          <a:latin typeface="Segoe UI" panose="020B0502040204020203" pitchFamily="34" charset="0"/>
                          <a:cs typeface="Segoe UI" panose="020B0502040204020203" pitchFamily="34" charset="0"/>
                        </a:rPr>
                        <a:t>Identifier les étapes d’alimentation et d’utilisation de l’annuaire Santé</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dirty="0">
                          <a:latin typeface="Segoe UI" panose="020B0502040204020203" pitchFamily="34" charset="0"/>
                          <a:cs typeface="Segoe UI" panose="020B0502040204020203" pitchFamily="34" charset="0"/>
                          <a:hlinkClick r:id="rId3"/>
                        </a:rPr>
                        <a:t>Gestion de l’Annuaire Santé pour MSSanté</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533666351"/>
                  </a:ext>
                </a:extLst>
              </a:tr>
              <a:tr h="10625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a:latin typeface="Segoe UI" panose="020B0502040204020203" pitchFamily="34" charset="0"/>
                          <a:cs typeface="Segoe UI" panose="020B0502040204020203" pitchFamily="34" charset="0"/>
                        </a:rPr>
                        <a:t>Communiquer autour de MSSanté auprès des usagers (via le livret d’accueil, une affiche, etc.) et partenaires</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dirty="0">
                          <a:latin typeface="Segoe UI" panose="020B0502040204020203" pitchFamily="34" charset="0"/>
                          <a:cs typeface="Segoe UI" panose="020B0502040204020203" pitchFamily="34" charset="0"/>
                          <a:hlinkClick r:id="rId4"/>
                        </a:rPr>
                        <a:t>Communication interne et externe autour de MSSanté</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22377714"/>
                  </a:ext>
                </a:extLst>
              </a:tr>
              <a:tr h="8693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p>
                  </a:txBody>
                  <a:tcPr anchor="ctr">
                    <a:lnL w="12700" cap="flat" cmpd="sng" algn="ctr">
                      <a:solidFill>
                        <a:srgbClr val="6E69AE"/>
                      </a:solidFill>
                      <a:prstDash val="solid"/>
                      <a:round/>
                      <a:headEnd type="none" w="med" len="med"/>
                      <a:tailEnd type="none" w="med" len="med"/>
                    </a:lnL>
                    <a:lnR w="12700" cap="flat" cmpd="sng" algn="ctr">
                      <a:solidFill>
                        <a:srgbClr val="6E69AE"/>
                      </a:solidFill>
                      <a:prstDash val="solid"/>
                      <a:round/>
                      <a:headEnd type="none" w="med" len="med"/>
                      <a:tailEnd type="none" w="med" len="med"/>
                    </a:lnR>
                    <a:lnT w="12700" cap="flat" cmpd="sng" algn="ctr">
                      <a:solidFill>
                        <a:srgbClr val="6E69AE"/>
                      </a:solidFill>
                      <a:prstDash val="solid"/>
                      <a:round/>
                      <a:headEnd type="none" w="med" len="med"/>
                      <a:tailEnd type="none" w="med" len="med"/>
                    </a:lnT>
                    <a:lnB w="12700" cap="flat" cmpd="sng" algn="ctr">
                      <a:solidFill>
                        <a:srgbClr val="6E69AE"/>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latin typeface="Segoe UI" panose="020B0502040204020203" pitchFamily="34" charset="0"/>
                          <a:cs typeface="Segoe UI" panose="020B0502040204020203" pitchFamily="34" charset="0"/>
                        </a:rPr>
                        <a:t>Promouvoir les usages de la MSSanté</a:t>
                      </a: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tcPr>
                </a:tc>
                <a:tc>
                  <a:txBody>
                    <a:bodyPr/>
                    <a:lstStyle/>
                    <a:p>
                      <a:pPr marL="171450" indent="-171450" algn="just">
                        <a:buFont typeface="Arial" panose="020B0604020202020204" pitchFamily="34" charset="0"/>
                        <a:buChar char="•"/>
                      </a:pPr>
                      <a:r>
                        <a:rPr lang="fr-FR" sz="1200" dirty="0">
                          <a:latin typeface="Segoe UI" panose="020B0502040204020203" pitchFamily="34" charset="0"/>
                          <a:cs typeface="Segoe UI" panose="020B0502040204020203" pitchFamily="34" charset="0"/>
                          <a:hlinkClick r:id="rId5"/>
                        </a:rPr>
                        <a:t>Développement des usages MSSanté</a:t>
                      </a:r>
                      <a:endParaRPr lang="fr-FR" sz="12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fr-FR" sz="1200" dirty="0">
                          <a:latin typeface="Segoe UI" panose="020B0502040204020203" pitchFamily="34" charset="0"/>
                          <a:cs typeface="Segoe UI" panose="020B0502040204020203" pitchFamily="34" charset="0"/>
                          <a:hlinkClick r:id="rId6"/>
                        </a:rPr>
                        <a:t>Catalogue des usages MSSanté</a:t>
                      </a:r>
                      <a:endParaRPr lang="fr-FR" sz="1200" dirty="0">
                        <a:latin typeface="Segoe UI" panose="020B0502040204020203" pitchFamily="34" charset="0"/>
                        <a:cs typeface="Segoe UI" panose="020B0502040204020203" pitchFamily="34" charset="0"/>
                      </a:endParaRPr>
                    </a:p>
                  </a:txBody>
                  <a:tcPr anchor="ctr">
                    <a:lnL w="12700" cap="flat" cmpd="sng" algn="ctr">
                      <a:solidFill>
                        <a:srgbClr val="0B82C6"/>
                      </a:solidFill>
                      <a:prstDash val="solid"/>
                      <a:round/>
                      <a:headEnd type="none" w="med" len="med"/>
                      <a:tailEnd type="none" w="med" len="med"/>
                    </a:lnL>
                    <a:lnR w="12700" cap="flat" cmpd="sng" algn="ctr">
                      <a:solidFill>
                        <a:srgbClr val="0B82C6"/>
                      </a:solidFill>
                      <a:prstDash val="solid"/>
                      <a:round/>
                      <a:headEnd type="none" w="med" len="med"/>
                      <a:tailEnd type="none" w="med" len="med"/>
                    </a:lnR>
                    <a:lnT w="12700" cap="flat" cmpd="sng" algn="ctr">
                      <a:solidFill>
                        <a:srgbClr val="0B82C6"/>
                      </a:solidFill>
                      <a:prstDash val="solid"/>
                      <a:round/>
                      <a:headEnd type="none" w="med" len="med"/>
                      <a:tailEnd type="none" w="med" len="med"/>
                    </a:lnT>
                    <a:lnB w="12700" cap="flat" cmpd="sng" algn="ctr">
                      <a:solidFill>
                        <a:srgbClr val="0B82C6"/>
                      </a:solidFill>
                      <a:prstDash val="solid"/>
                      <a:round/>
                      <a:headEnd type="none" w="med" len="med"/>
                      <a:tailEnd type="none" w="med" len="med"/>
                    </a:lnB>
                    <a:solidFill>
                      <a:schemeClr val="bg1"/>
                    </a:solidFill>
                  </a:tcPr>
                </a:tc>
                <a:extLst>
                  <a:ext uri="{0D108BD9-81ED-4DB2-BD59-A6C34878D82A}">
                    <a16:rowId xmlns:a16="http://schemas.microsoft.com/office/drawing/2014/main" val="4125485253"/>
                  </a:ext>
                </a:extLst>
              </a:tr>
            </a:tbl>
          </a:graphicData>
        </a:graphic>
      </p:graphicFrame>
    </p:spTree>
    <p:extLst>
      <p:ext uri="{BB962C8B-B14F-4D97-AF65-F5344CB8AC3E}">
        <p14:creationId xmlns:p14="http://schemas.microsoft.com/office/powerpoint/2010/main" val="41200148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7D67AE8-4BDC-73C9-CB95-25C49B74FF42}"/>
              </a:ext>
            </a:extLst>
          </p:cNvPr>
          <p:cNvSpPr>
            <a:spLocks noGrp="1"/>
          </p:cNvSpPr>
          <p:nvPr>
            <p:ph type="ftr" sz="quarter" idx="3"/>
          </p:nvPr>
        </p:nvSpPr>
        <p:spPr/>
        <p:txBody>
          <a:bodyPr/>
          <a:lstStyle/>
          <a:p>
            <a:r>
              <a:rPr lang="fr-FR"/>
              <a:t>Kit ESMS Numérique│ 29/04/2024 │</a:t>
            </a:r>
          </a:p>
        </p:txBody>
      </p:sp>
      <p:sp>
        <p:nvSpPr>
          <p:cNvPr id="3" name="Espace réservé du texte 2">
            <a:extLst>
              <a:ext uri="{FF2B5EF4-FFF2-40B4-BE49-F238E27FC236}">
                <a16:creationId xmlns:a16="http://schemas.microsoft.com/office/drawing/2014/main" id="{CF09776A-1173-5605-125D-BB1731A902F5}"/>
              </a:ext>
            </a:extLst>
          </p:cNvPr>
          <p:cNvSpPr>
            <a:spLocks noGrp="1"/>
          </p:cNvSpPr>
          <p:nvPr>
            <p:ph type="body" sz="quarter" idx="12"/>
          </p:nvPr>
        </p:nvSpPr>
        <p:spPr>
          <a:xfrm>
            <a:off x="1248608" y="300031"/>
            <a:ext cx="10127489" cy="903837"/>
          </a:xfrm>
        </p:spPr>
        <p:txBody>
          <a:bodyPr vert="horz" wrap="square" lIns="0" tIns="0" rIns="0" bIns="0" rtlCol="0" anchor="t">
            <a:spAutoFit/>
          </a:bodyPr>
          <a:lstStyle/>
          <a:p>
            <a:r>
              <a:rPr lang="fr-FR" dirty="0">
                <a:latin typeface="Segoe UI Semibold"/>
                <a:ea typeface="Segoe UI Black"/>
                <a:cs typeface="Segoe UI Semibold"/>
              </a:rPr>
              <a:t>MSSanté</a:t>
            </a:r>
            <a:endParaRPr lang="fr-FR" dirty="0"/>
          </a:p>
          <a:p>
            <a:endParaRPr lang="fr-FR" dirty="0"/>
          </a:p>
        </p:txBody>
      </p:sp>
      <p:sp>
        <p:nvSpPr>
          <p:cNvPr id="4" name="Espace réservé du texte 3">
            <a:extLst>
              <a:ext uri="{FF2B5EF4-FFF2-40B4-BE49-F238E27FC236}">
                <a16:creationId xmlns:a16="http://schemas.microsoft.com/office/drawing/2014/main" id="{D47CC236-81A0-4528-0CE3-ADC7E3D34FA8}"/>
              </a:ext>
            </a:extLst>
          </p:cNvPr>
          <p:cNvSpPr>
            <a:spLocks noGrp="1"/>
          </p:cNvSpPr>
          <p:nvPr>
            <p:ph type="body" sz="quarter" idx="13"/>
          </p:nvPr>
        </p:nvSpPr>
        <p:spPr>
          <a:xfrm>
            <a:off x="1248609" y="846360"/>
            <a:ext cx="10127488" cy="221599"/>
          </a:xfrm>
        </p:spPr>
        <p:txBody>
          <a:bodyPr/>
          <a:lstStyle/>
          <a:p>
            <a:r>
              <a:rPr lang="fr-FR" dirty="0"/>
              <a:t>Utiliser la MSSanté au quotidien</a:t>
            </a:r>
          </a:p>
        </p:txBody>
      </p:sp>
      <p:sp>
        <p:nvSpPr>
          <p:cNvPr id="6" name="Rectangle 5">
            <a:extLst>
              <a:ext uri="{FF2B5EF4-FFF2-40B4-BE49-F238E27FC236}">
                <a16:creationId xmlns:a16="http://schemas.microsoft.com/office/drawing/2014/main" id="{3F0FF99B-3BD1-BEF8-7620-479905E17710}"/>
              </a:ext>
            </a:extLst>
          </p:cNvPr>
          <p:cNvSpPr/>
          <p:nvPr/>
        </p:nvSpPr>
        <p:spPr>
          <a:xfrm>
            <a:off x="553548" y="4698235"/>
            <a:ext cx="5040000" cy="1295669"/>
          </a:xfrm>
          <a:prstGeom prst="rect">
            <a:avLst/>
          </a:prstGeom>
          <a:solidFill>
            <a:schemeClr val="bg1"/>
          </a:solidFill>
          <a:ln w="19050">
            <a:solidFill>
              <a:srgbClr val="6E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CE4191D-C13E-B810-E725-82B6FEFD0E21}"/>
              </a:ext>
            </a:extLst>
          </p:cNvPr>
          <p:cNvSpPr/>
          <p:nvPr/>
        </p:nvSpPr>
        <p:spPr>
          <a:xfrm>
            <a:off x="6507914" y="3222723"/>
            <a:ext cx="5040000" cy="1296000"/>
          </a:xfrm>
          <a:prstGeom prst="rect">
            <a:avLst/>
          </a:prstGeom>
          <a:solidFill>
            <a:schemeClr val="bg1"/>
          </a:solidFill>
          <a:ln w="19050">
            <a:solidFill>
              <a:srgbClr val="A73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8372DF2-68AB-582C-4993-6ECC2A0FBBAB}"/>
              </a:ext>
            </a:extLst>
          </p:cNvPr>
          <p:cNvSpPr/>
          <p:nvPr/>
        </p:nvSpPr>
        <p:spPr>
          <a:xfrm>
            <a:off x="461107" y="1442411"/>
            <a:ext cx="5040000" cy="1296000"/>
          </a:xfrm>
          <a:prstGeom prst="rect">
            <a:avLst/>
          </a:prstGeom>
          <a:solidFill>
            <a:schemeClr val="bg1"/>
          </a:solidFill>
          <a:ln w="19050">
            <a:solidFill>
              <a:srgbClr val="4C7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Segoe UI" panose="020B0502040204020203" pitchFamily="34" charset="0"/>
              <a:cs typeface="Segoe UI" panose="020B0502040204020203" pitchFamily="34" charset="0"/>
            </a:endParaRPr>
          </a:p>
        </p:txBody>
      </p:sp>
      <p:sp>
        <p:nvSpPr>
          <p:cNvPr id="12" name="ZoneTexte 11">
            <a:extLst>
              <a:ext uri="{FF2B5EF4-FFF2-40B4-BE49-F238E27FC236}">
                <a16:creationId xmlns:a16="http://schemas.microsoft.com/office/drawing/2014/main" id="{A9B07BB9-379E-1EA9-4A1D-6C50AEC0961C}"/>
              </a:ext>
            </a:extLst>
          </p:cNvPr>
          <p:cNvSpPr txBox="1"/>
          <p:nvPr/>
        </p:nvSpPr>
        <p:spPr>
          <a:xfrm>
            <a:off x="1017371" y="1676721"/>
            <a:ext cx="4693650" cy="276999"/>
          </a:xfrm>
          <a:prstGeom prst="rect">
            <a:avLst/>
          </a:prstGeom>
          <a:noFill/>
        </p:spPr>
        <p:txBody>
          <a:bodyPr wrap="square">
            <a:spAutoFit/>
          </a:bodyPr>
          <a:lstStyle/>
          <a:p>
            <a:pPr algn="just"/>
            <a:r>
              <a:rPr lang="fr-FR" sz="1200" b="1" i="0" u="none" strike="noStrike" baseline="0">
                <a:solidFill>
                  <a:srgbClr val="4C759F"/>
                </a:solidFill>
                <a:latin typeface="Segoe UI" panose="020B0502040204020203" pitchFamily="34" charset="0"/>
                <a:cs typeface="Segoe UI" panose="020B0502040204020203" pitchFamily="34" charset="0"/>
              </a:rPr>
              <a:t>Partager des données personnelles de santé</a:t>
            </a:r>
          </a:p>
        </p:txBody>
      </p:sp>
      <p:sp>
        <p:nvSpPr>
          <p:cNvPr id="13" name="ZoneTexte 12">
            <a:extLst>
              <a:ext uri="{FF2B5EF4-FFF2-40B4-BE49-F238E27FC236}">
                <a16:creationId xmlns:a16="http://schemas.microsoft.com/office/drawing/2014/main" id="{1B9E0DA8-BF82-4315-8A70-4B1066CF5D4C}"/>
              </a:ext>
            </a:extLst>
          </p:cNvPr>
          <p:cNvSpPr txBox="1"/>
          <p:nvPr/>
        </p:nvSpPr>
        <p:spPr>
          <a:xfrm>
            <a:off x="1146429" y="4888340"/>
            <a:ext cx="4242165" cy="276999"/>
          </a:xfrm>
          <a:prstGeom prst="rect">
            <a:avLst/>
          </a:prstGeom>
          <a:noFill/>
        </p:spPr>
        <p:txBody>
          <a:bodyPr wrap="square">
            <a:spAutoFit/>
          </a:bodyPr>
          <a:lstStyle/>
          <a:p>
            <a:pPr algn="just"/>
            <a:r>
              <a:rPr lang="fr-FR" sz="1200" b="1" i="0" u="none" strike="noStrike" baseline="0" dirty="0">
                <a:solidFill>
                  <a:srgbClr val="6E69AE"/>
                </a:solidFill>
                <a:latin typeface="Segoe UI" panose="020B0502040204020203" pitchFamily="34" charset="0"/>
                <a:cs typeface="Segoe UI" panose="020B0502040204020203" pitchFamily="34" charset="0"/>
              </a:rPr>
              <a:t>Suivre les indicateurs relatifs à la mise en place par l’ANS</a:t>
            </a:r>
          </a:p>
        </p:txBody>
      </p:sp>
      <p:sp>
        <p:nvSpPr>
          <p:cNvPr id="14" name="ZoneTexte 13">
            <a:extLst>
              <a:ext uri="{FF2B5EF4-FFF2-40B4-BE49-F238E27FC236}">
                <a16:creationId xmlns:a16="http://schemas.microsoft.com/office/drawing/2014/main" id="{AE023B64-FD6B-010C-6D0D-F49AF3BE55C3}"/>
              </a:ext>
            </a:extLst>
          </p:cNvPr>
          <p:cNvSpPr txBox="1"/>
          <p:nvPr/>
        </p:nvSpPr>
        <p:spPr>
          <a:xfrm>
            <a:off x="6602242" y="3313164"/>
            <a:ext cx="4186370" cy="461665"/>
          </a:xfrm>
          <a:prstGeom prst="rect">
            <a:avLst/>
          </a:prstGeom>
          <a:noFill/>
        </p:spPr>
        <p:txBody>
          <a:bodyPr wrap="square">
            <a:spAutoFit/>
          </a:bodyPr>
          <a:lstStyle/>
          <a:p>
            <a:pPr algn="just"/>
            <a:r>
              <a:rPr lang="fr-FR" sz="1200" b="1" i="0" u="none" strike="noStrike" baseline="0">
                <a:solidFill>
                  <a:srgbClr val="AD3C8F"/>
                </a:solidFill>
                <a:latin typeface="Segoe UI" panose="020B0502040204020203" pitchFamily="34" charset="0"/>
                <a:cs typeface="Segoe UI" panose="020B0502040204020203" pitchFamily="34" charset="0"/>
              </a:rPr>
              <a:t>Accompagner l’évolution des pratiques et le développement des usages</a:t>
            </a:r>
          </a:p>
        </p:txBody>
      </p:sp>
      <p:sp>
        <p:nvSpPr>
          <p:cNvPr id="17" name="ZoneTexte 16">
            <a:extLst>
              <a:ext uri="{FF2B5EF4-FFF2-40B4-BE49-F238E27FC236}">
                <a16:creationId xmlns:a16="http://schemas.microsoft.com/office/drawing/2014/main" id="{15FF76DA-4132-EA67-C0EB-4B7B4AB05493}"/>
              </a:ext>
            </a:extLst>
          </p:cNvPr>
          <p:cNvSpPr txBox="1"/>
          <p:nvPr/>
        </p:nvSpPr>
        <p:spPr>
          <a:xfrm>
            <a:off x="1037242" y="1978040"/>
            <a:ext cx="4292771" cy="646331"/>
          </a:xfrm>
          <a:prstGeom prst="rect">
            <a:avLst/>
          </a:prstGeom>
          <a:noFill/>
        </p:spPr>
        <p:txBody>
          <a:bodyPr wrap="square">
            <a:spAutoFit/>
          </a:bodyPr>
          <a:lstStyle/>
          <a:p>
            <a:pPr algn="just"/>
            <a:r>
              <a:rPr lang="fr-FR" sz="1200" dirty="0">
                <a:solidFill>
                  <a:srgbClr val="000000"/>
                </a:solidFill>
                <a:latin typeface="Segoe UI" panose="020B0502040204020203" pitchFamily="34" charset="0"/>
                <a:cs typeface="Segoe UI" panose="020B0502040204020203" pitchFamily="34" charset="0"/>
              </a:rPr>
              <a:t>Le partage de données de santé est sécurisé avec l’ensemble des professionnels ou structures disposant d’adresses MSSanté et enregistrées dans l’annuaire et avec les usagers.</a:t>
            </a:r>
          </a:p>
        </p:txBody>
      </p:sp>
      <p:sp>
        <p:nvSpPr>
          <p:cNvPr id="19" name="ZoneTexte 18">
            <a:extLst>
              <a:ext uri="{FF2B5EF4-FFF2-40B4-BE49-F238E27FC236}">
                <a16:creationId xmlns:a16="http://schemas.microsoft.com/office/drawing/2014/main" id="{56C6081D-C130-6CD0-30B4-370628788233}"/>
              </a:ext>
            </a:extLst>
          </p:cNvPr>
          <p:cNvSpPr txBox="1"/>
          <p:nvPr/>
        </p:nvSpPr>
        <p:spPr>
          <a:xfrm>
            <a:off x="6602242" y="3790157"/>
            <a:ext cx="4186370" cy="646331"/>
          </a:xfrm>
          <a:prstGeom prst="rect">
            <a:avLst/>
          </a:prstGeom>
          <a:noFill/>
        </p:spPr>
        <p:txBody>
          <a:bodyPr wrap="square">
            <a:spAutoFit/>
          </a:bodyPr>
          <a:lstStyle/>
          <a:p>
            <a:pPr algn="just"/>
            <a:r>
              <a:rPr lang="fr-FR" sz="1200" dirty="0">
                <a:solidFill>
                  <a:srgbClr val="000000"/>
                </a:solidFill>
                <a:latin typeface="Segoe UI" panose="020B0502040204020203" pitchFamily="34" charset="0"/>
                <a:cs typeface="Segoe UI" panose="020B0502040204020203" pitchFamily="34" charset="0"/>
              </a:rPr>
              <a:t>Une MSSanté</a:t>
            </a:r>
            <a:r>
              <a:rPr lang="fr-FR" sz="1200" b="0" i="0" u="none" strike="noStrike" baseline="0" dirty="0">
                <a:solidFill>
                  <a:srgbClr val="000000"/>
                </a:solidFill>
                <a:latin typeface="Segoe UI" panose="020B0502040204020203" pitchFamily="34" charset="0"/>
                <a:cs typeface="Segoe UI" panose="020B0502040204020203" pitchFamily="34" charset="0"/>
              </a:rPr>
              <a:t> implique de nouvelles pratiques professionnelles et une évolution en conséquence des organisations de travail.</a:t>
            </a:r>
          </a:p>
        </p:txBody>
      </p:sp>
      <p:sp>
        <p:nvSpPr>
          <p:cNvPr id="21" name="ZoneTexte 20">
            <a:extLst>
              <a:ext uri="{FF2B5EF4-FFF2-40B4-BE49-F238E27FC236}">
                <a16:creationId xmlns:a16="http://schemas.microsoft.com/office/drawing/2014/main" id="{B84EF322-EF02-4AA9-F15F-44C1A02BBDC7}"/>
              </a:ext>
            </a:extLst>
          </p:cNvPr>
          <p:cNvSpPr txBox="1"/>
          <p:nvPr/>
        </p:nvSpPr>
        <p:spPr>
          <a:xfrm>
            <a:off x="1248608" y="5219400"/>
            <a:ext cx="4217546" cy="430887"/>
          </a:xfrm>
          <a:prstGeom prst="rect">
            <a:avLst/>
          </a:prstGeom>
          <a:noFill/>
        </p:spPr>
        <p:txBody>
          <a:bodyPr wrap="square">
            <a:spAutoFit/>
          </a:bodyPr>
          <a:lstStyle/>
          <a:p>
            <a:pPr algn="just"/>
            <a:r>
              <a:rPr lang="fr-FR" sz="1100" b="0" i="1" u="none" strike="noStrike" baseline="0" dirty="0">
                <a:solidFill>
                  <a:srgbClr val="000000"/>
                </a:solidFill>
                <a:latin typeface="Segoe UI" panose="020B0502040204020203" pitchFamily="34" charset="0"/>
                <a:cs typeface="Segoe UI" panose="020B0502040204020203" pitchFamily="34" charset="0"/>
              </a:rPr>
              <a:t>Par exemple : </a:t>
            </a:r>
            <a:r>
              <a:rPr lang="fr-FR" sz="1100" b="0" u="none" strike="noStrike" baseline="0" dirty="0">
                <a:solidFill>
                  <a:srgbClr val="000000"/>
                </a:solidFill>
                <a:latin typeface="Segoe UI" panose="020B0502040204020203" pitchFamily="34" charset="0"/>
                <a:cs typeface="Segoe UI" panose="020B0502040204020203" pitchFamily="34" charset="0"/>
              </a:rPr>
              <a:t>nombre de messages émis / reçus, les partenaires privilégiés.</a:t>
            </a:r>
            <a:endParaRPr lang="fr-FR" sz="1100" b="0" i="1" u="none" strike="noStrike" baseline="0" dirty="0">
              <a:solidFill>
                <a:srgbClr val="000000"/>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7F60011B-37DD-F518-B3A4-E433008FF602}"/>
              </a:ext>
            </a:extLst>
          </p:cNvPr>
          <p:cNvSpPr/>
          <p:nvPr/>
        </p:nvSpPr>
        <p:spPr>
          <a:xfrm>
            <a:off x="5938643" y="1276038"/>
            <a:ext cx="126161" cy="5579104"/>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Connecteur 31">
            <a:extLst>
              <a:ext uri="{FF2B5EF4-FFF2-40B4-BE49-F238E27FC236}">
                <a16:creationId xmlns:a16="http://schemas.microsoft.com/office/drawing/2014/main" id="{9C8A8D32-778C-3004-7644-78981CAAAA69}"/>
              </a:ext>
            </a:extLst>
          </p:cNvPr>
          <p:cNvSpPr/>
          <p:nvPr/>
        </p:nvSpPr>
        <p:spPr>
          <a:xfrm>
            <a:off x="5773123" y="1969423"/>
            <a:ext cx="457200" cy="457200"/>
          </a:xfrm>
          <a:prstGeom prst="flowChartConnector">
            <a:avLst/>
          </a:prstGeom>
          <a:solidFill>
            <a:srgbClr val="4C759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1</a:t>
            </a:r>
          </a:p>
        </p:txBody>
      </p:sp>
      <p:sp>
        <p:nvSpPr>
          <p:cNvPr id="33" name="Organigramme : Connecteur 32">
            <a:extLst>
              <a:ext uri="{FF2B5EF4-FFF2-40B4-BE49-F238E27FC236}">
                <a16:creationId xmlns:a16="http://schemas.microsoft.com/office/drawing/2014/main" id="{48F9D044-CC14-7CF3-7ECD-20AA28361B64}"/>
              </a:ext>
            </a:extLst>
          </p:cNvPr>
          <p:cNvSpPr/>
          <p:nvPr/>
        </p:nvSpPr>
        <p:spPr>
          <a:xfrm>
            <a:off x="5773123" y="3745555"/>
            <a:ext cx="457200" cy="457200"/>
          </a:xfrm>
          <a:prstGeom prst="flowChartConnector">
            <a:avLst/>
          </a:prstGeom>
          <a:solidFill>
            <a:srgbClr val="A7358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2</a:t>
            </a:r>
          </a:p>
        </p:txBody>
      </p:sp>
      <p:sp>
        <p:nvSpPr>
          <p:cNvPr id="34" name="Organigramme : Connecteur 33">
            <a:extLst>
              <a:ext uri="{FF2B5EF4-FFF2-40B4-BE49-F238E27FC236}">
                <a16:creationId xmlns:a16="http://schemas.microsoft.com/office/drawing/2014/main" id="{F1162665-A26A-2E98-C170-81B1792D70BA}"/>
              </a:ext>
            </a:extLst>
          </p:cNvPr>
          <p:cNvSpPr/>
          <p:nvPr/>
        </p:nvSpPr>
        <p:spPr>
          <a:xfrm>
            <a:off x="5773123" y="5216887"/>
            <a:ext cx="457200" cy="457200"/>
          </a:xfrm>
          <a:prstGeom prst="flowChartConnector">
            <a:avLst/>
          </a:prstGeom>
          <a:solidFill>
            <a:srgbClr val="6E69AE"/>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a:latin typeface="Segoe UI" panose="020B0502040204020203" pitchFamily="34" charset="0"/>
                <a:cs typeface="Segoe UI" panose="020B0502040204020203" pitchFamily="34" charset="0"/>
              </a:rPr>
              <a:t>3</a:t>
            </a:r>
          </a:p>
        </p:txBody>
      </p:sp>
      <p:pic>
        <p:nvPicPr>
          <p:cNvPr id="8" name="Graphique 7" descr="Médical contour">
            <a:extLst>
              <a:ext uri="{FF2B5EF4-FFF2-40B4-BE49-F238E27FC236}">
                <a16:creationId xmlns:a16="http://schemas.microsoft.com/office/drawing/2014/main" id="{B91C4792-4ED6-D7EA-B41D-0017D28BC58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066" y="1883254"/>
            <a:ext cx="602738" cy="602738"/>
          </a:xfrm>
          <a:prstGeom prst="rect">
            <a:avLst/>
          </a:prstGeom>
        </p:spPr>
      </p:pic>
      <p:pic>
        <p:nvPicPr>
          <p:cNvPr id="9" name="Graphique 8" descr="Classe contour">
            <a:extLst>
              <a:ext uri="{FF2B5EF4-FFF2-40B4-BE49-F238E27FC236}">
                <a16:creationId xmlns:a16="http://schemas.microsoft.com/office/drawing/2014/main" id="{B97D109A-1388-3F37-822A-E58271ABA9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69742" y="3571415"/>
            <a:ext cx="591010" cy="591010"/>
          </a:xfrm>
          <a:prstGeom prst="rect">
            <a:avLst/>
          </a:prstGeom>
        </p:spPr>
      </p:pic>
      <p:pic>
        <p:nvPicPr>
          <p:cNvPr id="24" name="Graphique 23" descr="Statistiques contour">
            <a:extLst>
              <a:ext uri="{FF2B5EF4-FFF2-40B4-BE49-F238E27FC236}">
                <a16:creationId xmlns:a16="http://schemas.microsoft.com/office/drawing/2014/main" id="{1522778A-AF61-3ACA-E56C-12925F7286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932" y="5147695"/>
            <a:ext cx="744236" cy="744236"/>
          </a:xfrm>
          <a:prstGeom prst="rect">
            <a:avLst/>
          </a:prstGeom>
        </p:spPr>
      </p:pic>
      <p:pic>
        <p:nvPicPr>
          <p:cNvPr id="7" name="Picture 2" descr="MSSanté Pro | Maison de Santé Marie Galène">
            <a:extLst>
              <a:ext uri="{FF2B5EF4-FFF2-40B4-BE49-F238E27FC236}">
                <a16:creationId xmlns:a16="http://schemas.microsoft.com/office/drawing/2014/main" id="{777EBEC9-1C88-C31F-F1BB-58EADC4312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759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05C26978-9498-AA47-A575-DB485FC8B8B3}"/>
              </a:ext>
            </a:extLst>
          </p:cNvPr>
          <p:cNvSpPr/>
          <p:nvPr/>
        </p:nvSpPr>
        <p:spPr>
          <a:xfrm>
            <a:off x="292608" y="1380744"/>
            <a:ext cx="11231087" cy="495743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Espace réservé du pied de page 1">
            <a:extLst>
              <a:ext uri="{FF2B5EF4-FFF2-40B4-BE49-F238E27FC236}">
                <a16:creationId xmlns:a16="http://schemas.microsoft.com/office/drawing/2014/main" id="{50749887-F20E-81A5-4702-36F09D6F444A}"/>
              </a:ext>
            </a:extLst>
          </p:cNvPr>
          <p:cNvSpPr>
            <a:spLocks noGrp="1"/>
          </p:cNvSpPr>
          <p:nvPr>
            <p:ph type="ftr" sz="quarter" idx="3"/>
          </p:nvPr>
        </p:nvSpPr>
        <p:spPr>
          <a:xfrm>
            <a:off x="668305" y="6338183"/>
            <a:ext cx="5257800" cy="365125"/>
          </a:xfrm>
        </p:spPr>
        <p:txBody>
          <a:bodyPr/>
          <a:lstStyle/>
          <a:p>
            <a:r>
              <a:rPr lang="fr-FR"/>
              <a:t>Kit ESMS Numérique│ 29/04/2024 │</a:t>
            </a:r>
          </a:p>
        </p:txBody>
      </p:sp>
      <p:sp>
        <p:nvSpPr>
          <p:cNvPr id="10" name="Titre 3">
            <a:extLst>
              <a:ext uri="{FF2B5EF4-FFF2-40B4-BE49-F238E27FC236}">
                <a16:creationId xmlns:a16="http://schemas.microsoft.com/office/drawing/2014/main" id="{0C6C24DE-ED0D-D9CE-68EF-B9FC94B7D5C2}"/>
              </a:ext>
            </a:extLst>
          </p:cNvPr>
          <p:cNvSpPr txBox="1">
            <a:spLocks/>
          </p:cNvSpPr>
          <p:nvPr/>
        </p:nvSpPr>
        <p:spPr>
          <a:xfrm>
            <a:off x="1050636" y="506484"/>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12" name="Espace réservé du texte 4">
            <a:extLst>
              <a:ext uri="{FF2B5EF4-FFF2-40B4-BE49-F238E27FC236}">
                <a16:creationId xmlns:a16="http://schemas.microsoft.com/office/drawing/2014/main" id="{18657320-3B95-A0A7-C63E-C594A9177DF9}"/>
              </a:ext>
            </a:extLst>
          </p:cNvPr>
          <p:cNvSpPr txBox="1">
            <a:spLocks/>
          </p:cNvSpPr>
          <p:nvPr/>
        </p:nvSpPr>
        <p:spPr>
          <a:xfrm>
            <a:off x="1050636" y="949004"/>
            <a:ext cx="6373091" cy="221599"/>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Exemples d’usages avec une MSSanté</a:t>
            </a:r>
          </a:p>
        </p:txBody>
      </p:sp>
      <p:pic>
        <p:nvPicPr>
          <p:cNvPr id="3" name="Picture 2" descr="MSSanté Pro | Maison de Santé Marie Galène">
            <a:extLst>
              <a:ext uri="{FF2B5EF4-FFF2-40B4-BE49-F238E27FC236}">
                <a16:creationId xmlns:a16="http://schemas.microsoft.com/office/drawing/2014/main" id="{B5592B3B-4CCA-319A-DAF5-D4000E84B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droite à entaille 4">
            <a:extLst>
              <a:ext uri="{FF2B5EF4-FFF2-40B4-BE49-F238E27FC236}">
                <a16:creationId xmlns:a16="http://schemas.microsoft.com/office/drawing/2014/main" id="{4DCC6683-96DB-FDB9-E080-25A5643CC466}"/>
              </a:ext>
            </a:extLst>
          </p:cNvPr>
          <p:cNvSpPr/>
          <p:nvPr/>
        </p:nvSpPr>
        <p:spPr>
          <a:xfrm>
            <a:off x="3973230" y="2171003"/>
            <a:ext cx="2320363" cy="311976"/>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Segoe UI" panose="020B0502040204020203" pitchFamily="34" charset="0"/>
                <a:cs typeface="Segoe UI" panose="020B0502040204020203" pitchFamily="34" charset="0"/>
              </a:rPr>
              <a:t>ENVOI</a:t>
            </a:r>
          </a:p>
        </p:txBody>
      </p:sp>
      <p:sp>
        <p:nvSpPr>
          <p:cNvPr id="7" name="Flèche : droite 6">
            <a:extLst>
              <a:ext uri="{FF2B5EF4-FFF2-40B4-BE49-F238E27FC236}">
                <a16:creationId xmlns:a16="http://schemas.microsoft.com/office/drawing/2014/main" id="{97B1549F-4104-1BF4-1CA0-C4C819A41DE4}"/>
              </a:ext>
            </a:extLst>
          </p:cNvPr>
          <p:cNvSpPr/>
          <p:nvPr/>
        </p:nvSpPr>
        <p:spPr>
          <a:xfrm>
            <a:off x="590691" y="2162093"/>
            <a:ext cx="3382539" cy="313796"/>
          </a:xfrm>
          <a:prstGeom prst="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defRPr/>
            </a:pPr>
            <a:r>
              <a:rPr lang="fr-FR" sz="1100" kern="0" dirty="0">
                <a:latin typeface="Segoe UI" panose="020B0502040204020203" pitchFamily="34" charset="0"/>
                <a:cs typeface="Segoe UI" panose="020B0502040204020203" pitchFamily="34" charset="0"/>
              </a:rPr>
              <a:t>RÉDACTION DE LA PRESCRIPTION</a:t>
            </a:r>
          </a:p>
        </p:txBody>
      </p:sp>
      <p:sp>
        <p:nvSpPr>
          <p:cNvPr id="9" name="Flèche : droite à entaille 8">
            <a:extLst>
              <a:ext uri="{FF2B5EF4-FFF2-40B4-BE49-F238E27FC236}">
                <a16:creationId xmlns:a16="http://schemas.microsoft.com/office/drawing/2014/main" id="{5B9B25CC-249C-2A9D-E5F4-713ECEB31785}"/>
              </a:ext>
            </a:extLst>
          </p:cNvPr>
          <p:cNvSpPr/>
          <p:nvPr/>
        </p:nvSpPr>
        <p:spPr>
          <a:xfrm>
            <a:off x="6310527" y="2173837"/>
            <a:ext cx="4738030" cy="311976"/>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Segoe UI" panose="020B0502040204020203" pitchFamily="34" charset="0"/>
                <a:cs typeface="Segoe UI" panose="020B0502040204020203" pitchFamily="34" charset="0"/>
              </a:rPr>
              <a:t>RÉCEPTION DE LA PRESCRIPTION</a:t>
            </a:r>
          </a:p>
        </p:txBody>
      </p:sp>
      <p:sp>
        <p:nvSpPr>
          <p:cNvPr id="11" name="Rectangle 10">
            <a:extLst>
              <a:ext uri="{FF2B5EF4-FFF2-40B4-BE49-F238E27FC236}">
                <a16:creationId xmlns:a16="http://schemas.microsoft.com/office/drawing/2014/main" id="{7CCE8A17-A02B-50D8-DA08-B6890E9FD54C}"/>
              </a:ext>
            </a:extLst>
          </p:cNvPr>
          <p:cNvSpPr/>
          <p:nvPr/>
        </p:nvSpPr>
        <p:spPr>
          <a:xfrm>
            <a:off x="1789104" y="1856637"/>
            <a:ext cx="985040" cy="293607"/>
          </a:xfrm>
          <a:prstGeom prst="rect">
            <a:avLst/>
          </a:prstGeom>
          <a:noFill/>
        </p:spPr>
        <p:txBody>
          <a:bodyPr wrap="square">
            <a:spAutoFit/>
          </a:bodyPr>
          <a:lstStyle/>
          <a:p>
            <a:pPr algn="ctr" defTabSz="500173">
              <a:lnSpc>
                <a:spcPct val="120000"/>
              </a:lnSpc>
              <a:spcBef>
                <a:spcPts val="247"/>
              </a:spcBef>
              <a:buClr>
                <a:srgbClr val="EE2757"/>
              </a:buClr>
              <a:defRPr/>
            </a:pPr>
            <a:r>
              <a:rPr lang="fr-FR" sz="1200" b="1" kern="0">
                <a:solidFill>
                  <a:srgbClr val="4C759F"/>
                </a:solidFill>
                <a:latin typeface="Segoe UI" panose="020B0502040204020203" pitchFamily="34" charset="0"/>
                <a:cs typeface="Segoe UI" panose="020B0502040204020203" pitchFamily="34" charset="0"/>
              </a:rPr>
              <a:t>EHPAD</a:t>
            </a:r>
          </a:p>
        </p:txBody>
      </p:sp>
      <p:sp>
        <p:nvSpPr>
          <p:cNvPr id="13" name="Rectangle 12">
            <a:extLst>
              <a:ext uri="{FF2B5EF4-FFF2-40B4-BE49-F238E27FC236}">
                <a16:creationId xmlns:a16="http://schemas.microsoft.com/office/drawing/2014/main" id="{E34E05D2-94B3-0330-F436-E1A765F173C1}"/>
              </a:ext>
            </a:extLst>
          </p:cNvPr>
          <p:cNvSpPr/>
          <p:nvPr/>
        </p:nvSpPr>
        <p:spPr>
          <a:xfrm>
            <a:off x="7789955" y="1861890"/>
            <a:ext cx="1607795" cy="293607"/>
          </a:xfrm>
          <a:prstGeom prst="rect">
            <a:avLst/>
          </a:prstGeom>
          <a:noFill/>
        </p:spPr>
        <p:txBody>
          <a:bodyPr wrap="square">
            <a:spAutoFit/>
          </a:bodyPr>
          <a:lstStyle/>
          <a:p>
            <a:pPr algn="ctr" defTabSz="500173">
              <a:lnSpc>
                <a:spcPct val="120000"/>
              </a:lnSpc>
              <a:spcBef>
                <a:spcPts val="247"/>
              </a:spcBef>
              <a:buClr>
                <a:srgbClr val="EE2757"/>
              </a:buClr>
              <a:defRPr/>
            </a:pPr>
            <a:r>
              <a:rPr lang="fr-FR" sz="1200" b="1" kern="0">
                <a:solidFill>
                  <a:srgbClr val="4C759F"/>
                </a:solidFill>
                <a:latin typeface="Segoe UI" panose="020B0502040204020203" pitchFamily="34" charset="0"/>
                <a:cs typeface="Segoe UI" panose="020B0502040204020203" pitchFamily="34" charset="0"/>
              </a:rPr>
              <a:t>PHARMACIE</a:t>
            </a:r>
          </a:p>
        </p:txBody>
      </p:sp>
      <p:cxnSp>
        <p:nvCxnSpPr>
          <p:cNvPr id="15" name="Connecteur droit avec flèche 91">
            <a:extLst>
              <a:ext uri="{FF2B5EF4-FFF2-40B4-BE49-F238E27FC236}">
                <a16:creationId xmlns:a16="http://schemas.microsoft.com/office/drawing/2014/main" id="{B804C0CA-0652-411A-BEAC-3E0A8C82F0D5}"/>
              </a:ext>
            </a:extLst>
          </p:cNvPr>
          <p:cNvCxnSpPr>
            <a:cxnSpLocks/>
          </p:cNvCxnSpPr>
          <p:nvPr/>
        </p:nvCxnSpPr>
        <p:spPr>
          <a:xfrm>
            <a:off x="615133" y="2889702"/>
            <a:ext cx="10433424" cy="0"/>
          </a:xfrm>
          <a:prstGeom prst="straightConnector1">
            <a:avLst/>
          </a:prstGeom>
          <a:ln w="38100">
            <a:solidFill>
              <a:srgbClr val="4C759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E18273-F86B-C398-0A75-7784B1769F44}"/>
              </a:ext>
            </a:extLst>
          </p:cNvPr>
          <p:cNvSpPr/>
          <p:nvPr/>
        </p:nvSpPr>
        <p:spPr>
          <a:xfrm>
            <a:off x="975039" y="3141354"/>
            <a:ext cx="799674" cy="713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endParaRPr lang="fr-FR" sz="700" kern="0">
              <a:solidFill>
                <a:srgbClr val="0F7986"/>
              </a:solidFill>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DB60EB9C-186F-360E-7344-3396D7DD13D2}"/>
              </a:ext>
            </a:extLst>
          </p:cNvPr>
          <p:cNvSpPr/>
          <p:nvPr/>
        </p:nvSpPr>
        <p:spPr>
          <a:xfrm>
            <a:off x="3859766" y="3215454"/>
            <a:ext cx="2504326" cy="4977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buClr>
                <a:srgbClr val="DD0954"/>
              </a:buClr>
              <a:defRPr/>
            </a:pPr>
            <a:r>
              <a:rPr lang="fr-FR" sz="800" kern="0" dirty="0">
                <a:solidFill>
                  <a:schemeClr val="tx1"/>
                </a:solidFill>
                <a:latin typeface="Segoe UI" panose="020B0502040204020203" pitchFamily="34" charset="0"/>
                <a:cs typeface="Segoe UI" panose="020B0502040204020203" pitchFamily="34" charset="0"/>
              </a:rPr>
              <a:t>La prescription est encapsulée automatiquement dans un message MSSanté transmis à l’officine de pharmacie conventionnée MSSanté compatible</a:t>
            </a:r>
          </a:p>
        </p:txBody>
      </p:sp>
      <p:sp>
        <p:nvSpPr>
          <p:cNvPr id="21" name="Rectangle 20">
            <a:extLst>
              <a:ext uri="{FF2B5EF4-FFF2-40B4-BE49-F238E27FC236}">
                <a16:creationId xmlns:a16="http://schemas.microsoft.com/office/drawing/2014/main" id="{6D392AAC-08A8-88E6-FE5A-43F74EDC7325}"/>
              </a:ext>
            </a:extLst>
          </p:cNvPr>
          <p:cNvSpPr/>
          <p:nvPr/>
        </p:nvSpPr>
        <p:spPr>
          <a:xfrm>
            <a:off x="6345976" y="3218819"/>
            <a:ext cx="1823393" cy="448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800" kern="0">
                <a:solidFill>
                  <a:schemeClr val="tx1"/>
                </a:solidFill>
                <a:latin typeface="Segoe UI" panose="020B0502040204020203" pitchFamily="34" charset="0"/>
                <a:cs typeface="Segoe UI" panose="020B0502040204020203" pitchFamily="34" charset="0"/>
              </a:rPr>
              <a:t>Une fois la prescription réceptionnée, la pharmacie prépare et vérifie la dotation nominative </a:t>
            </a:r>
          </a:p>
        </p:txBody>
      </p:sp>
      <p:sp>
        <p:nvSpPr>
          <p:cNvPr id="23" name="Rectangle 22">
            <a:extLst>
              <a:ext uri="{FF2B5EF4-FFF2-40B4-BE49-F238E27FC236}">
                <a16:creationId xmlns:a16="http://schemas.microsoft.com/office/drawing/2014/main" id="{E595E5FB-A5D2-2010-35C1-C7382F2D9965}"/>
              </a:ext>
            </a:extLst>
          </p:cNvPr>
          <p:cNvSpPr/>
          <p:nvPr/>
        </p:nvSpPr>
        <p:spPr>
          <a:xfrm>
            <a:off x="843012" y="3195768"/>
            <a:ext cx="2877224" cy="3278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dirty="0">
                <a:solidFill>
                  <a:schemeClr val="tx1"/>
                </a:solidFill>
                <a:latin typeface="Segoe UI" panose="020B0502040204020203" pitchFamily="34" charset="0"/>
                <a:cs typeface="Segoe UI" panose="020B0502040204020203" pitchFamily="34" charset="0"/>
              </a:rPr>
              <a:t>Le médecin rédige la prescription et génère l’ordonnance dans le DUI</a:t>
            </a:r>
          </a:p>
        </p:txBody>
      </p:sp>
      <p:sp>
        <p:nvSpPr>
          <p:cNvPr id="25" name="Rectangle 24">
            <a:extLst>
              <a:ext uri="{FF2B5EF4-FFF2-40B4-BE49-F238E27FC236}">
                <a16:creationId xmlns:a16="http://schemas.microsoft.com/office/drawing/2014/main" id="{81C9929A-E6AE-17D3-D60E-3A10F376D495}"/>
              </a:ext>
            </a:extLst>
          </p:cNvPr>
          <p:cNvSpPr/>
          <p:nvPr/>
        </p:nvSpPr>
        <p:spPr>
          <a:xfrm>
            <a:off x="8219704" y="3208385"/>
            <a:ext cx="1567095" cy="5880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a:solidFill>
                  <a:schemeClr val="tx1"/>
                </a:solidFill>
                <a:latin typeface="Segoe UI" panose="020B0502040204020203" pitchFamily="34" charset="0"/>
                <a:cs typeface="Segoe UI" panose="020B0502040204020203" pitchFamily="34" charset="0"/>
              </a:rPr>
              <a:t>Le pharmacien appelle et écrit au médecin pour modification et proposition de substitution de médicaments</a:t>
            </a:r>
          </a:p>
        </p:txBody>
      </p:sp>
      <p:sp>
        <p:nvSpPr>
          <p:cNvPr id="27" name="Rectangle 26">
            <a:extLst>
              <a:ext uri="{FF2B5EF4-FFF2-40B4-BE49-F238E27FC236}">
                <a16:creationId xmlns:a16="http://schemas.microsoft.com/office/drawing/2014/main" id="{6B083A1A-4774-2AF4-5656-28715A76EA35}"/>
              </a:ext>
            </a:extLst>
          </p:cNvPr>
          <p:cNvSpPr/>
          <p:nvPr/>
        </p:nvSpPr>
        <p:spPr>
          <a:xfrm>
            <a:off x="9822137" y="3082571"/>
            <a:ext cx="1152966" cy="713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a:solidFill>
                  <a:schemeClr val="tx1"/>
                </a:solidFill>
                <a:latin typeface="Segoe UI" panose="020B0502040204020203" pitchFamily="34" charset="0"/>
                <a:cs typeface="Segoe UI" panose="020B0502040204020203" pitchFamily="34" charset="0"/>
              </a:rPr>
              <a:t>Il fait livrer la dotation nominative à l’EHPAD</a:t>
            </a:r>
          </a:p>
        </p:txBody>
      </p:sp>
      <p:grpSp>
        <p:nvGrpSpPr>
          <p:cNvPr id="29" name="Groupe 101">
            <a:extLst>
              <a:ext uri="{FF2B5EF4-FFF2-40B4-BE49-F238E27FC236}">
                <a16:creationId xmlns:a16="http://schemas.microsoft.com/office/drawing/2014/main" id="{60A74420-DC80-5349-E579-219FF5F6F1D5}"/>
              </a:ext>
            </a:extLst>
          </p:cNvPr>
          <p:cNvGrpSpPr/>
          <p:nvPr/>
        </p:nvGrpSpPr>
        <p:grpSpPr>
          <a:xfrm>
            <a:off x="6940978" y="2615513"/>
            <a:ext cx="540000" cy="540000"/>
            <a:chOff x="-995375" y="6368563"/>
            <a:chExt cx="468000" cy="467510"/>
          </a:xfrm>
        </p:grpSpPr>
        <p:sp>
          <p:nvSpPr>
            <p:cNvPr id="31" name="Ellipse 105">
              <a:extLst>
                <a:ext uri="{FF2B5EF4-FFF2-40B4-BE49-F238E27FC236}">
                  <a16:creationId xmlns:a16="http://schemas.microsoft.com/office/drawing/2014/main" id="{7CEE534D-49AD-BA23-FC1A-57ED62C3E6FB}"/>
                </a:ext>
              </a:extLst>
            </p:cNvPr>
            <p:cNvSpPr/>
            <p:nvPr/>
          </p:nvSpPr>
          <p:spPr>
            <a:xfrm>
              <a:off x="-995375" y="6368563"/>
              <a:ext cx="468000" cy="467510"/>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33" name="Picture 2" descr="pharmacien Icône gratuit">
              <a:extLst>
                <a:ext uri="{FF2B5EF4-FFF2-40B4-BE49-F238E27FC236}">
                  <a16:creationId xmlns:a16="http://schemas.microsoft.com/office/drawing/2014/main" id="{1EE54D60-AC6A-297B-ABE2-4C99B7BF75B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563" b="98438" l="9375" r="89844">
                          <a14:foregroundMark x1="28906" y1="8594" x2="62500" y2="9375"/>
                          <a14:foregroundMark x1="37500" y1="5469" x2="50000" y2="1563"/>
                          <a14:foregroundMark x1="28906" y1="92969" x2="72656" y2="83594"/>
                          <a14:foregroundMark x1="72656" y1="83594" x2="75781" y2="74219"/>
                          <a14:foregroundMark x1="67188" y1="95313" x2="38281" y2="98438"/>
                          <a14:foregroundMark x1="29688" y1="13281" x2="63281" y2="11719"/>
                        </a14:backgroundRemoval>
                      </a14:imgEffect>
                    </a14:imgLayer>
                  </a14:imgProps>
                </a:ext>
                <a:ext uri="{28A0092B-C50C-407E-A947-70E740481C1C}">
                  <a14:useLocalDpi xmlns:a14="http://schemas.microsoft.com/office/drawing/2010/main" val="0"/>
                </a:ext>
              </a:extLst>
            </a:blip>
            <a:srcRect/>
            <a:stretch>
              <a:fillRect/>
            </a:stretch>
          </p:blipFill>
          <p:spPr bwMode="auto">
            <a:xfrm>
              <a:off x="-941442" y="6401835"/>
              <a:ext cx="385532" cy="38553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Ellipse 111">
            <a:extLst>
              <a:ext uri="{FF2B5EF4-FFF2-40B4-BE49-F238E27FC236}">
                <a16:creationId xmlns:a16="http://schemas.microsoft.com/office/drawing/2014/main" id="{5F71DAEC-00C8-243C-2873-F1788C437C47}"/>
              </a:ext>
            </a:extLst>
          </p:cNvPr>
          <p:cNvSpPr/>
          <p:nvPr/>
        </p:nvSpPr>
        <p:spPr>
          <a:xfrm>
            <a:off x="1746358" y="2654440"/>
            <a:ext cx="527327" cy="501073"/>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grpSp>
        <p:nvGrpSpPr>
          <p:cNvPr id="37" name="Group 136">
            <a:extLst>
              <a:ext uri="{FF2B5EF4-FFF2-40B4-BE49-F238E27FC236}">
                <a16:creationId xmlns:a16="http://schemas.microsoft.com/office/drawing/2014/main" id="{9FD3D898-946F-6F51-FCC7-E94260A211F5}"/>
              </a:ext>
            </a:extLst>
          </p:cNvPr>
          <p:cNvGrpSpPr/>
          <p:nvPr/>
        </p:nvGrpSpPr>
        <p:grpSpPr>
          <a:xfrm>
            <a:off x="10132104" y="2615513"/>
            <a:ext cx="540000" cy="540000"/>
            <a:chOff x="6118022" y="7865315"/>
            <a:chExt cx="468000" cy="468000"/>
          </a:xfrm>
          <a:solidFill>
            <a:schemeClr val="accent5">
              <a:lumMod val="20000"/>
              <a:lumOff val="80000"/>
            </a:schemeClr>
          </a:solidFill>
        </p:grpSpPr>
        <p:sp>
          <p:nvSpPr>
            <p:cNvPr id="39" name="Ellipse 119">
              <a:extLst>
                <a:ext uri="{FF2B5EF4-FFF2-40B4-BE49-F238E27FC236}">
                  <a16:creationId xmlns:a16="http://schemas.microsoft.com/office/drawing/2014/main" id="{F1BE6664-492D-3B7D-598A-0217646CDC7F}"/>
                </a:ext>
              </a:extLst>
            </p:cNvPr>
            <p:cNvSpPr/>
            <p:nvPr/>
          </p:nvSpPr>
          <p:spPr>
            <a:xfrm>
              <a:off x="6118022" y="7865315"/>
              <a:ext cx="468000" cy="468000"/>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40" name="Picture 10" descr="boîte Icône gratuit">
              <a:extLst>
                <a:ext uri="{FF2B5EF4-FFF2-40B4-BE49-F238E27FC236}">
                  <a16:creationId xmlns:a16="http://schemas.microsoft.com/office/drawing/2014/main" id="{0D817BF3-4783-0166-E2DA-9FF158A0990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0317" y="7929238"/>
              <a:ext cx="340861" cy="340861"/>
            </a:xfrm>
            <a:prstGeom prst="rect">
              <a:avLst/>
            </a:prstGeom>
            <a:noFill/>
          </p:spPr>
        </p:pic>
      </p:grpSp>
      <p:pic>
        <p:nvPicPr>
          <p:cNvPr id="41" name="Picture 8" descr="médecin Icône gratuit">
            <a:extLst>
              <a:ext uri="{FF2B5EF4-FFF2-40B4-BE49-F238E27FC236}">
                <a16:creationId xmlns:a16="http://schemas.microsoft.com/office/drawing/2014/main" id="{04E3089B-F553-E9E4-7128-CDBECD646A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516" y="2609785"/>
            <a:ext cx="546580" cy="54658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146">
            <a:extLst>
              <a:ext uri="{FF2B5EF4-FFF2-40B4-BE49-F238E27FC236}">
                <a16:creationId xmlns:a16="http://schemas.microsoft.com/office/drawing/2014/main" id="{A6599338-4F3D-65D1-688F-C39EE5228389}"/>
              </a:ext>
            </a:extLst>
          </p:cNvPr>
          <p:cNvGrpSpPr/>
          <p:nvPr/>
        </p:nvGrpSpPr>
        <p:grpSpPr>
          <a:xfrm>
            <a:off x="8702838" y="2615513"/>
            <a:ext cx="540000" cy="540000"/>
            <a:chOff x="5091428" y="7814946"/>
            <a:chExt cx="540000" cy="540000"/>
          </a:xfrm>
          <a:solidFill>
            <a:schemeClr val="accent5">
              <a:lumMod val="20000"/>
              <a:lumOff val="80000"/>
            </a:schemeClr>
          </a:solidFill>
        </p:grpSpPr>
        <p:sp>
          <p:nvSpPr>
            <p:cNvPr id="44" name="Ellipse 58">
              <a:extLst>
                <a:ext uri="{FF2B5EF4-FFF2-40B4-BE49-F238E27FC236}">
                  <a16:creationId xmlns:a16="http://schemas.microsoft.com/office/drawing/2014/main" id="{74E84CB6-9A2B-B8EB-44C1-8F965578358E}"/>
                </a:ext>
              </a:extLst>
            </p:cNvPr>
            <p:cNvSpPr/>
            <p:nvPr/>
          </p:nvSpPr>
          <p:spPr>
            <a:xfrm>
              <a:off x="5091428" y="7814946"/>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45" name="Image 23">
              <a:extLst>
                <a:ext uri="{FF2B5EF4-FFF2-40B4-BE49-F238E27FC236}">
                  <a16:creationId xmlns:a16="http://schemas.microsoft.com/office/drawing/2014/main" id="{1851BC01-5933-8899-BA87-961708F9CE0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9161" y1="76629" x2="49161" y2="76629"/>
                          <a14:foregroundMark x1="46643" y1="20225" x2="46643" y2="20225"/>
                          <a14:foregroundMark x1="46643" y1="23708" x2="46643" y2="23708"/>
                          <a14:foregroundMark x1="59712" y1="77416" x2="59712" y2="77416"/>
                          <a14:foregroundMark x1="51679" y1="32472" x2="51679" y2="32472"/>
                        </a14:backgroundRemoval>
                      </a14:imgEffect>
                    </a14:imgLayer>
                  </a14:imgProps>
                </a:ext>
              </a:extLst>
            </a:blip>
            <a:stretch>
              <a:fillRect/>
            </a:stretch>
          </p:blipFill>
          <p:spPr>
            <a:xfrm>
              <a:off x="5144185" y="7892545"/>
              <a:ext cx="427173" cy="454940"/>
            </a:xfrm>
            <a:prstGeom prst="rect">
              <a:avLst/>
            </a:prstGeom>
            <a:noFill/>
            <a:ln>
              <a:noFill/>
            </a:ln>
          </p:spPr>
        </p:pic>
      </p:grpSp>
      <p:grpSp>
        <p:nvGrpSpPr>
          <p:cNvPr id="46" name="Group 83">
            <a:extLst>
              <a:ext uri="{FF2B5EF4-FFF2-40B4-BE49-F238E27FC236}">
                <a16:creationId xmlns:a16="http://schemas.microsoft.com/office/drawing/2014/main" id="{ACEB012C-6ED2-449D-CA1C-3B8FBF389CF5}"/>
              </a:ext>
            </a:extLst>
          </p:cNvPr>
          <p:cNvGrpSpPr/>
          <p:nvPr/>
        </p:nvGrpSpPr>
        <p:grpSpPr>
          <a:xfrm>
            <a:off x="2359744" y="2618664"/>
            <a:ext cx="540000" cy="540000"/>
            <a:chOff x="9710173" y="5515095"/>
            <a:chExt cx="540000" cy="540000"/>
          </a:xfrm>
          <a:solidFill>
            <a:schemeClr val="accent5">
              <a:lumMod val="20000"/>
              <a:lumOff val="80000"/>
            </a:schemeClr>
          </a:solidFill>
        </p:grpSpPr>
        <p:sp>
          <p:nvSpPr>
            <p:cNvPr id="47" name="Ellipse 58">
              <a:extLst>
                <a:ext uri="{FF2B5EF4-FFF2-40B4-BE49-F238E27FC236}">
                  <a16:creationId xmlns:a16="http://schemas.microsoft.com/office/drawing/2014/main" id="{DDE2617D-68A8-432E-F12B-4CC7C137B13F}"/>
                </a:ext>
              </a:extLst>
            </p:cNvPr>
            <p:cNvSpPr/>
            <p:nvPr/>
          </p:nvSpPr>
          <p:spPr>
            <a:xfrm>
              <a:off x="9710173" y="5515095"/>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48" name="Image 23">
              <a:extLst>
                <a:ext uri="{FF2B5EF4-FFF2-40B4-BE49-F238E27FC236}">
                  <a16:creationId xmlns:a16="http://schemas.microsoft.com/office/drawing/2014/main" id="{0FFD340A-53E4-CF04-3E18-742AB2698D23}"/>
                </a:ext>
              </a:extLst>
            </p:cNvPr>
            <p:cNvPicPr>
              <a:picLocks noChangeAspect="1"/>
            </p:cNvPicPr>
            <p:nvPr/>
          </p:nvPicPr>
          <p:blipFill>
            <a:blip r:embed="rId9"/>
            <a:stretch>
              <a:fillRect/>
            </a:stretch>
          </p:blipFill>
          <p:spPr>
            <a:xfrm>
              <a:off x="9799786" y="5588585"/>
              <a:ext cx="360774" cy="384224"/>
            </a:xfrm>
            <a:prstGeom prst="rect">
              <a:avLst/>
            </a:prstGeom>
            <a:grpFill/>
            <a:ln>
              <a:noFill/>
            </a:ln>
          </p:spPr>
        </p:pic>
      </p:grpSp>
      <p:sp>
        <p:nvSpPr>
          <p:cNvPr id="49" name="Ellipse 58">
            <a:extLst>
              <a:ext uri="{FF2B5EF4-FFF2-40B4-BE49-F238E27FC236}">
                <a16:creationId xmlns:a16="http://schemas.microsoft.com/office/drawing/2014/main" id="{C41E3E86-8829-0CD7-BE56-058BEAB06E8A}"/>
              </a:ext>
            </a:extLst>
          </p:cNvPr>
          <p:cNvSpPr/>
          <p:nvPr/>
        </p:nvSpPr>
        <p:spPr>
          <a:xfrm>
            <a:off x="4849781" y="2633826"/>
            <a:ext cx="540000" cy="540000"/>
          </a:xfrm>
          <a:prstGeom prst="ellipse">
            <a:avLst/>
          </a:prstGeom>
          <a:solidFill>
            <a:schemeClr val="bg1"/>
          </a:solidFill>
          <a:ln>
            <a:solidFill>
              <a:srgbClr val="2F7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50" name="Picture 156" descr="Icon&#10;&#10;Description automatically generated">
            <a:extLst>
              <a:ext uri="{FF2B5EF4-FFF2-40B4-BE49-F238E27FC236}">
                <a16:creationId xmlns:a16="http://schemas.microsoft.com/office/drawing/2014/main" id="{4D74BC54-AAF8-3230-78EA-2E9FFEFB6F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9347" y="2615826"/>
            <a:ext cx="550434" cy="576000"/>
          </a:xfrm>
          <a:prstGeom prst="rect">
            <a:avLst/>
          </a:prstGeom>
          <a:effectLst/>
        </p:spPr>
      </p:pic>
      <p:sp>
        <p:nvSpPr>
          <p:cNvPr id="51" name="ZoneTexte 50">
            <a:extLst>
              <a:ext uri="{FF2B5EF4-FFF2-40B4-BE49-F238E27FC236}">
                <a16:creationId xmlns:a16="http://schemas.microsoft.com/office/drawing/2014/main" id="{A3D97CDD-0651-0B8E-5D49-6EC9D2D03096}"/>
              </a:ext>
            </a:extLst>
          </p:cNvPr>
          <p:cNvSpPr txBox="1"/>
          <p:nvPr/>
        </p:nvSpPr>
        <p:spPr>
          <a:xfrm>
            <a:off x="590691" y="1456503"/>
            <a:ext cx="10457866" cy="307777"/>
          </a:xfrm>
          <a:prstGeom prst="rect">
            <a:avLst/>
          </a:prstGeom>
          <a:solidFill>
            <a:schemeClr val="bg1">
              <a:lumMod val="95000"/>
            </a:schemeClr>
          </a:solidFill>
        </p:spPr>
        <p:txBody>
          <a:bodyPr wrap="square">
            <a:spAutoFit/>
          </a:bodyPr>
          <a:lstStyle/>
          <a:p>
            <a:pPr algn="ctr" defTabSz="375122" fontAlgn="base">
              <a:spcBef>
                <a:spcPct val="0"/>
              </a:spcBef>
              <a:spcAft>
                <a:spcPct val="0"/>
              </a:spcAft>
              <a:defRPr/>
            </a:pPr>
            <a:r>
              <a:rPr lang="fr-FR" sz="1400" b="1" kern="0" dirty="0">
                <a:solidFill>
                  <a:srgbClr val="4C759F"/>
                </a:solidFill>
                <a:latin typeface="Segoe UI" panose="020B0502040204020203" pitchFamily="34" charset="0"/>
                <a:cs typeface="Segoe UI" panose="020B0502040204020203" pitchFamily="34" charset="0"/>
              </a:rPr>
              <a:t>TRANSMISSION D’UNE PRESCRIPTION ENTRE UN EHPAD ET LA PHARMACIE</a:t>
            </a:r>
          </a:p>
        </p:txBody>
      </p:sp>
      <p:sp>
        <p:nvSpPr>
          <p:cNvPr id="52" name="Rectangle 51">
            <a:extLst>
              <a:ext uri="{FF2B5EF4-FFF2-40B4-BE49-F238E27FC236}">
                <a16:creationId xmlns:a16="http://schemas.microsoft.com/office/drawing/2014/main" id="{23F23BDA-1226-5C88-D584-C8FE753320B4}"/>
              </a:ext>
            </a:extLst>
          </p:cNvPr>
          <p:cNvSpPr/>
          <p:nvPr/>
        </p:nvSpPr>
        <p:spPr>
          <a:xfrm>
            <a:off x="8011757" y="4285349"/>
            <a:ext cx="2057198" cy="293607"/>
          </a:xfrm>
          <a:prstGeom prst="rect">
            <a:avLst/>
          </a:prstGeom>
          <a:noFill/>
        </p:spPr>
        <p:txBody>
          <a:bodyPr wrap="square">
            <a:spAutoFit/>
          </a:bodyPr>
          <a:lstStyle/>
          <a:p>
            <a:pPr algn="ctr" defTabSz="500173">
              <a:lnSpc>
                <a:spcPct val="120000"/>
              </a:lnSpc>
              <a:spcBef>
                <a:spcPts val="247"/>
              </a:spcBef>
              <a:buClr>
                <a:srgbClr val="EE2757"/>
              </a:buClr>
            </a:pPr>
            <a:r>
              <a:rPr lang="fr-FR" sz="1200" b="1" kern="0">
                <a:solidFill>
                  <a:srgbClr val="4C759F"/>
                </a:solidFill>
                <a:latin typeface="Segoe UI" panose="020B0502040204020203" pitchFamily="34" charset="0"/>
                <a:cs typeface="Segoe UI" panose="020B0502040204020203" pitchFamily="34" charset="0"/>
              </a:rPr>
              <a:t>SSIAD</a:t>
            </a:r>
          </a:p>
        </p:txBody>
      </p:sp>
      <p:sp>
        <p:nvSpPr>
          <p:cNvPr id="53" name="Rectangle 52">
            <a:extLst>
              <a:ext uri="{FF2B5EF4-FFF2-40B4-BE49-F238E27FC236}">
                <a16:creationId xmlns:a16="http://schemas.microsoft.com/office/drawing/2014/main" id="{6F4E8606-ACC6-283D-D7E4-25FFE681476A}"/>
              </a:ext>
            </a:extLst>
          </p:cNvPr>
          <p:cNvSpPr/>
          <p:nvPr/>
        </p:nvSpPr>
        <p:spPr>
          <a:xfrm>
            <a:off x="1931232" y="4285349"/>
            <a:ext cx="2057198" cy="293607"/>
          </a:xfrm>
          <a:prstGeom prst="rect">
            <a:avLst/>
          </a:prstGeom>
          <a:noFill/>
        </p:spPr>
        <p:txBody>
          <a:bodyPr wrap="square">
            <a:spAutoFit/>
          </a:bodyPr>
          <a:lstStyle/>
          <a:p>
            <a:pPr algn="ctr" defTabSz="500173">
              <a:lnSpc>
                <a:spcPct val="120000"/>
              </a:lnSpc>
              <a:spcBef>
                <a:spcPts val="247"/>
              </a:spcBef>
              <a:buClr>
                <a:srgbClr val="EE2757"/>
              </a:buClr>
            </a:pPr>
            <a:r>
              <a:rPr lang="fr-FR" sz="1200" b="1" kern="0">
                <a:solidFill>
                  <a:srgbClr val="4C759F"/>
                </a:solidFill>
                <a:latin typeface="Segoe UI" panose="020B0502040204020203" pitchFamily="34" charset="0"/>
                <a:cs typeface="Segoe UI" panose="020B0502040204020203" pitchFamily="34" charset="0"/>
              </a:rPr>
              <a:t>DAC</a:t>
            </a:r>
          </a:p>
        </p:txBody>
      </p:sp>
      <p:sp>
        <p:nvSpPr>
          <p:cNvPr id="54" name="Flèche : droite à entaille 53">
            <a:extLst>
              <a:ext uri="{FF2B5EF4-FFF2-40B4-BE49-F238E27FC236}">
                <a16:creationId xmlns:a16="http://schemas.microsoft.com/office/drawing/2014/main" id="{0873F054-4344-5EEC-D952-EAB809876DEE}"/>
              </a:ext>
            </a:extLst>
          </p:cNvPr>
          <p:cNvSpPr/>
          <p:nvPr/>
        </p:nvSpPr>
        <p:spPr>
          <a:xfrm>
            <a:off x="5288456" y="4561000"/>
            <a:ext cx="2057198" cy="294432"/>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Segoe UI" panose="020B0502040204020203" pitchFamily="34" charset="0"/>
                <a:cs typeface="Segoe UI" panose="020B0502040204020203" pitchFamily="34" charset="0"/>
              </a:rPr>
              <a:t>RÉPONSE</a:t>
            </a:r>
          </a:p>
        </p:txBody>
      </p:sp>
      <p:sp>
        <p:nvSpPr>
          <p:cNvPr id="55" name="Flèche : droite 54">
            <a:extLst>
              <a:ext uri="{FF2B5EF4-FFF2-40B4-BE49-F238E27FC236}">
                <a16:creationId xmlns:a16="http://schemas.microsoft.com/office/drawing/2014/main" id="{B3BE72E8-4470-C8C0-19F4-F3C0554FAAD6}"/>
              </a:ext>
            </a:extLst>
          </p:cNvPr>
          <p:cNvSpPr/>
          <p:nvPr/>
        </p:nvSpPr>
        <p:spPr>
          <a:xfrm>
            <a:off x="590691" y="4552090"/>
            <a:ext cx="4663829" cy="303342"/>
          </a:xfrm>
          <a:prstGeom prst="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defRPr/>
            </a:pPr>
            <a:r>
              <a:rPr lang="fr-FR" sz="1100" kern="0" dirty="0">
                <a:latin typeface="Segoe UI" panose="020B0502040204020203" pitchFamily="34" charset="0"/>
                <a:cs typeface="Segoe UI" panose="020B0502040204020203" pitchFamily="34" charset="0"/>
              </a:rPr>
              <a:t>SOLLICITATION DU SSIAD</a:t>
            </a:r>
          </a:p>
        </p:txBody>
      </p:sp>
      <p:sp>
        <p:nvSpPr>
          <p:cNvPr id="56" name="Flèche : droite à entaille 55">
            <a:extLst>
              <a:ext uri="{FF2B5EF4-FFF2-40B4-BE49-F238E27FC236}">
                <a16:creationId xmlns:a16="http://schemas.microsoft.com/office/drawing/2014/main" id="{110D439F-4856-B41E-6BF6-01438D46506B}"/>
              </a:ext>
            </a:extLst>
          </p:cNvPr>
          <p:cNvSpPr/>
          <p:nvPr/>
        </p:nvSpPr>
        <p:spPr>
          <a:xfrm>
            <a:off x="7364875" y="4563834"/>
            <a:ext cx="3683682" cy="311976"/>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Segoe UI" panose="020B0502040204020203" pitchFamily="34" charset="0"/>
                <a:cs typeface="Segoe UI" panose="020B0502040204020203" pitchFamily="34" charset="0"/>
              </a:rPr>
              <a:t>DEMANDE D’INTERVENTION</a:t>
            </a:r>
          </a:p>
        </p:txBody>
      </p:sp>
      <p:cxnSp>
        <p:nvCxnSpPr>
          <p:cNvPr id="57" name="Connecteur droit avec flèche 91">
            <a:extLst>
              <a:ext uri="{FF2B5EF4-FFF2-40B4-BE49-F238E27FC236}">
                <a16:creationId xmlns:a16="http://schemas.microsoft.com/office/drawing/2014/main" id="{1535E0D5-8A50-BAD2-3D09-6BF20865C8D8}"/>
              </a:ext>
            </a:extLst>
          </p:cNvPr>
          <p:cNvCxnSpPr>
            <a:cxnSpLocks/>
          </p:cNvCxnSpPr>
          <p:nvPr/>
        </p:nvCxnSpPr>
        <p:spPr>
          <a:xfrm>
            <a:off x="595037" y="5385093"/>
            <a:ext cx="10476000" cy="0"/>
          </a:xfrm>
          <a:prstGeom prst="straightConnector1">
            <a:avLst/>
          </a:prstGeom>
          <a:ln w="38100">
            <a:solidFill>
              <a:srgbClr val="4C759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350F8DE4-73B0-E1EB-4B5A-D383EE1A1322}"/>
              </a:ext>
            </a:extLst>
          </p:cNvPr>
          <p:cNvSpPr/>
          <p:nvPr/>
        </p:nvSpPr>
        <p:spPr>
          <a:xfrm>
            <a:off x="2368695" y="5222498"/>
            <a:ext cx="799674" cy="713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endParaRPr lang="fr-FR" sz="700" kern="0">
              <a:solidFill>
                <a:srgbClr val="0F7986"/>
              </a:solidFill>
              <a:latin typeface="Segoe UI" panose="020B0502040204020203" pitchFamily="34" charset="0"/>
              <a:cs typeface="Segoe UI" panose="020B0502040204020203" pitchFamily="34" charset="0"/>
            </a:endParaRPr>
          </a:p>
        </p:txBody>
      </p:sp>
      <p:sp>
        <p:nvSpPr>
          <p:cNvPr id="59" name="Rectangle 58">
            <a:extLst>
              <a:ext uri="{FF2B5EF4-FFF2-40B4-BE49-F238E27FC236}">
                <a16:creationId xmlns:a16="http://schemas.microsoft.com/office/drawing/2014/main" id="{236AD77B-BAB1-D201-3097-ADE2ACBB63B9}"/>
              </a:ext>
            </a:extLst>
          </p:cNvPr>
          <p:cNvSpPr/>
          <p:nvPr/>
        </p:nvSpPr>
        <p:spPr>
          <a:xfrm>
            <a:off x="5371258" y="5731146"/>
            <a:ext cx="1974395" cy="4746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buClr>
                <a:srgbClr val="DD0954"/>
              </a:buClr>
              <a:defRPr/>
            </a:pPr>
            <a:r>
              <a:rPr lang="fr-FR" sz="800" kern="0">
                <a:solidFill>
                  <a:schemeClr val="tx1"/>
                </a:solidFill>
                <a:latin typeface="Segoe UI" panose="020B0502040204020203" pitchFamily="34" charset="0"/>
                <a:cs typeface="Segoe UI" panose="020B0502040204020203" pitchFamily="34" charset="0"/>
              </a:rPr>
              <a:t>L’IDEC du SSIAD demande des éléments complémentaires par MSSanté via la boite organisationnelle</a:t>
            </a:r>
          </a:p>
        </p:txBody>
      </p:sp>
      <p:sp>
        <p:nvSpPr>
          <p:cNvPr id="60" name="Rectangle 59">
            <a:extLst>
              <a:ext uri="{FF2B5EF4-FFF2-40B4-BE49-F238E27FC236}">
                <a16:creationId xmlns:a16="http://schemas.microsoft.com/office/drawing/2014/main" id="{4699E18E-F724-CBC3-419C-A0FF18D89201}"/>
              </a:ext>
            </a:extLst>
          </p:cNvPr>
          <p:cNvSpPr/>
          <p:nvPr/>
        </p:nvSpPr>
        <p:spPr>
          <a:xfrm>
            <a:off x="590691" y="5772085"/>
            <a:ext cx="4663829" cy="4190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a:solidFill>
                  <a:schemeClr val="tx1"/>
                </a:solidFill>
                <a:latin typeface="Segoe UI" panose="020B0502040204020203" pitchFamily="34" charset="0"/>
                <a:cs typeface="Segoe UI" panose="020B0502040204020203" pitchFamily="34" charset="0"/>
              </a:rPr>
              <a:t>L’IDEC du DAC envoie un mail via MSSanté à l’équipe SSIAD qui dispose d’une boîte organisationnelle : le SSIAD a ainsi accès à la prescription médicale et à certains éléments du plan personnalisé de soins</a:t>
            </a:r>
          </a:p>
        </p:txBody>
      </p:sp>
      <p:sp>
        <p:nvSpPr>
          <p:cNvPr id="61" name="Rectangle 60">
            <a:extLst>
              <a:ext uri="{FF2B5EF4-FFF2-40B4-BE49-F238E27FC236}">
                <a16:creationId xmlns:a16="http://schemas.microsoft.com/office/drawing/2014/main" id="{B8A79B3D-3D94-2258-05C4-597A5DEBA4BF}"/>
              </a:ext>
            </a:extLst>
          </p:cNvPr>
          <p:cNvSpPr/>
          <p:nvPr/>
        </p:nvSpPr>
        <p:spPr>
          <a:xfrm>
            <a:off x="7448053" y="5752096"/>
            <a:ext cx="3527050" cy="435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a:solidFill>
                  <a:schemeClr val="tx1"/>
                </a:solidFill>
                <a:latin typeface="Segoe UI" panose="020B0502040204020203" pitchFamily="34" charset="0"/>
                <a:cs typeface="Segoe UI" panose="020B0502040204020203" pitchFamily="34" charset="0"/>
              </a:rPr>
              <a:t>Le SSIAD accepte ou refuse la demande et des mails sécurisés réguliers permettent aux IDEC des deux structures d’échanger lors des modifications éventuelles de prise en charge</a:t>
            </a:r>
          </a:p>
        </p:txBody>
      </p:sp>
      <p:grpSp>
        <p:nvGrpSpPr>
          <p:cNvPr id="62" name="Group 143">
            <a:extLst>
              <a:ext uri="{FF2B5EF4-FFF2-40B4-BE49-F238E27FC236}">
                <a16:creationId xmlns:a16="http://schemas.microsoft.com/office/drawing/2014/main" id="{E00AFD3F-7532-EB83-A462-EF8DE503E63A}"/>
              </a:ext>
            </a:extLst>
          </p:cNvPr>
          <p:cNvGrpSpPr/>
          <p:nvPr/>
        </p:nvGrpSpPr>
        <p:grpSpPr>
          <a:xfrm>
            <a:off x="3297205" y="5134891"/>
            <a:ext cx="540000" cy="540000"/>
            <a:chOff x="1856273" y="7780337"/>
            <a:chExt cx="468000" cy="468000"/>
          </a:xfrm>
        </p:grpSpPr>
        <p:sp>
          <p:nvSpPr>
            <p:cNvPr id="63" name="Ellipse 134">
              <a:extLst>
                <a:ext uri="{FF2B5EF4-FFF2-40B4-BE49-F238E27FC236}">
                  <a16:creationId xmlns:a16="http://schemas.microsoft.com/office/drawing/2014/main" id="{970BAD5D-2B14-9DE9-D40F-2AB8F2ACA981}"/>
                </a:ext>
              </a:extLst>
            </p:cNvPr>
            <p:cNvSpPr/>
            <p:nvPr/>
          </p:nvSpPr>
          <p:spPr>
            <a:xfrm>
              <a:off x="1856273" y="7780337"/>
              <a:ext cx="468000" cy="468000"/>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64" name="Picture 14" descr="document Icône gratuit">
              <a:extLst>
                <a:ext uri="{FF2B5EF4-FFF2-40B4-BE49-F238E27FC236}">
                  <a16:creationId xmlns:a16="http://schemas.microsoft.com/office/drawing/2014/main" id="{BF7FB010-E0EB-9532-0186-A776E420BBF9}"/>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0273" y="7823749"/>
              <a:ext cx="355696" cy="3556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148">
            <a:extLst>
              <a:ext uri="{FF2B5EF4-FFF2-40B4-BE49-F238E27FC236}">
                <a16:creationId xmlns:a16="http://schemas.microsoft.com/office/drawing/2014/main" id="{3BD6DA5E-65AB-D47A-FA14-ED2FB196B03E}"/>
              </a:ext>
            </a:extLst>
          </p:cNvPr>
          <p:cNvGrpSpPr/>
          <p:nvPr/>
        </p:nvGrpSpPr>
        <p:grpSpPr>
          <a:xfrm>
            <a:off x="5788701" y="5136102"/>
            <a:ext cx="540000" cy="540000"/>
            <a:chOff x="6049129" y="3985609"/>
            <a:chExt cx="468787" cy="479107"/>
          </a:xfrm>
        </p:grpSpPr>
        <p:sp>
          <p:nvSpPr>
            <p:cNvPr id="66" name="Ellipse 81">
              <a:extLst>
                <a:ext uri="{FF2B5EF4-FFF2-40B4-BE49-F238E27FC236}">
                  <a16:creationId xmlns:a16="http://schemas.microsoft.com/office/drawing/2014/main" id="{BBB9F665-2D9F-0A88-F277-E47A82F3057D}"/>
                </a:ext>
              </a:extLst>
            </p:cNvPr>
            <p:cNvSpPr/>
            <p:nvPr/>
          </p:nvSpPr>
          <p:spPr>
            <a:xfrm>
              <a:off x="6049129" y="3985609"/>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67" name="Picture 2" descr="infirmier Icône gratuit">
              <a:extLst>
                <a:ext uri="{FF2B5EF4-FFF2-40B4-BE49-F238E27FC236}">
                  <a16:creationId xmlns:a16="http://schemas.microsoft.com/office/drawing/2014/main" id="{246F9E5C-DDC7-5F03-2653-ED4627C2F5C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80645" y="4000765"/>
              <a:ext cx="405753" cy="4057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153">
            <a:extLst>
              <a:ext uri="{FF2B5EF4-FFF2-40B4-BE49-F238E27FC236}">
                <a16:creationId xmlns:a16="http://schemas.microsoft.com/office/drawing/2014/main" id="{2C42AA4C-CFC5-4E4C-7277-73FD4D3722FE}"/>
              </a:ext>
            </a:extLst>
          </p:cNvPr>
          <p:cNvGrpSpPr/>
          <p:nvPr/>
        </p:nvGrpSpPr>
        <p:grpSpPr>
          <a:xfrm>
            <a:off x="8470440" y="5134891"/>
            <a:ext cx="540000" cy="540000"/>
            <a:chOff x="6049129" y="3985609"/>
            <a:chExt cx="468787" cy="479107"/>
          </a:xfrm>
        </p:grpSpPr>
        <p:sp>
          <p:nvSpPr>
            <p:cNvPr id="69" name="Ellipse 68">
              <a:extLst>
                <a:ext uri="{FF2B5EF4-FFF2-40B4-BE49-F238E27FC236}">
                  <a16:creationId xmlns:a16="http://schemas.microsoft.com/office/drawing/2014/main" id="{5A2FD099-C695-8ACA-D4FC-197A31AA21DC}"/>
                </a:ext>
              </a:extLst>
            </p:cNvPr>
            <p:cNvSpPr/>
            <p:nvPr/>
          </p:nvSpPr>
          <p:spPr>
            <a:xfrm>
              <a:off x="6049129" y="3985609"/>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70" name="Picture 2" descr="infirmier Icône gratuit">
              <a:extLst>
                <a:ext uri="{FF2B5EF4-FFF2-40B4-BE49-F238E27FC236}">
                  <a16:creationId xmlns:a16="http://schemas.microsoft.com/office/drawing/2014/main" id="{A27BDEC7-A984-DC61-5515-159782F11C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80645" y="4000765"/>
              <a:ext cx="405753" cy="4057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159">
            <a:extLst>
              <a:ext uri="{FF2B5EF4-FFF2-40B4-BE49-F238E27FC236}">
                <a16:creationId xmlns:a16="http://schemas.microsoft.com/office/drawing/2014/main" id="{E0579465-B678-2E60-584E-06B3086587F1}"/>
              </a:ext>
            </a:extLst>
          </p:cNvPr>
          <p:cNvGrpSpPr/>
          <p:nvPr/>
        </p:nvGrpSpPr>
        <p:grpSpPr>
          <a:xfrm>
            <a:off x="2667341" y="5136102"/>
            <a:ext cx="540000" cy="540000"/>
            <a:chOff x="5091428" y="7814946"/>
            <a:chExt cx="540000" cy="540000"/>
          </a:xfrm>
          <a:solidFill>
            <a:schemeClr val="accent5">
              <a:lumMod val="20000"/>
              <a:lumOff val="80000"/>
            </a:schemeClr>
          </a:solidFill>
        </p:grpSpPr>
        <p:sp>
          <p:nvSpPr>
            <p:cNvPr id="72" name="Ellipse 58">
              <a:extLst>
                <a:ext uri="{FF2B5EF4-FFF2-40B4-BE49-F238E27FC236}">
                  <a16:creationId xmlns:a16="http://schemas.microsoft.com/office/drawing/2014/main" id="{016E3CD4-14F4-F565-81D3-4A1384FB1B7A}"/>
                </a:ext>
              </a:extLst>
            </p:cNvPr>
            <p:cNvSpPr/>
            <p:nvPr/>
          </p:nvSpPr>
          <p:spPr>
            <a:xfrm>
              <a:off x="5091428" y="7814946"/>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73" name="Image 23">
              <a:extLst>
                <a:ext uri="{FF2B5EF4-FFF2-40B4-BE49-F238E27FC236}">
                  <a16:creationId xmlns:a16="http://schemas.microsoft.com/office/drawing/2014/main" id="{ADEB894C-F40F-76D0-31A3-C51E77AF24F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9161" y1="76629" x2="49161" y2="76629"/>
                          <a14:foregroundMark x1="46643" y1="20225" x2="46643" y2="20225"/>
                          <a14:foregroundMark x1="46643" y1="23708" x2="46643" y2="23708"/>
                          <a14:foregroundMark x1="59712" y1="77416" x2="59712" y2="77416"/>
                          <a14:foregroundMark x1="51679" y1="32472" x2="51679" y2="32472"/>
                        </a14:backgroundRemoval>
                      </a14:imgEffect>
                    </a14:imgLayer>
                  </a14:imgProps>
                </a:ext>
              </a:extLst>
            </a:blip>
            <a:stretch>
              <a:fillRect/>
            </a:stretch>
          </p:blipFill>
          <p:spPr>
            <a:xfrm>
              <a:off x="5144185" y="7892545"/>
              <a:ext cx="427173" cy="454940"/>
            </a:xfrm>
            <a:prstGeom prst="rect">
              <a:avLst/>
            </a:prstGeom>
            <a:noFill/>
            <a:ln>
              <a:noFill/>
            </a:ln>
          </p:spPr>
        </p:pic>
      </p:grpSp>
      <p:grpSp>
        <p:nvGrpSpPr>
          <p:cNvPr id="74" name="Group 162">
            <a:extLst>
              <a:ext uri="{FF2B5EF4-FFF2-40B4-BE49-F238E27FC236}">
                <a16:creationId xmlns:a16="http://schemas.microsoft.com/office/drawing/2014/main" id="{3D152A1B-2273-20EC-7789-AF5986F90D44}"/>
              </a:ext>
            </a:extLst>
          </p:cNvPr>
          <p:cNvGrpSpPr/>
          <p:nvPr/>
        </p:nvGrpSpPr>
        <p:grpSpPr>
          <a:xfrm>
            <a:off x="9036992" y="5126441"/>
            <a:ext cx="540000" cy="540000"/>
            <a:chOff x="5091428" y="7814946"/>
            <a:chExt cx="540000" cy="540000"/>
          </a:xfrm>
        </p:grpSpPr>
        <p:sp>
          <p:nvSpPr>
            <p:cNvPr id="75" name="Ellipse 58">
              <a:extLst>
                <a:ext uri="{FF2B5EF4-FFF2-40B4-BE49-F238E27FC236}">
                  <a16:creationId xmlns:a16="http://schemas.microsoft.com/office/drawing/2014/main" id="{53855A60-480B-BD8E-8658-440B3C8E8D96}"/>
                </a:ext>
              </a:extLst>
            </p:cNvPr>
            <p:cNvSpPr/>
            <p:nvPr/>
          </p:nvSpPr>
          <p:spPr>
            <a:xfrm>
              <a:off x="5091428" y="7814946"/>
              <a:ext cx="540000" cy="5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76" name="Image 23">
              <a:extLst>
                <a:ext uri="{FF2B5EF4-FFF2-40B4-BE49-F238E27FC236}">
                  <a16:creationId xmlns:a16="http://schemas.microsoft.com/office/drawing/2014/main" id="{3FBEB440-4075-0715-D387-878403E0A28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9161" y1="76629" x2="49161" y2="76629"/>
                          <a14:foregroundMark x1="46643" y1="20225" x2="46643" y2="20225"/>
                          <a14:foregroundMark x1="46643" y1="23708" x2="46643" y2="23708"/>
                          <a14:foregroundMark x1="59712" y1="77416" x2="59712" y2="77416"/>
                          <a14:foregroundMark x1="51679" y1="32472" x2="51679" y2="32472"/>
                        </a14:backgroundRemoval>
                      </a14:imgEffect>
                    </a14:imgLayer>
                  </a14:imgProps>
                </a:ext>
              </a:extLst>
            </a:blip>
            <a:stretch>
              <a:fillRect/>
            </a:stretch>
          </p:blipFill>
          <p:spPr>
            <a:xfrm>
              <a:off x="5147841" y="7873387"/>
              <a:ext cx="427173" cy="454940"/>
            </a:xfrm>
            <a:prstGeom prst="rect">
              <a:avLst/>
            </a:prstGeom>
            <a:ln>
              <a:noFill/>
            </a:ln>
          </p:spPr>
        </p:pic>
      </p:grpSp>
      <p:grpSp>
        <p:nvGrpSpPr>
          <p:cNvPr id="77" name="Groupe 110">
            <a:extLst>
              <a:ext uri="{FF2B5EF4-FFF2-40B4-BE49-F238E27FC236}">
                <a16:creationId xmlns:a16="http://schemas.microsoft.com/office/drawing/2014/main" id="{E5F864C5-65D0-A045-8295-A47E53D99A38}"/>
              </a:ext>
            </a:extLst>
          </p:cNvPr>
          <p:cNvGrpSpPr/>
          <p:nvPr/>
        </p:nvGrpSpPr>
        <p:grpSpPr>
          <a:xfrm>
            <a:off x="1984298" y="5120980"/>
            <a:ext cx="540001" cy="541113"/>
            <a:chOff x="5621421" y="5446891"/>
            <a:chExt cx="468001" cy="469457"/>
          </a:xfrm>
          <a:solidFill>
            <a:schemeClr val="bg1">
              <a:lumMod val="95000"/>
            </a:schemeClr>
          </a:solidFill>
        </p:grpSpPr>
        <p:sp>
          <p:nvSpPr>
            <p:cNvPr id="78" name="Ellipse 111">
              <a:extLst>
                <a:ext uri="{FF2B5EF4-FFF2-40B4-BE49-F238E27FC236}">
                  <a16:creationId xmlns:a16="http://schemas.microsoft.com/office/drawing/2014/main" id="{EFBDE0AB-E929-9622-8961-2A9E2AEA247A}"/>
                </a:ext>
              </a:extLst>
            </p:cNvPr>
            <p:cNvSpPr/>
            <p:nvPr/>
          </p:nvSpPr>
          <p:spPr>
            <a:xfrm>
              <a:off x="5621421" y="5448348"/>
              <a:ext cx="468000" cy="468000"/>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Segoe UI" panose="020B0502040204020203" pitchFamily="34" charset="0"/>
                <a:cs typeface="Segoe UI" panose="020B0502040204020203" pitchFamily="34" charset="0"/>
              </a:endParaRPr>
            </a:p>
          </p:txBody>
        </p:sp>
        <p:pic>
          <p:nvPicPr>
            <p:cNvPr id="79" name="Picture 8" descr="infirmière Icône gratuit">
              <a:extLst>
                <a:ext uri="{FF2B5EF4-FFF2-40B4-BE49-F238E27FC236}">
                  <a16:creationId xmlns:a16="http://schemas.microsoft.com/office/drawing/2014/main" id="{AF50D820-5D8D-E71D-A600-C8A37C1750F7}"/>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7031" b="89844" l="9375" r="89844">
                          <a14:foregroundMark x1="46094" y1="7031" x2="46094" y2="7031"/>
                        </a14:backgroundRemoval>
                      </a14:imgEffect>
                    </a14:imgLayer>
                  </a14:imgProps>
                </a:ext>
                <a:ext uri="{28A0092B-C50C-407E-A947-70E740481C1C}">
                  <a14:useLocalDpi xmlns:a14="http://schemas.microsoft.com/office/drawing/2010/main" val="0"/>
                </a:ext>
              </a:extLst>
            </a:blip>
            <a:srcRect/>
            <a:stretch>
              <a:fillRect/>
            </a:stretch>
          </p:blipFill>
          <p:spPr bwMode="auto">
            <a:xfrm>
              <a:off x="5639422" y="5446891"/>
              <a:ext cx="450000" cy="450000"/>
            </a:xfrm>
            <a:prstGeom prst="rect">
              <a:avLst/>
            </a:prstGeom>
            <a:noFill/>
          </p:spPr>
        </p:pic>
      </p:grpSp>
      <p:sp>
        <p:nvSpPr>
          <p:cNvPr id="80" name="Ellipse 58">
            <a:extLst>
              <a:ext uri="{FF2B5EF4-FFF2-40B4-BE49-F238E27FC236}">
                <a16:creationId xmlns:a16="http://schemas.microsoft.com/office/drawing/2014/main" id="{DA742E52-AD6E-EA3C-7386-12B9FA7B5BEC}"/>
              </a:ext>
            </a:extLst>
          </p:cNvPr>
          <p:cNvSpPr/>
          <p:nvPr/>
        </p:nvSpPr>
        <p:spPr>
          <a:xfrm>
            <a:off x="6365687" y="5118102"/>
            <a:ext cx="540000" cy="540000"/>
          </a:xfrm>
          <a:prstGeom prst="ellipse">
            <a:avLst/>
          </a:prstGeom>
          <a:solidFill>
            <a:schemeClr val="bg1"/>
          </a:solidFill>
          <a:ln>
            <a:solidFill>
              <a:srgbClr val="2F7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latin typeface="Segoe UI" panose="020B0502040204020203" pitchFamily="34" charset="0"/>
              <a:cs typeface="Segoe UI" panose="020B0502040204020203" pitchFamily="34" charset="0"/>
            </a:endParaRPr>
          </a:p>
        </p:txBody>
      </p:sp>
      <p:pic>
        <p:nvPicPr>
          <p:cNvPr id="81" name="Picture 204" descr="Icon&#10;&#10;Description automatically generated">
            <a:extLst>
              <a:ext uri="{FF2B5EF4-FFF2-40B4-BE49-F238E27FC236}">
                <a16:creationId xmlns:a16="http://schemas.microsoft.com/office/drawing/2014/main" id="{CC05F2E8-9168-810A-4F8E-4F842C7793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5253" y="5100102"/>
            <a:ext cx="550434" cy="576000"/>
          </a:xfrm>
          <a:prstGeom prst="rect">
            <a:avLst/>
          </a:prstGeom>
          <a:effectLst/>
        </p:spPr>
      </p:pic>
      <p:sp>
        <p:nvSpPr>
          <p:cNvPr id="82" name="ZoneTexte 81">
            <a:extLst>
              <a:ext uri="{FF2B5EF4-FFF2-40B4-BE49-F238E27FC236}">
                <a16:creationId xmlns:a16="http://schemas.microsoft.com/office/drawing/2014/main" id="{6B12A3BB-7E90-19DF-48F3-335E5A5C86A1}"/>
              </a:ext>
            </a:extLst>
          </p:cNvPr>
          <p:cNvSpPr txBox="1"/>
          <p:nvPr/>
        </p:nvSpPr>
        <p:spPr>
          <a:xfrm>
            <a:off x="590691" y="3912207"/>
            <a:ext cx="10457866" cy="307777"/>
          </a:xfrm>
          <a:prstGeom prst="rect">
            <a:avLst/>
          </a:prstGeom>
          <a:solidFill>
            <a:schemeClr val="bg1">
              <a:lumMod val="95000"/>
            </a:schemeClr>
          </a:solidFill>
        </p:spPr>
        <p:txBody>
          <a:bodyPr wrap="square">
            <a:spAutoFit/>
          </a:bodyPr>
          <a:lstStyle/>
          <a:p>
            <a:pPr algn="ctr" defTabSz="375122" fontAlgn="base">
              <a:spcBef>
                <a:spcPct val="0"/>
              </a:spcBef>
              <a:spcAft>
                <a:spcPct val="0"/>
              </a:spcAft>
              <a:defRPr/>
            </a:pPr>
            <a:r>
              <a:rPr lang="fr-FR" sz="1400" b="1" kern="0">
                <a:solidFill>
                  <a:srgbClr val="4C759F"/>
                </a:solidFill>
                <a:latin typeface="Segoe UI" panose="020B0502040204020203" pitchFamily="34" charset="0"/>
                <a:cs typeface="Segoe UI" panose="020B0502040204020203" pitchFamily="34" charset="0"/>
              </a:rPr>
              <a:t>DEMANDE D’INTERVENTION DU SSIAD PAR LE DAC</a:t>
            </a:r>
          </a:p>
        </p:txBody>
      </p:sp>
    </p:spTree>
    <p:extLst>
      <p:ext uri="{BB962C8B-B14F-4D97-AF65-F5344CB8AC3E}">
        <p14:creationId xmlns:p14="http://schemas.microsoft.com/office/powerpoint/2010/main" val="691733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0749887-F20E-81A5-4702-36F09D6F444A}"/>
              </a:ext>
            </a:extLst>
          </p:cNvPr>
          <p:cNvSpPr>
            <a:spLocks noGrp="1"/>
          </p:cNvSpPr>
          <p:nvPr>
            <p:ph type="ftr" sz="quarter" idx="3"/>
          </p:nvPr>
        </p:nvSpPr>
        <p:spPr>
          <a:xfrm>
            <a:off x="668305" y="6338183"/>
            <a:ext cx="5257800" cy="365125"/>
          </a:xfrm>
        </p:spPr>
        <p:txBody>
          <a:bodyPr/>
          <a:lstStyle/>
          <a:p>
            <a:r>
              <a:rPr lang="fr-FR"/>
              <a:t>Kit ESMS Numérique│ 29/04/2024 │</a:t>
            </a:r>
          </a:p>
        </p:txBody>
      </p:sp>
      <p:sp>
        <p:nvSpPr>
          <p:cNvPr id="10" name="Titre 3">
            <a:extLst>
              <a:ext uri="{FF2B5EF4-FFF2-40B4-BE49-F238E27FC236}">
                <a16:creationId xmlns:a16="http://schemas.microsoft.com/office/drawing/2014/main" id="{0C6C24DE-ED0D-D9CE-68EF-B9FC94B7D5C2}"/>
              </a:ext>
            </a:extLst>
          </p:cNvPr>
          <p:cNvSpPr txBox="1">
            <a:spLocks/>
          </p:cNvSpPr>
          <p:nvPr/>
        </p:nvSpPr>
        <p:spPr>
          <a:xfrm>
            <a:off x="1050636" y="506484"/>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12" name="Espace réservé du texte 4">
            <a:extLst>
              <a:ext uri="{FF2B5EF4-FFF2-40B4-BE49-F238E27FC236}">
                <a16:creationId xmlns:a16="http://schemas.microsoft.com/office/drawing/2014/main" id="{18657320-3B95-A0A7-C63E-C594A9177DF9}"/>
              </a:ext>
            </a:extLst>
          </p:cNvPr>
          <p:cNvSpPr txBox="1">
            <a:spLocks/>
          </p:cNvSpPr>
          <p:nvPr/>
        </p:nvSpPr>
        <p:spPr>
          <a:xfrm>
            <a:off x="1050636" y="949004"/>
            <a:ext cx="6373091" cy="221599"/>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Exemples d’usages avec une MSSanté</a:t>
            </a:r>
          </a:p>
        </p:txBody>
      </p:sp>
      <p:pic>
        <p:nvPicPr>
          <p:cNvPr id="3" name="Picture 2" descr="MSSanté Pro | Maison de Santé Marie Galène">
            <a:extLst>
              <a:ext uri="{FF2B5EF4-FFF2-40B4-BE49-F238E27FC236}">
                <a16:creationId xmlns:a16="http://schemas.microsoft.com/office/drawing/2014/main" id="{B5592B3B-4CCA-319A-DAF5-D4000E84B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350F8DE4-73B0-E1EB-4B5A-D383EE1A1322}"/>
              </a:ext>
            </a:extLst>
          </p:cNvPr>
          <p:cNvSpPr/>
          <p:nvPr/>
        </p:nvSpPr>
        <p:spPr>
          <a:xfrm>
            <a:off x="2368695" y="5222498"/>
            <a:ext cx="799674" cy="713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endParaRPr lang="fr-FR" sz="700" kern="0">
              <a:solidFill>
                <a:srgbClr val="0F7986"/>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D0FACD2D-3E70-F418-BD61-937ABD769BE9}"/>
              </a:ext>
            </a:extLst>
          </p:cNvPr>
          <p:cNvSpPr/>
          <p:nvPr/>
        </p:nvSpPr>
        <p:spPr>
          <a:xfrm>
            <a:off x="310561" y="1380744"/>
            <a:ext cx="11231087" cy="495743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&lt;</a:t>
            </a:r>
          </a:p>
        </p:txBody>
      </p:sp>
      <p:sp>
        <p:nvSpPr>
          <p:cNvPr id="6" name="ZoneTexte 5">
            <a:extLst>
              <a:ext uri="{FF2B5EF4-FFF2-40B4-BE49-F238E27FC236}">
                <a16:creationId xmlns:a16="http://schemas.microsoft.com/office/drawing/2014/main" id="{493B7399-A544-B52E-CE39-85F4015929BA}"/>
              </a:ext>
            </a:extLst>
          </p:cNvPr>
          <p:cNvSpPr txBox="1"/>
          <p:nvPr/>
        </p:nvSpPr>
        <p:spPr>
          <a:xfrm>
            <a:off x="668305" y="1657065"/>
            <a:ext cx="10457866" cy="307777"/>
          </a:xfrm>
          <a:prstGeom prst="rect">
            <a:avLst/>
          </a:prstGeom>
          <a:solidFill>
            <a:schemeClr val="bg1">
              <a:lumMod val="95000"/>
            </a:schemeClr>
          </a:solidFill>
        </p:spPr>
        <p:txBody>
          <a:bodyPr wrap="square">
            <a:spAutoFit/>
          </a:bodyPr>
          <a:lstStyle/>
          <a:p>
            <a:pPr algn="ctr" defTabSz="375122" fontAlgn="base">
              <a:spcBef>
                <a:spcPct val="0"/>
              </a:spcBef>
              <a:spcAft>
                <a:spcPct val="0"/>
              </a:spcAft>
              <a:defRPr/>
            </a:pPr>
            <a:r>
              <a:rPr lang="fr-FR" sz="1400" b="1" kern="0" dirty="0">
                <a:solidFill>
                  <a:srgbClr val="4C759F"/>
                </a:solidFill>
              </a:rPr>
              <a:t>TRANSMISSION DE LA SAISINE DE FIN DE PRISE EN CHARGE ENTRE LE PCPE ET LA MDPH</a:t>
            </a:r>
          </a:p>
        </p:txBody>
      </p:sp>
      <p:sp>
        <p:nvSpPr>
          <p:cNvPr id="8" name="Flèche : droite à entaille 7">
            <a:extLst>
              <a:ext uri="{FF2B5EF4-FFF2-40B4-BE49-F238E27FC236}">
                <a16:creationId xmlns:a16="http://schemas.microsoft.com/office/drawing/2014/main" id="{77696E9D-41D1-336E-9F81-29AC84A31F42}"/>
              </a:ext>
            </a:extLst>
          </p:cNvPr>
          <p:cNvSpPr/>
          <p:nvPr/>
        </p:nvSpPr>
        <p:spPr>
          <a:xfrm>
            <a:off x="4902222" y="2072104"/>
            <a:ext cx="2214342" cy="294432"/>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a:latin typeface="Arial"/>
              </a:rPr>
              <a:t>ENVOI</a:t>
            </a:r>
          </a:p>
        </p:txBody>
      </p:sp>
      <p:sp>
        <p:nvSpPr>
          <p:cNvPr id="14" name="Flèche : droite 13">
            <a:extLst>
              <a:ext uri="{FF2B5EF4-FFF2-40B4-BE49-F238E27FC236}">
                <a16:creationId xmlns:a16="http://schemas.microsoft.com/office/drawing/2014/main" id="{B8382C0E-569C-1365-901E-DA23B6FC5C78}"/>
              </a:ext>
            </a:extLst>
          </p:cNvPr>
          <p:cNvSpPr/>
          <p:nvPr/>
        </p:nvSpPr>
        <p:spPr>
          <a:xfrm>
            <a:off x="668306" y="2063194"/>
            <a:ext cx="4233916" cy="303342"/>
          </a:xfrm>
          <a:prstGeom prst="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defRPr/>
            </a:pPr>
            <a:r>
              <a:rPr lang="fr-FR" sz="1100" kern="0" dirty="0">
                <a:latin typeface="Arial"/>
              </a:rPr>
              <a:t>PCPE</a:t>
            </a:r>
          </a:p>
        </p:txBody>
      </p:sp>
      <p:sp>
        <p:nvSpPr>
          <p:cNvPr id="16" name="Flèche : droite à entaille 15">
            <a:extLst>
              <a:ext uri="{FF2B5EF4-FFF2-40B4-BE49-F238E27FC236}">
                <a16:creationId xmlns:a16="http://schemas.microsoft.com/office/drawing/2014/main" id="{E081841C-52D3-5ED3-754E-0DBDCA7F51C5}"/>
              </a:ext>
            </a:extLst>
          </p:cNvPr>
          <p:cNvSpPr/>
          <p:nvPr/>
        </p:nvSpPr>
        <p:spPr>
          <a:xfrm>
            <a:off x="7116564" y="2074938"/>
            <a:ext cx="4009607" cy="311976"/>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a:latin typeface="Arial"/>
              </a:rPr>
              <a:t>MDPH</a:t>
            </a:r>
          </a:p>
        </p:txBody>
      </p:sp>
      <p:cxnSp>
        <p:nvCxnSpPr>
          <p:cNvPr id="18" name="Connecteur droit avec flèche 91">
            <a:extLst>
              <a:ext uri="{FF2B5EF4-FFF2-40B4-BE49-F238E27FC236}">
                <a16:creationId xmlns:a16="http://schemas.microsoft.com/office/drawing/2014/main" id="{147C1820-4A12-2A6E-DC85-1F6EFC53C88F}"/>
              </a:ext>
            </a:extLst>
          </p:cNvPr>
          <p:cNvCxnSpPr/>
          <p:nvPr/>
        </p:nvCxnSpPr>
        <p:spPr>
          <a:xfrm>
            <a:off x="694410" y="2771794"/>
            <a:ext cx="10440000" cy="0"/>
          </a:xfrm>
          <a:prstGeom prst="straightConnector1">
            <a:avLst/>
          </a:prstGeom>
          <a:ln w="38100">
            <a:solidFill>
              <a:srgbClr val="4C759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E869DCD-3C2C-7BC5-82AC-3E621BE9934F}"/>
              </a:ext>
            </a:extLst>
          </p:cNvPr>
          <p:cNvSpPr/>
          <p:nvPr/>
        </p:nvSpPr>
        <p:spPr>
          <a:xfrm>
            <a:off x="4858610" y="3109282"/>
            <a:ext cx="2283121" cy="5587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buClr>
                <a:srgbClr val="DD0954"/>
              </a:buClr>
              <a:defRPr/>
            </a:pPr>
            <a:r>
              <a:rPr lang="fr-FR" sz="900" kern="0" dirty="0">
                <a:solidFill>
                  <a:schemeClr val="tx1"/>
                </a:solidFill>
                <a:latin typeface="Arial"/>
              </a:rPr>
              <a:t>La saisine est envoyée par MSSanté via une boîte organisationnelle de manière sécurisée </a:t>
            </a:r>
          </a:p>
        </p:txBody>
      </p:sp>
      <p:sp>
        <p:nvSpPr>
          <p:cNvPr id="22" name="Rectangle 21">
            <a:extLst>
              <a:ext uri="{FF2B5EF4-FFF2-40B4-BE49-F238E27FC236}">
                <a16:creationId xmlns:a16="http://schemas.microsoft.com/office/drawing/2014/main" id="{3CDE3694-8088-9B36-ED4E-F7C470DED842}"/>
              </a:ext>
            </a:extLst>
          </p:cNvPr>
          <p:cNvSpPr/>
          <p:nvPr/>
        </p:nvSpPr>
        <p:spPr>
          <a:xfrm>
            <a:off x="9159738" y="3160832"/>
            <a:ext cx="1966433" cy="3795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900" kern="0">
                <a:solidFill>
                  <a:schemeClr val="tx1"/>
                </a:solidFill>
                <a:latin typeface="Arial"/>
              </a:rPr>
              <a:t>Le document est directement intégré dans le dossier informatisé</a:t>
            </a:r>
          </a:p>
        </p:txBody>
      </p:sp>
      <p:sp>
        <p:nvSpPr>
          <p:cNvPr id="24" name="Rectangle 23">
            <a:extLst>
              <a:ext uri="{FF2B5EF4-FFF2-40B4-BE49-F238E27FC236}">
                <a16:creationId xmlns:a16="http://schemas.microsoft.com/office/drawing/2014/main" id="{06D2133D-7C6B-EAAD-5FF6-180A00536C6C}"/>
              </a:ext>
            </a:extLst>
          </p:cNvPr>
          <p:cNvSpPr/>
          <p:nvPr/>
        </p:nvSpPr>
        <p:spPr>
          <a:xfrm>
            <a:off x="701862" y="3037179"/>
            <a:ext cx="4078824" cy="3585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900" kern="0" dirty="0">
                <a:solidFill>
                  <a:schemeClr val="tx1"/>
                </a:solidFill>
                <a:latin typeface="Arial"/>
              </a:rPr>
              <a:t>Le PCPE constitue la saisine de fin de prise en charge (pièces justificatives)</a:t>
            </a:r>
          </a:p>
        </p:txBody>
      </p:sp>
      <p:grpSp>
        <p:nvGrpSpPr>
          <p:cNvPr id="26" name="Group 111">
            <a:extLst>
              <a:ext uri="{FF2B5EF4-FFF2-40B4-BE49-F238E27FC236}">
                <a16:creationId xmlns:a16="http://schemas.microsoft.com/office/drawing/2014/main" id="{37886B34-B6FA-96BD-941E-4B51892452E0}"/>
              </a:ext>
            </a:extLst>
          </p:cNvPr>
          <p:cNvGrpSpPr/>
          <p:nvPr/>
        </p:nvGrpSpPr>
        <p:grpSpPr>
          <a:xfrm>
            <a:off x="2159447" y="2563818"/>
            <a:ext cx="540000" cy="540000"/>
            <a:chOff x="1247307" y="7931528"/>
            <a:chExt cx="468787" cy="479107"/>
          </a:xfrm>
          <a:solidFill>
            <a:schemeClr val="accent5">
              <a:lumMod val="20000"/>
              <a:lumOff val="80000"/>
            </a:schemeClr>
          </a:solidFill>
        </p:grpSpPr>
        <p:sp>
          <p:nvSpPr>
            <p:cNvPr id="28" name="Ellipse 97">
              <a:extLst>
                <a:ext uri="{FF2B5EF4-FFF2-40B4-BE49-F238E27FC236}">
                  <a16:creationId xmlns:a16="http://schemas.microsoft.com/office/drawing/2014/main" id="{4E1B54BE-6A68-F668-DB58-21A9BB698697}"/>
                </a:ext>
              </a:extLst>
            </p:cNvPr>
            <p:cNvSpPr/>
            <p:nvPr/>
          </p:nvSpPr>
          <p:spPr>
            <a:xfrm>
              <a:off x="1247307" y="7931528"/>
              <a:ext cx="468787" cy="479107"/>
            </a:xfrm>
            <a:prstGeom prst="ellipse">
              <a:avLst/>
            </a:prstGeom>
            <a:grpFill/>
            <a:ln w="25400" cap="flat" cmpd="sng" algn="ctr">
              <a:noFill/>
              <a:prstDash val="solid"/>
            </a:ln>
            <a:effectLst/>
          </p:spPr>
          <p:txBody>
            <a:bodyPr rtlCol="0" anchor="ctr"/>
            <a:lstStyle/>
            <a:p>
              <a:pPr algn="ctr" defTabSz="500173">
                <a:defRPr/>
              </a:pPr>
              <a:endParaRPr lang="fr-FR" sz="985" kern="0">
                <a:solidFill>
                  <a:prstClr val="white"/>
                </a:solidFill>
                <a:latin typeface="Arial"/>
              </a:endParaRPr>
            </a:p>
          </p:txBody>
        </p:sp>
        <p:pic>
          <p:nvPicPr>
            <p:cNvPr id="30" name="Image 98">
              <a:extLst>
                <a:ext uri="{FF2B5EF4-FFF2-40B4-BE49-F238E27FC236}">
                  <a16:creationId xmlns:a16="http://schemas.microsoft.com/office/drawing/2014/main" id="{9CA63BDA-0902-7278-D0FE-6952C94C02EE}"/>
                </a:ext>
              </a:extLst>
            </p:cNvPr>
            <p:cNvPicPr>
              <a:picLocks noChangeAspect="1"/>
            </p:cNvPicPr>
            <p:nvPr/>
          </p:nvPicPr>
          <p:blipFill>
            <a:blip r:embed="rId3"/>
            <a:stretch>
              <a:fillRect/>
            </a:stretch>
          </p:blipFill>
          <p:spPr>
            <a:xfrm>
              <a:off x="1296091" y="7969115"/>
              <a:ext cx="348630" cy="348630"/>
            </a:xfrm>
            <a:prstGeom prst="rect">
              <a:avLst/>
            </a:prstGeom>
            <a:noFill/>
          </p:spPr>
        </p:pic>
      </p:grpSp>
      <p:sp>
        <p:nvSpPr>
          <p:cNvPr id="32" name="Rectangle 31">
            <a:extLst>
              <a:ext uri="{FF2B5EF4-FFF2-40B4-BE49-F238E27FC236}">
                <a16:creationId xmlns:a16="http://schemas.microsoft.com/office/drawing/2014/main" id="{3B176DA2-34CF-CB9E-9D41-23C30B4E811A}"/>
              </a:ext>
            </a:extLst>
          </p:cNvPr>
          <p:cNvSpPr/>
          <p:nvPr/>
        </p:nvSpPr>
        <p:spPr>
          <a:xfrm>
            <a:off x="7244879" y="3131348"/>
            <a:ext cx="1914859" cy="4023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900" kern="0">
                <a:solidFill>
                  <a:schemeClr val="tx1"/>
                </a:solidFill>
                <a:latin typeface="Arial"/>
              </a:rPr>
              <a:t>Le référent à la MDPH reçoit la saisine de fin de prise en charge</a:t>
            </a:r>
          </a:p>
        </p:txBody>
      </p:sp>
      <p:grpSp>
        <p:nvGrpSpPr>
          <p:cNvPr id="34" name="Group 118">
            <a:extLst>
              <a:ext uri="{FF2B5EF4-FFF2-40B4-BE49-F238E27FC236}">
                <a16:creationId xmlns:a16="http://schemas.microsoft.com/office/drawing/2014/main" id="{94C6BEFD-0177-2305-8FDD-C2A30DC6399F}"/>
              </a:ext>
            </a:extLst>
          </p:cNvPr>
          <p:cNvGrpSpPr/>
          <p:nvPr/>
        </p:nvGrpSpPr>
        <p:grpSpPr>
          <a:xfrm>
            <a:off x="7940374" y="2583830"/>
            <a:ext cx="540000" cy="540000"/>
            <a:chOff x="4878863" y="7951540"/>
            <a:chExt cx="468787" cy="479107"/>
          </a:xfrm>
        </p:grpSpPr>
        <p:sp>
          <p:nvSpPr>
            <p:cNvPr id="36" name="Ellipse 107">
              <a:extLst>
                <a:ext uri="{FF2B5EF4-FFF2-40B4-BE49-F238E27FC236}">
                  <a16:creationId xmlns:a16="http://schemas.microsoft.com/office/drawing/2014/main" id="{128DA21C-C08B-286D-BDF9-3F33A0579BFD}"/>
                </a:ext>
              </a:extLst>
            </p:cNvPr>
            <p:cNvSpPr/>
            <p:nvPr/>
          </p:nvSpPr>
          <p:spPr>
            <a:xfrm>
              <a:off x="4878863" y="7951540"/>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Arial"/>
              </a:endParaRPr>
            </a:p>
          </p:txBody>
        </p:sp>
        <p:pic>
          <p:nvPicPr>
            <p:cNvPr id="38" name="Picture 10" descr="House free icon">
              <a:extLst>
                <a:ext uri="{FF2B5EF4-FFF2-40B4-BE49-F238E27FC236}">
                  <a16:creationId xmlns:a16="http://schemas.microsoft.com/office/drawing/2014/main" id="{28FAD3F7-1575-1A2E-4D9E-34C260DA3D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5678" y="8012245"/>
              <a:ext cx="323679" cy="3236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125">
            <a:extLst>
              <a:ext uri="{FF2B5EF4-FFF2-40B4-BE49-F238E27FC236}">
                <a16:creationId xmlns:a16="http://schemas.microsoft.com/office/drawing/2014/main" id="{54E09C65-734F-207F-17B1-CCB46AF6B600}"/>
              </a:ext>
            </a:extLst>
          </p:cNvPr>
          <p:cNvGrpSpPr/>
          <p:nvPr/>
        </p:nvGrpSpPr>
        <p:grpSpPr>
          <a:xfrm>
            <a:off x="2732906" y="2549698"/>
            <a:ext cx="540000" cy="540000"/>
            <a:chOff x="5091428" y="7814946"/>
            <a:chExt cx="540000" cy="540000"/>
          </a:xfrm>
          <a:solidFill>
            <a:schemeClr val="accent5">
              <a:lumMod val="20000"/>
              <a:lumOff val="80000"/>
            </a:schemeClr>
          </a:solidFill>
        </p:grpSpPr>
        <p:sp>
          <p:nvSpPr>
            <p:cNvPr id="84" name="Ellipse 58">
              <a:extLst>
                <a:ext uri="{FF2B5EF4-FFF2-40B4-BE49-F238E27FC236}">
                  <a16:creationId xmlns:a16="http://schemas.microsoft.com/office/drawing/2014/main" id="{7B3A4CF5-E8FE-FE01-270A-232819938C07}"/>
                </a:ext>
              </a:extLst>
            </p:cNvPr>
            <p:cNvSpPr/>
            <p:nvPr/>
          </p:nvSpPr>
          <p:spPr>
            <a:xfrm>
              <a:off x="5091428" y="7814946"/>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85" name="Image 23">
              <a:extLst>
                <a:ext uri="{FF2B5EF4-FFF2-40B4-BE49-F238E27FC236}">
                  <a16:creationId xmlns:a16="http://schemas.microsoft.com/office/drawing/2014/main" id="{8F91C0C2-F900-64D0-9C67-31B17E7CCCB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9161" y1="76629" x2="49161" y2="76629"/>
                          <a14:foregroundMark x1="46643" y1="20225" x2="46643" y2="20225"/>
                          <a14:foregroundMark x1="46643" y1="23708" x2="46643" y2="23708"/>
                          <a14:foregroundMark x1="59712" y1="77416" x2="59712" y2="77416"/>
                          <a14:foregroundMark x1="51679" y1="32472" x2="51679" y2="32472"/>
                        </a14:backgroundRemoval>
                      </a14:imgEffect>
                    </a14:imgLayer>
                  </a14:imgProps>
                </a:ext>
              </a:extLst>
            </a:blip>
            <a:stretch>
              <a:fillRect/>
            </a:stretch>
          </p:blipFill>
          <p:spPr>
            <a:xfrm>
              <a:off x="5144185" y="7892545"/>
              <a:ext cx="427173" cy="454940"/>
            </a:xfrm>
            <a:prstGeom prst="rect">
              <a:avLst/>
            </a:prstGeom>
            <a:noFill/>
            <a:ln>
              <a:noFill/>
            </a:ln>
          </p:spPr>
        </p:pic>
      </p:grpSp>
      <p:grpSp>
        <p:nvGrpSpPr>
          <p:cNvPr id="86" name="Group 131">
            <a:extLst>
              <a:ext uri="{FF2B5EF4-FFF2-40B4-BE49-F238E27FC236}">
                <a16:creationId xmlns:a16="http://schemas.microsoft.com/office/drawing/2014/main" id="{37F7E930-1D66-BC78-EC1F-6BBF00F0D5EA}"/>
              </a:ext>
            </a:extLst>
          </p:cNvPr>
          <p:cNvGrpSpPr/>
          <p:nvPr/>
        </p:nvGrpSpPr>
        <p:grpSpPr>
          <a:xfrm>
            <a:off x="9836382" y="2553916"/>
            <a:ext cx="540000" cy="540000"/>
            <a:chOff x="9710173" y="5515095"/>
            <a:chExt cx="540000" cy="540000"/>
          </a:xfrm>
          <a:solidFill>
            <a:schemeClr val="accent5">
              <a:lumMod val="20000"/>
              <a:lumOff val="80000"/>
            </a:schemeClr>
          </a:solidFill>
        </p:grpSpPr>
        <p:sp>
          <p:nvSpPr>
            <p:cNvPr id="87" name="Ellipse 58">
              <a:extLst>
                <a:ext uri="{FF2B5EF4-FFF2-40B4-BE49-F238E27FC236}">
                  <a16:creationId xmlns:a16="http://schemas.microsoft.com/office/drawing/2014/main" id="{1F40B85B-F11C-E6B7-F8F2-88AE695EF86A}"/>
                </a:ext>
              </a:extLst>
            </p:cNvPr>
            <p:cNvSpPr/>
            <p:nvPr/>
          </p:nvSpPr>
          <p:spPr>
            <a:xfrm>
              <a:off x="9710173" y="5515095"/>
              <a:ext cx="540000" cy="5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88" name="Image 23">
              <a:extLst>
                <a:ext uri="{FF2B5EF4-FFF2-40B4-BE49-F238E27FC236}">
                  <a16:creationId xmlns:a16="http://schemas.microsoft.com/office/drawing/2014/main" id="{4FB5DF8D-1B73-EA27-8A7A-05C9EF05B063}"/>
                </a:ext>
              </a:extLst>
            </p:cNvPr>
            <p:cNvPicPr>
              <a:picLocks noChangeAspect="1"/>
            </p:cNvPicPr>
            <p:nvPr/>
          </p:nvPicPr>
          <p:blipFill>
            <a:blip r:embed="rId7"/>
            <a:stretch>
              <a:fillRect/>
            </a:stretch>
          </p:blipFill>
          <p:spPr>
            <a:xfrm>
              <a:off x="9799786" y="5588585"/>
              <a:ext cx="360774" cy="384224"/>
            </a:xfrm>
            <a:prstGeom prst="rect">
              <a:avLst/>
            </a:prstGeom>
            <a:grpFill/>
            <a:ln>
              <a:noFill/>
            </a:ln>
          </p:spPr>
        </p:pic>
      </p:grpSp>
      <p:sp>
        <p:nvSpPr>
          <p:cNvPr id="89" name="Ellipse 58">
            <a:extLst>
              <a:ext uri="{FF2B5EF4-FFF2-40B4-BE49-F238E27FC236}">
                <a16:creationId xmlns:a16="http://schemas.microsoft.com/office/drawing/2014/main" id="{DE51D997-F8AE-1AE9-D6BF-EA349E8189A4}"/>
              </a:ext>
            </a:extLst>
          </p:cNvPr>
          <p:cNvSpPr/>
          <p:nvPr/>
        </p:nvSpPr>
        <p:spPr>
          <a:xfrm>
            <a:off x="5739145" y="2584963"/>
            <a:ext cx="540000" cy="540000"/>
          </a:xfrm>
          <a:prstGeom prst="ellipse">
            <a:avLst/>
          </a:prstGeom>
          <a:solidFill>
            <a:schemeClr val="bg1"/>
          </a:solidFill>
          <a:ln>
            <a:solidFill>
              <a:srgbClr val="2F7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90" name="Picture 160" descr="Icon&#10;&#10;Description automatically generated">
            <a:extLst>
              <a:ext uri="{FF2B5EF4-FFF2-40B4-BE49-F238E27FC236}">
                <a16:creationId xmlns:a16="http://schemas.microsoft.com/office/drawing/2014/main" id="{54EA954A-95AC-2980-96F4-01B7C7CCF2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8711" y="2566963"/>
            <a:ext cx="550434" cy="576000"/>
          </a:xfrm>
          <a:prstGeom prst="rect">
            <a:avLst/>
          </a:prstGeom>
          <a:effectLst/>
        </p:spPr>
      </p:pic>
      <p:sp>
        <p:nvSpPr>
          <p:cNvPr id="91" name="ZoneTexte 90">
            <a:extLst>
              <a:ext uri="{FF2B5EF4-FFF2-40B4-BE49-F238E27FC236}">
                <a16:creationId xmlns:a16="http://schemas.microsoft.com/office/drawing/2014/main" id="{ED2A2DEB-A322-A2C5-EB36-5B1D085DAFC5}"/>
              </a:ext>
            </a:extLst>
          </p:cNvPr>
          <p:cNvSpPr txBox="1"/>
          <p:nvPr/>
        </p:nvSpPr>
        <p:spPr>
          <a:xfrm>
            <a:off x="668305" y="3770186"/>
            <a:ext cx="10457866" cy="307777"/>
          </a:xfrm>
          <a:prstGeom prst="rect">
            <a:avLst/>
          </a:prstGeom>
          <a:solidFill>
            <a:schemeClr val="bg1">
              <a:lumMod val="95000"/>
            </a:schemeClr>
          </a:solidFill>
        </p:spPr>
        <p:txBody>
          <a:bodyPr wrap="square">
            <a:spAutoFit/>
          </a:bodyPr>
          <a:lstStyle/>
          <a:p>
            <a:pPr algn="ctr" defTabSz="375122" fontAlgn="base">
              <a:spcBef>
                <a:spcPct val="0"/>
              </a:spcBef>
              <a:spcAft>
                <a:spcPct val="0"/>
              </a:spcAft>
              <a:defRPr/>
            </a:pPr>
            <a:r>
              <a:rPr lang="fr-FR" sz="1400" b="1" kern="0">
                <a:solidFill>
                  <a:srgbClr val="4C759F"/>
                </a:solidFill>
              </a:rPr>
              <a:t>DÉCLARATION CELLULE ET RECUEIL D’INFORMATION PRÉOCCUPANTE ENTRE UN IME ET UN CONSEIL DÉPARTEMENTAL</a:t>
            </a:r>
          </a:p>
        </p:txBody>
      </p:sp>
      <p:sp>
        <p:nvSpPr>
          <p:cNvPr id="92" name="Flèche : droite à entaille 91">
            <a:extLst>
              <a:ext uri="{FF2B5EF4-FFF2-40B4-BE49-F238E27FC236}">
                <a16:creationId xmlns:a16="http://schemas.microsoft.com/office/drawing/2014/main" id="{E1A70E4B-6AD2-D2BF-7CE1-5933DF82D5B5}"/>
              </a:ext>
            </a:extLst>
          </p:cNvPr>
          <p:cNvSpPr/>
          <p:nvPr/>
        </p:nvSpPr>
        <p:spPr>
          <a:xfrm>
            <a:off x="5339976" y="4192996"/>
            <a:ext cx="2332493" cy="294432"/>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Arial"/>
              </a:rPr>
              <a:t>RÉPONSE</a:t>
            </a:r>
          </a:p>
        </p:txBody>
      </p:sp>
      <p:cxnSp>
        <p:nvCxnSpPr>
          <p:cNvPr id="93" name="Connecteur droit avec flèche 92">
            <a:extLst>
              <a:ext uri="{FF2B5EF4-FFF2-40B4-BE49-F238E27FC236}">
                <a16:creationId xmlns:a16="http://schemas.microsoft.com/office/drawing/2014/main" id="{9F2FD366-321A-09B6-8692-267CE81E95D0}"/>
              </a:ext>
            </a:extLst>
          </p:cNvPr>
          <p:cNvCxnSpPr/>
          <p:nvPr/>
        </p:nvCxnSpPr>
        <p:spPr>
          <a:xfrm>
            <a:off x="683094" y="5012009"/>
            <a:ext cx="10476000" cy="0"/>
          </a:xfrm>
          <a:prstGeom prst="straightConnector1">
            <a:avLst/>
          </a:prstGeom>
          <a:ln w="38100">
            <a:solidFill>
              <a:srgbClr val="4C759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Flèche : droite 93">
            <a:extLst>
              <a:ext uri="{FF2B5EF4-FFF2-40B4-BE49-F238E27FC236}">
                <a16:creationId xmlns:a16="http://schemas.microsoft.com/office/drawing/2014/main" id="{83242BD5-83E0-4672-4B24-DCCD926726EE}"/>
              </a:ext>
            </a:extLst>
          </p:cNvPr>
          <p:cNvSpPr/>
          <p:nvPr/>
        </p:nvSpPr>
        <p:spPr>
          <a:xfrm>
            <a:off x="668305" y="4184086"/>
            <a:ext cx="4671671" cy="303342"/>
          </a:xfrm>
          <a:prstGeom prst="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defRPr/>
            </a:pPr>
            <a:r>
              <a:rPr lang="fr-FR" sz="1100" kern="0" dirty="0">
                <a:latin typeface="Arial"/>
              </a:rPr>
              <a:t>INSTITUT MÉDICO EDUCATIF</a:t>
            </a:r>
          </a:p>
        </p:txBody>
      </p:sp>
      <p:sp>
        <p:nvSpPr>
          <p:cNvPr id="95" name="Flèche : droite à entaille 94">
            <a:extLst>
              <a:ext uri="{FF2B5EF4-FFF2-40B4-BE49-F238E27FC236}">
                <a16:creationId xmlns:a16="http://schemas.microsoft.com/office/drawing/2014/main" id="{A36E68DE-F44B-5DEA-3D66-D5B75C511CCB}"/>
              </a:ext>
            </a:extLst>
          </p:cNvPr>
          <p:cNvSpPr/>
          <p:nvPr/>
        </p:nvSpPr>
        <p:spPr>
          <a:xfrm>
            <a:off x="7672470" y="4195830"/>
            <a:ext cx="3461939" cy="287119"/>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algn="ctr" defTabSz="500173"/>
            <a:r>
              <a:rPr lang="fr-FR" sz="1100" kern="0" dirty="0">
                <a:latin typeface="Arial"/>
              </a:rPr>
              <a:t>CONSEIL DÉPARTEMENTAL</a:t>
            </a:r>
          </a:p>
        </p:txBody>
      </p:sp>
      <p:sp>
        <p:nvSpPr>
          <p:cNvPr id="96" name="Rectangle 95">
            <a:extLst>
              <a:ext uri="{FF2B5EF4-FFF2-40B4-BE49-F238E27FC236}">
                <a16:creationId xmlns:a16="http://schemas.microsoft.com/office/drawing/2014/main" id="{44618575-B603-70DA-22EA-EDAEAB8A799C}"/>
              </a:ext>
            </a:extLst>
          </p:cNvPr>
          <p:cNvSpPr/>
          <p:nvPr/>
        </p:nvSpPr>
        <p:spPr>
          <a:xfrm>
            <a:off x="1050755" y="5263661"/>
            <a:ext cx="799674" cy="713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endParaRPr lang="fr-FR" sz="700" kern="0">
              <a:solidFill>
                <a:srgbClr val="0F7986"/>
              </a:solidFill>
              <a:latin typeface="Arial"/>
            </a:endParaRPr>
          </a:p>
        </p:txBody>
      </p:sp>
      <p:sp>
        <p:nvSpPr>
          <p:cNvPr id="97" name="Rectangle 96">
            <a:extLst>
              <a:ext uri="{FF2B5EF4-FFF2-40B4-BE49-F238E27FC236}">
                <a16:creationId xmlns:a16="http://schemas.microsoft.com/office/drawing/2014/main" id="{846C06E0-60D9-9B57-1309-F3D938BB488E}"/>
              </a:ext>
            </a:extLst>
          </p:cNvPr>
          <p:cNvSpPr/>
          <p:nvPr/>
        </p:nvSpPr>
        <p:spPr>
          <a:xfrm>
            <a:off x="9447027" y="5436114"/>
            <a:ext cx="1655898" cy="3786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800" kern="0">
                <a:solidFill>
                  <a:schemeClr val="tx1"/>
                </a:solidFill>
                <a:latin typeface="Arial"/>
              </a:rPr>
              <a:t>Le document est directement intégré dans le dossier informatisé</a:t>
            </a:r>
          </a:p>
        </p:txBody>
      </p:sp>
      <p:sp>
        <p:nvSpPr>
          <p:cNvPr id="98" name="Rectangle 97">
            <a:extLst>
              <a:ext uri="{FF2B5EF4-FFF2-40B4-BE49-F238E27FC236}">
                <a16:creationId xmlns:a16="http://schemas.microsoft.com/office/drawing/2014/main" id="{FA646AF0-A244-DE48-CD73-7BED6501B5E7}"/>
              </a:ext>
            </a:extLst>
          </p:cNvPr>
          <p:cNvSpPr/>
          <p:nvPr/>
        </p:nvSpPr>
        <p:spPr>
          <a:xfrm>
            <a:off x="668305" y="5348294"/>
            <a:ext cx="2718994" cy="4900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666882" fontAlgn="base">
              <a:spcBef>
                <a:spcPct val="0"/>
              </a:spcBef>
              <a:spcAft>
                <a:spcPct val="0"/>
              </a:spcAft>
              <a:defRPr/>
            </a:pPr>
            <a:r>
              <a:rPr lang="fr-FR" sz="800" kern="0">
                <a:solidFill>
                  <a:schemeClr val="tx1"/>
                </a:solidFill>
                <a:latin typeface="Arial"/>
              </a:rPr>
              <a:t>L’IME reçoit de manière dématérialisée les pièces justificatives de prise en charge, signalements d’actes supposés de maltraitance, certificat médical</a:t>
            </a:r>
          </a:p>
        </p:txBody>
      </p:sp>
      <p:sp>
        <p:nvSpPr>
          <p:cNvPr id="99" name="Rectangle 98">
            <a:extLst>
              <a:ext uri="{FF2B5EF4-FFF2-40B4-BE49-F238E27FC236}">
                <a16:creationId xmlns:a16="http://schemas.microsoft.com/office/drawing/2014/main" id="{6E989C11-C783-A7AD-CCAB-AAD6761D7DE2}"/>
              </a:ext>
            </a:extLst>
          </p:cNvPr>
          <p:cNvSpPr/>
          <p:nvPr/>
        </p:nvSpPr>
        <p:spPr>
          <a:xfrm>
            <a:off x="5369702" y="5425268"/>
            <a:ext cx="2302767" cy="4900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800" kern="0">
                <a:solidFill>
                  <a:schemeClr val="tx1"/>
                </a:solidFill>
                <a:latin typeface="Arial"/>
              </a:rPr>
              <a:t>Le secrétariat de direction envoie le dossier par MSSanté via la boîte organisationnelle de manière sécurisée</a:t>
            </a:r>
          </a:p>
          <a:p>
            <a:pPr algn="ctr" defTabSz="500173">
              <a:defRPr/>
            </a:pPr>
            <a:endParaRPr lang="fr-FR" sz="600" i="1" kern="0">
              <a:solidFill>
                <a:schemeClr val="tx1"/>
              </a:solidFill>
              <a:latin typeface="Arial"/>
              <a:ea typeface="Times New Roman" panose="02020603050405020304" pitchFamily="18" charset="0"/>
            </a:endParaRPr>
          </a:p>
        </p:txBody>
      </p:sp>
      <p:sp>
        <p:nvSpPr>
          <p:cNvPr id="100" name="Rectangle 99">
            <a:extLst>
              <a:ext uri="{FF2B5EF4-FFF2-40B4-BE49-F238E27FC236}">
                <a16:creationId xmlns:a16="http://schemas.microsoft.com/office/drawing/2014/main" id="{F7D75FAC-0F2F-8EF1-9776-435241C7DC3C}"/>
              </a:ext>
            </a:extLst>
          </p:cNvPr>
          <p:cNvSpPr/>
          <p:nvPr/>
        </p:nvSpPr>
        <p:spPr>
          <a:xfrm>
            <a:off x="7938065" y="5397173"/>
            <a:ext cx="1516709" cy="409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800" kern="0">
                <a:solidFill>
                  <a:schemeClr val="tx1"/>
                </a:solidFill>
                <a:latin typeface="Arial"/>
              </a:rPr>
              <a:t>La cellule de recueil d’information envoie à l’IME un accusé de réception</a:t>
            </a:r>
          </a:p>
        </p:txBody>
      </p:sp>
      <p:sp>
        <p:nvSpPr>
          <p:cNvPr id="101" name="Rectangle 100">
            <a:extLst>
              <a:ext uri="{FF2B5EF4-FFF2-40B4-BE49-F238E27FC236}">
                <a16:creationId xmlns:a16="http://schemas.microsoft.com/office/drawing/2014/main" id="{6DC20039-6854-69B1-200A-1C1C306BE379}"/>
              </a:ext>
            </a:extLst>
          </p:cNvPr>
          <p:cNvSpPr/>
          <p:nvPr/>
        </p:nvSpPr>
        <p:spPr>
          <a:xfrm>
            <a:off x="3401311" y="5375711"/>
            <a:ext cx="1954379" cy="3764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500173">
              <a:defRPr/>
            </a:pPr>
            <a:r>
              <a:rPr lang="fr-FR" sz="800" kern="0">
                <a:solidFill>
                  <a:schemeClr val="tx1"/>
                </a:solidFill>
                <a:latin typeface="Arial"/>
              </a:rPr>
              <a:t>Le secrétariat de direction vérifie la complétude du dossier</a:t>
            </a:r>
          </a:p>
        </p:txBody>
      </p:sp>
      <p:grpSp>
        <p:nvGrpSpPr>
          <p:cNvPr id="102" name="Group 15">
            <a:extLst>
              <a:ext uri="{FF2B5EF4-FFF2-40B4-BE49-F238E27FC236}">
                <a16:creationId xmlns:a16="http://schemas.microsoft.com/office/drawing/2014/main" id="{9CD9B816-8EE0-7F11-E906-7B83DF458FF9}"/>
              </a:ext>
            </a:extLst>
          </p:cNvPr>
          <p:cNvGrpSpPr/>
          <p:nvPr/>
        </p:nvGrpSpPr>
        <p:grpSpPr>
          <a:xfrm>
            <a:off x="4104107" y="4781184"/>
            <a:ext cx="540000" cy="540000"/>
            <a:chOff x="2351067" y="7967892"/>
            <a:chExt cx="468787" cy="479107"/>
          </a:xfrm>
        </p:grpSpPr>
        <p:sp>
          <p:nvSpPr>
            <p:cNvPr id="103" name="Ellipse 92">
              <a:extLst>
                <a:ext uri="{FF2B5EF4-FFF2-40B4-BE49-F238E27FC236}">
                  <a16:creationId xmlns:a16="http://schemas.microsoft.com/office/drawing/2014/main" id="{29F6575F-DD1C-C598-81BE-B7064A92FACC}"/>
                </a:ext>
              </a:extLst>
            </p:cNvPr>
            <p:cNvSpPr/>
            <p:nvPr/>
          </p:nvSpPr>
          <p:spPr>
            <a:xfrm>
              <a:off x="2351067" y="7967892"/>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Arial"/>
              </a:endParaRPr>
            </a:p>
          </p:txBody>
        </p:sp>
        <p:pic>
          <p:nvPicPr>
            <p:cNvPr id="104" name="Picture 20" descr="Team free icon">
              <a:extLst>
                <a:ext uri="{FF2B5EF4-FFF2-40B4-BE49-F238E27FC236}">
                  <a16:creationId xmlns:a16="http://schemas.microsoft.com/office/drawing/2014/main" id="{74B4D58F-3663-CFAF-A357-64BB16F7346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389069" y="7997191"/>
              <a:ext cx="400061" cy="4000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 name="Group 14">
            <a:extLst>
              <a:ext uri="{FF2B5EF4-FFF2-40B4-BE49-F238E27FC236}">
                <a16:creationId xmlns:a16="http://schemas.microsoft.com/office/drawing/2014/main" id="{D2359A7C-E42A-A992-AF34-09BB054CA9A8}"/>
              </a:ext>
            </a:extLst>
          </p:cNvPr>
          <p:cNvGrpSpPr/>
          <p:nvPr/>
        </p:nvGrpSpPr>
        <p:grpSpPr>
          <a:xfrm>
            <a:off x="1529754" y="4769253"/>
            <a:ext cx="540000" cy="540000"/>
            <a:chOff x="497384" y="7955961"/>
            <a:chExt cx="468787" cy="479107"/>
          </a:xfrm>
        </p:grpSpPr>
        <p:sp>
          <p:nvSpPr>
            <p:cNvPr id="106" name="Ellipse 105">
              <a:extLst>
                <a:ext uri="{FF2B5EF4-FFF2-40B4-BE49-F238E27FC236}">
                  <a16:creationId xmlns:a16="http://schemas.microsoft.com/office/drawing/2014/main" id="{82217769-BD9F-C852-EBEA-9C7A3F6999F7}"/>
                </a:ext>
              </a:extLst>
            </p:cNvPr>
            <p:cNvSpPr/>
            <p:nvPr/>
          </p:nvSpPr>
          <p:spPr>
            <a:xfrm>
              <a:off x="497384" y="7955961"/>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Arial"/>
              </a:endParaRPr>
            </a:p>
          </p:txBody>
        </p:sp>
        <p:pic>
          <p:nvPicPr>
            <p:cNvPr id="107" name="Picture 2" descr="enfant Icône gratuit">
              <a:extLst>
                <a:ext uri="{FF2B5EF4-FFF2-40B4-BE49-F238E27FC236}">
                  <a16:creationId xmlns:a16="http://schemas.microsoft.com/office/drawing/2014/main" id="{E11A2F61-7CDF-B737-A192-27FDE1E5F5C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523" y="8012979"/>
              <a:ext cx="311423" cy="311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8">
            <a:extLst>
              <a:ext uri="{FF2B5EF4-FFF2-40B4-BE49-F238E27FC236}">
                <a16:creationId xmlns:a16="http://schemas.microsoft.com/office/drawing/2014/main" id="{68F98F87-A52E-EDCF-A1C3-4B4F00C915DF}"/>
              </a:ext>
            </a:extLst>
          </p:cNvPr>
          <p:cNvGrpSpPr/>
          <p:nvPr/>
        </p:nvGrpSpPr>
        <p:grpSpPr>
          <a:xfrm>
            <a:off x="8414211" y="4764832"/>
            <a:ext cx="540000" cy="540000"/>
            <a:chOff x="4878863" y="7951540"/>
            <a:chExt cx="468787" cy="479107"/>
          </a:xfrm>
        </p:grpSpPr>
        <p:sp>
          <p:nvSpPr>
            <p:cNvPr id="109" name="Ellipse 108">
              <a:extLst>
                <a:ext uri="{FF2B5EF4-FFF2-40B4-BE49-F238E27FC236}">
                  <a16:creationId xmlns:a16="http://schemas.microsoft.com/office/drawing/2014/main" id="{F8F245B9-FA4A-5C46-58EB-8E8AF39143C3}"/>
                </a:ext>
              </a:extLst>
            </p:cNvPr>
            <p:cNvSpPr/>
            <p:nvPr/>
          </p:nvSpPr>
          <p:spPr>
            <a:xfrm>
              <a:off x="4878863" y="7951540"/>
              <a:ext cx="468787" cy="479107"/>
            </a:xfrm>
            <a:prstGeom prst="ellipse">
              <a:avLst/>
            </a:prstGeom>
            <a:solidFill>
              <a:schemeClr val="accent5">
                <a:lumMod val="20000"/>
                <a:lumOff val="80000"/>
              </a:schemeClr>
            </a:solidFill>
            <a:ln w="25400" cap="flat" cmpd="sng" algn="ctr">
              <a:noFill/>
              <a:prstDash val="solid"/>
            </a:ln>
            <a:effectLst/>
          </p:spPr>
          <p:txBody>
            <a:bodyPr rtlCol="0" anchor="ctr"/>
            <a:lstStyle/>
            <a:p>
              <a:pPr algn="ctr" defTabSz="500173">
                <a:defRPr/>
              </a:pPr>
              <a:endParaRPr lang="fr-FR" sz="985" kern="0">
                <a:solidFill>
                  <a:prstClr val="white"/>
                </a:solidFill>
                <a:latin typeface="Arial"/>
              </a:endParaRPr>
            </a:p>
          </p:txBody>
        </p:sp>
        <p:pic>
          <p:nvPicPr>
            <p:cNvPr id="110" name="Picture 22" descr="mairie Icône gratuit">
              <a:extLst>
                <a:ext uri="{FF2B5EF4-FFF2-40B4-BE49-F238E27FC236}">
                  <a16:creationId xmlns:a16="http://schemas.microsoft.com/office/drawing/2014/main" id="{2B156178-80B2-A3D8-886B-1F84C561176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2548" y="7976089"/>
              <a:ext cx="348648" cy="348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03">
            <a:extLst>
              <a:ext uri="{FF2B5EF4-FFF2-40B4-BE49-F238E27FC236}">
                <a16:creationId xmlns:a16="http://schemas.microsoft.com/office/drawing/2014/main" id="{1072403E-5697-A230-DB4E-C3EDC4F99F54}"/>
              </a:ext>
            </a:extLst>
          </p:cNvPr>
          <p:cNvGrpSpPr/>
          <p:nvPr/>
        </p:nvGrpSpPr>
        <p:grpSpPr>
          <a:xfrm>
            <a:off x="2110908" y="4763884"/>
            <a:ext cx="540000" cy="540000"/>
            <a:chOff x="5091428" y="7814946"/>
            <a:chExt cx="540000" cy="540000"/>
          </a:xfrm>
        </p:grpSpPr>
        <p:sp>
          <p:nvSpPr>
            <p:cNvPr id="112" name="Ellipse 58">
              <a:extLst>
                <a:ext uri="{FF2B5EF4-FFF2-40B4-BE49-F238E27FC236}">
                  <a16:creationId xmlns:a16="http://schemas.microsoft.com/office/drawing/2014/main" id="{BADF1DF6-223E-EBDA-5340-4F2B0730509A}"/>
                </a:ext>
              </a:extLst>
            </p:cNvPr>
            <p:cNvSpPr/>
            <p:nvPr/>
          </p:nvSpPr>
          <p:spPr>
            <a:xfrm>
              <a:off x="5091428" y="7814946"/>
              <a:ext cx="540000" cy="5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113" name="Image 23">
              <a:extLst>
                <a:ext uri="{FF2B5EF4-FFF2-40B4-BE49-F238E27FC236}">
                  <a16:creationId xmlns:a16="http://schemas.microsoft.com/office/drawing/2014/main" id="{ABBFE165-D380-2F9F-40FB-9465B52B02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9161" y1="76629" x2="49161" y2="76629"/>
                          <a14:foregroundMark x1="46643" y1="20225" x2="46643" y2="20225"/>
                          <a14:foregroundMark x1="46643" y1="23708" x2="46643" y2="23708"/>
                          <a14:foregroundMark x1="59712" y1="77416" x2="59712" y2="77416"/>
                          <a14:foregroundMark x1="51679" y1="32472" x2="51679" y2="32472"/>
                        </a14:backgroundRemoval>
                      </a14:imgEffect>
                    </a14:imgLayer>
                  </a14:imgProps>
                </a:ext>
              </a:extLst>
            </a:blip>
            <a:stretch>
              <a:fillRect/>
            </a:stretch>
          </p:blipFill>
          <p:spPr>
            <a:xfrm>
              <a:off x="5144185" y="7892545"/>
              <a:ext cx="427173" cy="454940"/>
            </a:xfrm>
            <a:prstGeom prst="rect">
              <a:avLst/>
            </a:prstGeom>
          </p:spPr>
        </p:pic>
      </p:grpSp>
      <p:grpSp>
        <p:nvGrpSpPr>
          <p:cNvPr id="114" name="Group 108">
            <a:extLst>
              <a:ext uri="{FF2B5EF4-FFF2-40B4-BE49-F238E27FC236}">
                <a16:creationId xmlns:a16="http://schemas.microsoft.com/office/drawing/2014/main" id="{A25AA61D-1063-3243-D635-25C3EB1928DA}"/>
              </a:ext>
            </a:extLst>
          </p:cNvPr>
          <p:cNvGrpSpPr/>
          <p:nvPr/>
        </p:nvGrpSpPr>
        <p:grpSpPr>
          <a:xfrm>
            <a:off x="10007098" y="4781184"/>
            <a:ext cx="540000" cy="540000"/>
            <a:chOff x="9710173" y="5515095"/>
            <a:chExt cx="540000" cy="540000"/>
          </a:xfrm>
        </p:grpSpPr>
        <p:sp>
          <p:nvSpPr>
            <p:cNvPr id="115" name="Ellipse 58">
              <a:extLst>
                <a:ext uri="{FF2B5EF4-FFF2-40B4-BE49-F238E27FC236}">
                  <a16:creationId xmlns:a16="http://schemas.microsoft.com/office/drawing/2014/main" id="{6402F8F6-8991-D54D-09EE-08208858C25E}"/>
                </a:ext>
              </a:extLst>
            </p:cNvPr>
            <p:cNvSpPr/>
            <p:nvPr/>
          </p:nvSpPr>
          <p:spPr>
            <a:xfrm>
              <a:off x="9710173" y="5515095"/>
              <a:ext cx="540000" cy="540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116" name="Image 23">
              <a:extLst>
                <a:ext uri="{FF2B5EF4-FFF2-40B4-BE49-F238E27FC236}">
                  <a16:creationId xmlns:a16="http://schemas.microsoft.com/office/drawing/2014/main" id="{B95B00B0-25CC-7E92-164C-13276EE6F609}"/>
                </a:ext>
              </a:extLst>
            </p:cNvPr>
            <p:cNvPicPr>
              <a:picLocks noChangeAspect="1"/>
            </p:cNvPicPr>
            <p:nvPr/>
          </p:nvPicPr>
          <p:blipFill>
            <a:blip r:embed="rId7"/>
            <a:stretch>
              <a:fillRect/>
            </a:stretch>
          </p:blipFill>
          <p:spPr>
            <a:xfrm>
              <a:off x="9799786" y="5588585"/>
              <a:ext cx="360774" cy="384224"/>
            </a:xfrm>
            <a:prstGeom prst="rect">
              <a:avLst/>
            </a:prstGeom>
          </p:spPr>
        </p:pic>
      </p:grpSp>
      <p:sp>
        <p:nvSpPr>
          <p:cNvPr id="117" name="Ellipse 58">
            <a:extLst>
              <a:ext uri="{FF2B5EF4-FFF2-40B4-BE49-F238E27FC236}">
                <a16:creationId xmlns:a16="http://schemas.microsoft.com/office/drawing/2014/main" id="{FE8111D4-7158-4702-B6DD-189B4B350A23}"/>
              </a:ext>
            </a:extLst>
          </p:cNvPr>
          <p:cNvSpPr/>
          <p:nvPr/>
        </p:nvSpPr>
        <p:spPr>
          <a:xfrm>
            <a:off x="6322334" y="4784930"/>
            <a:ext cx="540000" cy="540000"/>
          </a:xfrm>
          <a:prstGeom prst="ellipse">
            <a:avLst/>
          </a:prstGeom>
          <a:solidFill>
            <a:schemeClr val="bg1"/>
          </a:solidFill>
          <a:ln>
            <a:solidFill>
              <a:srgbClr val="2F7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solidFill>
                <a:srgbClr val="0F7986"/>
              </a:solidFill>
            </a:endParaRPr>
          </a:p>
        </p:txBody>
      </p:sp>
      <p:pic>
        <p:nvPicPr>
          <p:cNvPr id="118" name="Picture 144" descr="Icon&#10;&#10;Description automatically generated">
            <a:extLst>
              <a:ext uri="{FF2B5EF4-FFF2-40B4-BE49-F238E27FC236}">
                <a16:creationId xmlns:a16="http://schemas.microsoft.com/office/drawing/2014/main" id="{CE199D8A-1751-1957-32CB-AEFDED36B1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1900" y="4766930"/>
            <a:ext cx="550434" cy="576000"/>
          </a:xfrm>
          <a:prstGeom prst="rect">
            <a:avLst/>
          </a:prstGeom>
          <a:effectLst/>
        </p:spPr>
      </p:pic>
    </p:spTree>
    <p:extLst>
      <p:ext uri="{BB962C8B-B14F-4D97-AF65-F5344CB8AC3E}">
        <p14:creationId xmlns:p14="http://schemas.microsoft.com/office/powerpoint/2010/main" val="29875442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0749887-F20E-81A5-4702-36F09D6F444A}"/>
              </a:ext>
            </a:extLst>
          </p:cNvPr>
          <p:cNvSpPr>
            <a:spLocks noGrp="1"/>
          </p:cNvSpPr>
          <p:nvPr>
            <p:ph type="ftr" sz="quarter" idx="3"/>
          </p:nvPr>
        </p:nvSpPr>
        <p:spPr>
          <a:xfrm>
            <a:off x="668305" y="6338183"/>
            <a:ext cx="5257800" cy="365125"/>
          </a:xfrm>
        </p:spPr>
        <p:txBody>
          <a:bodyPr/>
          <a:lstStyle/>
          <a:p>
            <a:r>
              <a:rPr lang="fr-FR"/>
              <a:t>Kit ESMS Numérique│ 29/04/2024 │</a:t>
            </a:r>
          </a:p>
        </p:txBody>
      </p:sp>
      <p:sp>
        <p:nvSpPr>
          <p:cNvPr id="10" name="Titre 3">
            <a:extLst>
              <a:ext uri="{FF2B5EF4-FFF2-40B4-BE49-F238E27FC236}">
                <a16:creationId xmlns:a16="http://schemas.microsoft.com/office/drawing/2014/main" id="{0C6C24DE-ED0D-D9CE-68EF-B9FC94B7D5C2}"/>
              </a:ext>
            </a:extLst>
          </p:cNvPr>
          <p:cNvSpPr txBox="1">
            <a:spLocks/>
          </p:cNvSpPr>
          <p:nvPr/>
        </p:nvSpPr>
        <p:spPr>
          <a:xfrm>
            <a:off x="1050636" y="506484"/>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12" name="Espace réservé du texte 4">
            <a:extLst>
              <a:ext uri="{FF2B5EF4-FFF2-40B4-BE49-F238E27FC236}">
                <a16:creationId xmlns:a16="http://schemas.microsoft.com/office/drawing/2014/main" id="{18657320-3B95-A0A7-C63E-C594A9177DF9}"/>
              </a:ext>
            </a:extLst>
          </p:cNvPr>
          <p:cNvSpPr txBox="1">
            <a:spLocks/>
          </p:cNvSpPr>
          <p:nvPr/>
        </p:nvSpPr>
        <p:spPr>
          <a:xfrm>
            <a:off x="1050636" y="949004"/>
            <a:ext cx="6373091" cy="221599"/>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Exemples d’usages avec une MSSanté</a:t>
            </a:r>
          </a:p>
        </p:txBody>
      </p:sp>
      <p:pic>
        <p:nvPicPr>
          <p:cNvPr id="3" name="Picture 2" descr="MSSanté Pro | Maison de Santé Marie Galène">
            <a:extLst>
              <a:ext uri="{FF2B5EF4-FFF2-40B4-BE49-F238E27FC236}">
                <a16:creationId xmlns:a16="http://schemas.microsoft.com/office/drawing/2014/main" id="{B5592B3B-4CCA-319A-DAF5-D4000E84B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35772FA-8545-156F-A12F-83C069A416B1}"/>
              </a:ext>
            </a:extLst>
          </p:cNvPr>
          <p:cNvSpPr/>
          <p:nvPr/>
        </p:nvSpPr>
        <p:spPr>
          <a:xfrm>
            <a:off x="383713" y="1745869"/>
            <a:ext cx="11231087" cy="284441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a:extLst>
              <a:ext uri="{FF2B5EF4-FFF2-40B4-BE49-F238E27FC236}">
                <a16:creationId xmlns:a16="http://schemas.microsoft.com/office/drawing/2014/main" id="{618B916A-B2AF-18D7-F732-5ACCDF38AC51}"/>
              </a:ext>
            </a:extLst>
          </p:cNvPr>
          <p:cNvSpPr txBox="1"/>
          <p:nvPr/>
        </p:nvSpPr>
        <p:spPr>
          <a:xfrm>
            <a:off x="616661" y="1922212"/>
            <a:ext cx="10457866" cy="307777"/>
          </a:xfrm>
          <a:prstGeom prst="rect">
            <a:avLst/>
          </a:prstGeom>
          <a:solidFill>
            <a:schemeClr val="bg1">
              <a:lumMod val="95000"/>
            </a:schemeClr>
          </a:solidFill>
        </p:spPr>
        <p:txBody>
          <a:bodyPr wrap="square">
            <a:spAutoFit/>
          </a:bodyPr>
          <a:lstStyle/>
          <a:p>
            <a:pPr algn="ctr" defTabSz="375122" fontAlgn="base">
              <a:spcBef>
                <a:spcPct val="0"/>
              </a:spcBef>
              <a:spcAft>
                <a:spcPct val="0"/>
              </a:spcAft>
              <a:defRPr/>
            </a:pPr>
            <a:r>
              <a:rPr lang="fr-FR" sz="1400" b="1" kern="0">
                <a:solidFill>
                  <a:srgbClr val="4C759F"/>
                </a:solidFill>
              </a:rPr>
              <a:t>TRANSMISSION DE LA FICHE DE SIGNALEMENT ENTRE LA VILLE ET UN DAC</a:t>
            </a:r>
          </a:p>
        </p:txBody>
      </p:sp>
      <p:sp>
        <p:nvSpPr>
          <p:cNvPr id="9" name="Flèche : droite à entaille 8">
            <a:extLst>
              <a:ext uri="{FF2B5EF4-FFF2-40B4-BE49-F238E27FC236}">
                <a16:creationId xmlns:a16="http://schemas.microsoft.com/office/drawing/2014/main" id="{575EB62B-453C-CD7D-708C-70AF841189AA}"/>
              </a:ext>
            </a:extLst>
          </p:cNvPr>
          <p:cNvSpPr/>
          <p:nvPr/>
        </p:nvSpPr>
        <p:spPr>
          <a:xfrm>
            <a:off x="2825506" y="2378389"/>
            <a:ext cx="1717077" cy="294432"/>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effectLst/>
                <a:uLnTx/>
                <a:uFillTx/>
                <a:latin typeface="Arial"/>
                <a:ea typeface="+mn-ea"/>
                <a:cs typeface="+mn-cs"/>
              </a:rPr>
              <a:t>ENVOI</a:t>
            </a:r>
          </a:p>
        </p:txBody>
      </p:sp>
      <p:sp>
        <p:nvSpPr>
          <p:cNvPr id="11" name="Flèche : droite 10">
            <a:extLst>
              <a:ext uri="{FF2B5EF4-FFF2-40B4-BE49-F238E27FC236}">
                <a16:creationId xmlns:a16="http://schemas.microsoft.com/office/drawing/2014/main" id="{601E1034-3821-E477-32C6-FC818EF8F309}"/>
              </a:ext>
            </a:extLst>
          </p:cNvPr>
          <p:cNvSpPr/>
          <p:nvPr/>
        </p:nvSpPr>
        <p:spPr>
          <a:xfrm>
            <a:off x="616660" y="2387012"/>
            <a:ext cx="2208843" cy="303342"/>
          </a:xfrm>
          <a:prstGeom prst="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effectLst/>
                <a:uLnTx/>
                <a:uFillTx/>
                <a:latin typeface="Arial"/>
                <a:ea typeface="+mn-ea"/>
                <a:cs typeface="+mn-cs"/>
              </a:rPr>
              <a:t>VILLE</a:t>
            </a:r>
          </a:p>
        </p:txBody>
      </p:sp>
      <p:sp>
        <p:nvSpPr>
          <p:cNvPr id="13" name="Flèche : droite à entaille 12">
            <a:extLst>
              <a:ext uri="{FF2B5EF4-FFF2-40B4-BE49-F238E27FC236}">
                <a16:creationId xmlns:a16="http://schemas.microsoft.com/office/drawing/2014/main" id="{DFF961D9-3CEF-D83F-4B97-CC466F5BC562}"/>
              </a:ext>
            </a:extLst>
          </p:cNvPr>
          <p:cNvSpPr/>
          <p:nvPr/>
        </p:nvSpPr>
        <p:spPr>
          <a:xfrm>
            <a:off x="4542583" y="2383158"/>
            <a:ext cx="6531944" cy="307196"/>
          </a:xfrm>
          <a:prstGeom prst="notchedRightArrow">
            <a:avLst>
              <a:gd name="adj1" fmla="val 100000"/>
              <a:gd name="adj2" fmla="val 50000"/>
            </a:avLst>
          </a:prstGeom>
          <a:noFill/>
          <a:ln w="12700" cap="flat" cmpd="sng" algn="ctr">
            <a:solidFill>
              <a:srgbClr val="4C759F"/>
            </a:solidFill>
            <a:prstDash val="dash"/>
          </a:ln>
          <a:effectLst/>
        </p:spPr>
        <p:txBody>
          <a:bodyPr rot="0" spcFirstLastPara="0" vertOverflow="overflow" horzOverflow="overflow" vert="horz" wrap="square" lIns="50019" tIns="25009" rIns="50019" bIns="25009" numCol="1" spcCol="0" rtlCol="0" fromWordArt="0" anchor="ctr" anchorCtr="0" forceAA="0" compatLnSpc="1">
            <a:prstTxWarp prst="textNoShape">
              <a:avLst/>
            </a:prstTxWarp>
            <a:noAutofit/>
          </a:bodyP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effectLst/>
                <a:uLnTx/>
                <a:uFillTx/>
                <a:latin typeface="Arial"/>
                <a:ea typeface="+mn-ea"/>
                <a:cs typeface="+mn-cs"/>
              </a:rPr>
              <a:t>PTA</a:t>
            </a:r>
          </a:p>
        </p:txBody>
      </p:sp>
      <p:cxnSp>
        <p:nvCxnSpPr>
          <p:cNvPr id="15" name="Connecteur droit avec flèche 5">
            <a:extLst>
              <a:ext uri="{FF2B5EF4-FFF2-40B4-BE49-F238E27FC236}">
                <a16:creationId xmlns:a16="http://schemas.microsoft.com/office/drawing/2014/main" id="{7D197EA6-5B14-61DD-8320-227613230B40}"/>
              </a:ext>
            </a:extLst>
          </p:cNvPr>
          <p:cNvCxnSpPr/>
          <p:nvPr/>
        </p:nvCxnSpPr>
        <p:spPr>
          <a:xfrm>
            <a:off x="616660" y="3148995"/>
            <a:ext cx="10476000" cy="0"/>
          </a:xfrm>
          <a:prstGeom prst="straightConnector1">
            <a:avLst/>
          </a:prstGeom>
          <a:ln w="38100">
            <a:solidFill>
              <a:srgbClr val="4C759F"/>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7" name="Picture 4" descr="médecin Icône gratuit">
            <a:extLst>
              <a:ext uri="{FF2B5EF4-FFF2-40B4-BE49-F238E27FC236}">
                <a16:creationId xmlns:a16="http://schemas.microsoft.com/office/drawing/2014/main" id="{4DE91FCD-B25F-A653-477F-BC5D2E6FD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48" y="2856023"/>
            <a:ext cx="540000" cy="5400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6">
            <a:extLst>
              <a:ext uri="{FF2B5EF4-FFF2-40B4-BE49-F238E27FC236}">
                <a16:creationId xmlns:a16="http://schemas.microsoft.com/office/drawing/2014/main" id="{7157EC5D-60DC-00F2-AFAC-F0AF125782A6}"/>
              </a:ext>
            </a:extLst>
          </p:cNvPr>
          <p:cNvGrpSpPr/>
          <p:nvPr/>
        </p:nvGrpSpPr>
        <p:grpSpPr>
          <a:xfrm>
            <a:off x="5120481" y="2856023"/>
            <a:ext cx="540000" cy="540000"/>
            <a:chOff x="2901292" y="6568332"/>
            <a:chExt cx="468787" cy="479107"/>
          </a:xfrm>
        </p:grpSpPr>
        <p:sp>
          <p:nvSpPr>
            <p:cNvPr id="21" name="Ellipse 92">
              <a:extLst>
                <a:ext uri="{FF2B5EF4-FFF2-40B4-BE49-F238E27FC236}">
                  <a16:creationId xmlns:a16="http://schemas.microsoft.com/office/drawing/2014/main" id="{E5D09F56-4141-17E8-3CBD-FB8412A48866}"/>
                </a:ext>
              </a:extLst>
            </p:cNvPr>
            <p:cNvSpPr/>
            <p:nvPr/>
          </p:nvSpPr>
          <p:spPr>
            <a:xfrm>
              <a:off x="2901292" y="6568332"/>
              <a:ext cx="468787" cy="479107"/>
            </a:xfrm>
            <a:prstGeom prst="ellipse">
              <a:avLst/>
            </a:prstGeom>
            <a:solidFill>
              <a:srgbClr val="85C0DD"/>
            </a:solidFill>
            <a:ln w="25400" cap="flat" cmpd="sng" algn="ctr">
              <a:noFill/>
              <a:prstDash val="solid"/>
            </a:ln>
            <a:effectLst/>
          </p:spPr>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endParaRPr kumimoji="0" lang="fr-FR" sz="985" b="0" i="0" u="none" strike="noStrike" kern="0" cap="none" spc="0" normalizeH="0" baseline="0" noProof="0">
                <a:ln>
                  <a:noFill/>
                </a:ln>
                <a:solidFill>
                  <a:prstClr val="white"/>
                </a:solidFill>
                <a:effectLst/>
                <a:uLnTx/>
                <a:uFillTx/>
                <a:latin typeface="Arial"/>
                <a:ea typeface="+mn-ea"/>
                <a:cs typeface="+mn-cs"/>
              </a:endParaRPr>
            </a:p>
          </p:txBody>
        </p:sp>
        <p:pic>
          <p:nvPicPr>
            <p:cNvPr id="23" name="Picture 4" descr="agent de service à la clientèle Icône gratuit">
              <a:extLst>
                <a:ext uri="{FF2B5EF4-FFF2-40B4-BE49-F238E27FC236}">
                  <a16:creationId xmlns:a16="http://schemas.microsoft.com/office/drawing/2014/main" id="{32E94633-37DF-06B5-C64F-7BBF8A2A8E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282" y="6677893"/>
              <a:ext cx="245541" cy="245541"/>
            </a:xfrm>
            <a:prstGeom prst="rect">
              <a:avLst/>
            </a:prstGeom>
            <a:noFill/>
          </p:spPr>
        </p:pic>
      </p:grpSp>
      <p:grpSp>
        <p:nvGrpSpPr>
          <p:cNvPr id="25" name="Group 5">
            <a:extLst>
              <a:ext uri="{FF2B5EF4-FFF2-40B4-BE49-F238E27FC236}">
                <a16:creationId xmlns:a16="http://schemas.microsoft.com/office/drawing/2014/main" id="{0044FB8F-97A8-59F6-2417-3A1E931307B3}"/>
              </a:ext>
            </a:extLst>
          </p:cNvPr>
          <p:cNvGrpSpPr/>
          <p:nvPr/>
        </p:nvGrpSpPr>
        <p:grpSpPr>
          <a:xfrm>
            <a:off x="6334795" y="2856023"/>
            <a:ext cx="540000" cy="540000"/>
            <a:chOff x="3573163" y="6565027"/>
            <a:chExt cx="506054" cy="483296"/>
          </a:xfrm>
        </p:grpSpPr>
        <p:sp>
          <p:nvSpPr>
            <p:cNvPr id="27" name="Ellipse 78">
              <a:extLst>
                <a:ext uri="{FF2B5EF4-FFF2-40B4-BE49-F238E27FC236}">
                  <a16:creationId xmlns:a16="http://schemas.microsoft.com/office/drawing/2014/main" id="{A6492554-B110-F1AF-B9D6-211BBACC079F}"/>
                </a:ext>
              </a:extLst>
            </p:cNvPr>
            <p:cNvSpPr/>
            <p:nvPr/>
          </p:nvSpPr>
          <p:spPr>
            <a:xfrm>
              <a:off x="3573163" y="6565027"/>
              <a:ext cx="506054" cy="48329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 descr="vieil homme Icône gratuit">
              <a:extLst>
                <a:ext uri="{FF2B5EF4-FFF2-40B4-BE49-F238E27FC236}">
                  <a16:creationId xmlns:a16="http://schemas.microsoft.com/office/drawing/2014/main" id="{46419086-A624-4CD6-359E-7F89519C02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7207" y="6643377"/>
              <a:ext cx="329360" cy="3293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4">
            <a:extLst>
              <a:ext uri="{FF2B5EF4-FFF2-40B4-BE49-F238E27FC236}">
                <a16:creationId xmlns:a16="http://schemas.microsoft.com/office/drawing/2014/main" id="{669B0FB8-F85C-5F83-2FC8-A3DABF3E3B69}"/>
              </a:ext>
            </a:extLst>
          </p:cNvPr>
          <p:cNvGrpSpPr/>
          <p:nvPr/>
        </p:nvGrpSpPr>
        <p:grpSpPr>
          <a:xfrm>
            <a:off x="7545860" y="2856023"/>
            <a:ext cx="540000" cy="540000"/>
            <a:chOff x="4381557" y="6569216"/>
            <a:chExt cx="468787" cy="479107"/>
          </a:xfrm>
        </p:grpSpPr>
        <p:sp>
          <p:nvSpPr>
            <p:cNvPr id="33" name="Ellipse 92">
              <a:extLst>
                <a:ext uri="{FF2B5EF4-FFF2-40B4-BE49-F238E27FC236}">
                  <a16:creationId xmlns:a16="http://schemas.microsoft.com/office/drawing/2014/main" id="{C5E9AB1E-8C29-9B6E-9619-C7958AB8673B}"/>
                </a:ext>
              </a:extLst>
            </p:cNvPr>
            <p:cNvSpPr/>
            <p:nvPr/>
          </p:nvSpPr>
          <p:spPr>
            <a:xfrm>
              <a:off x="4381557" y="6569216"/>
              <a:ext cx="468787" cy="479107"/>
            </a:xfrm>
            <a:prstGeom prst="ellipse">
              <a:avLst/>
            </a:prstGeom>
            <a:solidFill>
              <a:srgbClr val="85C0DD"/>
            </a:solidFill>
            <a:ln w="25400" cap="flat" cmpd="sng" algn="ctr">
              <a:noFill/>
              <a:prstDash val="solid"/>
            </a:ln>
            <a:effectLst/>
          </p:spPr>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endParaRPr kumimoji="0" lang="fr-FR" sz="985" b="0" i="0" u="none" strike="noStrike" kern="0" cap="none" spc="0" normalizeH="0" baseline="0" noProof="0">
                <a:ln>
                  <a:noFill/>
                </a:ln>
                <a:solidFill>
                  <a:prstClr val="white"/>
                </a:solidFill>
                <a:effectLst/>
                <a:uLnTx/>
                <a:uFillTx/>
                <a:latin typeface="Arial"/>
                <a:ea typeface="+mn-ea"/>
                <a:cs typeface="+mn-cs"/>
              </a:endParaRPr>
            </a:p>
          </p:txBody>
        </p:sp>
        <p:pic>
          <p:nvPicPr>
            <p:cNvPr id="35" name="Picture 4" descr="maison propre Icône gratuit">
              <a:extLst>
                <a:ext uri="{FF2B5EF4-FFF2-40B4-BE49-F238E27FC236}">
                  <a16:creationId xmlns:a16="http://schemas.microsoft.com/office/drawing/2014/main" id="{BC2E3D0C-56D8-05EE-30E9-4B630C3F85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801" y="6640913"/>
              <a:ext cx="304604" cy="3046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e 127">
            <a:extLst>
              <a:ext uri="{FF2B5EF4-FFF2-40B4-BE49-F238E27FC236}">
                <a16:creationId xmlns:a16="http://schemas.microsoft.com/office/drawing/2014/main" id="{00AFDA65-9797-1F4B-8842-2FD7E771B316}"/>
              </a:ext>
            </a:extLst>
          </p:cNvPr>
          <p:cNvGrpSpPr/>
          <p:nvPr/>
        </p:nvGrpSpPr>
        <p:grpSpPr>
          <a:xfrm>
            <a:off x="10075478" y="2856023"/>
            <a:ext cx="540000" cy="540000"/>
            <a:chOff x="5304715" y="5865223"/>
            <a:chExt cx="396000" cy="360000"/>
          </a:xfrm>
        </p:grpSpPr>
        <p:sp>
          <p:nvSpPr>
            <p:cNvPr id="39" name="Ellipse 128">
              <a:extLst>
                <a:ext uri="{FF2B5EF4-FFF2-40B4-BE49-F238E27FC236}">
                  <a16:creationId xmlns:a16="http://schemas.microsoft.com/office/drawing/2014/main" id="{E7FA7DC1-0F2E-C0A3-ABC4-E46FD90C6F7F}"/>
                </a:ext>
              </a:extLst>
            </p:cNvPr>
            <p:cNvSpPr/>
            <p:nvPr/>
          </p:nvSpPr>
          <p:spPr>
            <a:xfrm>
              <a:off x="5304715" y="5865223"/>
              <a:ext cx="396000" cy="360000"/>
            </a:xfrm>
            <a:prstGeom prst="ellipse">
              <a:avLst/>
            </a:prstGeom>
            <a:solidFill>
              <a:srgbClr val="0F7986"/>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endParaRPr kumimoji="0" lang="fr-FR" sz="985" b="0" i="0" u="none" strike="noStrike" kern="0" cap="none" spc="0" normalizeH="0" baseline="0" noProof="0">
                <a:ln>
                  <a:noFill/>
                </a:ln>
                <a:solidFill>
                  <a:prstClr val="white"/>
                </a:solidFill>
                <a:effectLst/>
                <a:uLnTx/>
                <a:uFillTx/>
                <a:latin typeface="Arial"/>
                <a:ea typeface="+mn-ea"/>
                <a:cs typeface="+mn-cs"/>
              </a:endParaRPr>
            </a:p>
          </p:txBody>
        </p:sp>
        <p:pic>
          <p:nvPicPr>
            <p:cNvPr id="40" name="Picture 10" descr="logiciel Icône gratuit">
              <a:extLst>
                <a:ext uri="{FF2B5EF4-FFF2-40B4-BE49-F238E27FC236}">
                  <a16:creationId xmlns:a16="http://schemas.microsoft.com/office/drawing/2014/main" id="{87653629-47E0-6BF5-DC26-F3440C1D1022}"/>
                </a:ext>
              </a:extLst>
            </p:cNvPr>
            <p:cNvPicPr>
              <a:picLocks noChangeAspect="1" noChangeArrowheads="1"/>
            </p:cNvPicPr>
            <p:nvPr/>
          </p:nvPicPr>
          <p:blipFill>
            <a:blip r:embed="rId7" cstate="print">
              <a:alphaModFix/>
              <a:extLst>
                <a:ext uri="{BEBA8EAE-BF5A-486C-A8C5-ECC9F3942E4B}">
                  <a14:imgProps xmlns:a14="http://schemas.microsoft.com/office/drawing/2010/main">
                    <a14:imgLayer r:embed="rId8">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382218" y="5913184"/>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1">
            <a:extLst>
              <a:ext uri="{FF2B5EF4-FFF2-40B4-BE49-F238E27FC236}">
                <a16:creationId xmlns:a16="http://schemas.microsoft.com/office/drawing/2014/main" id="{D2647FBB-9D4E-925F-FCE9-6EA972845251}"/>
              </a:ext>
            </a:extLst>
          </p:cNvPr>
          <p:cNvGrpSpPr/>
          <p:nvPr/>
        </p:nvGrpSpPr>
        <p:grpSpPr>
          <a:xfrm>
            <a:off x="8832210" y="2856023"/>
            <a:ext cx="540000" cy="540000"/>
            <a:chOff x="5223289" y="6587807"/>
            <a:chExt cx="468000" cy="468000"/>
          </a:xfrm>
        </p:grpSpPr>
        <p:sp>
          <p:nvSpPr>
            <p:cNvPr id="43" name="Ellipse 99">
              <a:extLst>
                <a:ext uri="{FF2B5EF4-FFF2-40B4-BE49-F238E27FC236}">
                  <a16:creationId xmlns:a16="http://schemas.microsoft.com/office/drawing/2014/main" id="{0BC4D674-0E4F-6475-D33E-15746E8E942C}"/>
                </a:ext>
              </a:extLst>
            </p:cNvPr>
            <p:cNvSpPr/>
            <p:nvPr/>
          </p:nvSpPr>
          <p:spPr>
            <a:xfrm>
              <a:off x="5223289" y="6587807"/>
              <a:ext cx="468000" cy="468000"/>
            </a:xfrm>
            <a:prstGeom prst="ellipse">
              <a:avLst/>
            </a:prstGeom>
            <a:solidFill>
              <a:srgbClr val="D8E0EE"/>
            </a:solidFill>
            <a:ln w="25400" cap="flat" cmpd="sng" algn="ctr">
              <a:noFill/>
              <a:prstDash val="solid"/>
            </a:ln>
            <a:effectLst/>
          </p:spPr>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endParaRPr kumimoji="0" lang="fr-FR" sz="985" b="0" i="0" u="none" strike="noStrike" kern="0" cap="none" spc="0" normalizeH="0" baseline="0" noProof="0">
                <a:ln>
                  <a:noFill/>
                </a:ln>
                <a:solidFill>
                  <a:prstClr val="white"/>
                </a:solidFill>
                <a:effectLst/>
                <a:uLnTx/>
                <a:uFillTx/>
                <a:latin typeface="Arial"/>
                <a:ea typeface="+mn-ea"/>
                <a:cs typeface="+mn-cs"/>
              </a:endParaRPr>
            </a:p>
          </p:txBody>
        </p:sp>
        <p:pic>
          <p:nvPicPr>
            <p:cNvPr id="44" name="Picture 10" descr="l'écriture Icône gratuit">
              <a:extLst>
                <a:ext uri="{FF2B5EF4-FFF2-40B4-BE49-F238E27FC236}">
                  <a16:creationId xmlns:a16="http://schemas.microsoft.com/office/drawing/2014/main" id="{067ACB10-BABB-DD37-7398-96F8F754D7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13043" y="6663617"/>
              <a:ext cx="330764" cy="33076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a:extLst>
              <a:ext uri="{FF2B5EF4-FFF2-40B4-BE49-F238E27FC236}">
                <a16:creationId xmlns:a16="http://schemas.microsoft.com/office/drawing/2014/main" id="{89F3521B-F0EB-3DE0-E345-C60D3A356909}"/>
              </a:ext>
            </a:extLst>
          </p:cNvPr>
          <p:cNvSpPr/>
          <p:nvPr/>
        </p:nvSpPr>
        <p:spPr>
          <a:xfrm>
            <a:off x="616660" y="3460756"/>
            <a:ext cx="2208843" cy="5181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66882" rtl="0" eaLnBrk="1" fontAlgn="base" latinLnBrk="0" hangingPunct="1">
              <a:lnSpc>
                <a:spcPct val="100000"/>
              </a:lnSpc>
              <a:spcBef>
                <a:spcPct val="0"/>
              </a:spcBef>
              <a:spcAft>
                <a:spcPct val="0"/>
              </a:spcAft>
              <a:buClrTx/>
              <a:buSzTx/>
              <a:buFontTx/>
              <a:buNone/>
              <a:tabLst/>
              <a:defRPr/>
            </a:pPr>
            <a:r>
              <a:rPr kumimoji="0" lang="fr-FR" sz="800" b="0" i="0" u="none" strike="noStrike" kern="0" cap="none" spc="0" normalizeH="0" baseline="0" noProof="0" dirty="0">
                <a:ln>
                  <a:noFill/>
                </a:ln>
                <a:solidFill>
                  <a:schemeClr val="tx1"/>
                </a:solidFill>
                <a:effectLst/>
                <a:uLnTx/>
                <a:uFillTx/>
                <a:latin typeface="Arial"/>
                <a:ea typeface="+mn-ea"/>
                <a:cs typeface="+mn-cs"/>
              </a:rPr>
              <a:t>Les professionnels de terrain rédigent la fiche de signalement accompagnée de documents (CR, résultats biologies, certificats)</a:t>
            </a:r>
          </a:p>
        </p:txBody>
      </p:sp>
      <p:sp>
        <p:nvSpPr>
          <p:cNvPr id="46" name="Rectangle 45">
            <a:extLst>
              <a:ext uri="{FF2B5EF4-FFF2-40B4-BE49-F238E27FC236}">
                <a16:creationId xmlns:a16="http://schemas.microsoft.com/office/drawing/2014/main" id="{AB80E865-EECF-6F79-A4CA-95EBA88213CA}"/>
              </a:ext>
            </a:extLst>
          </p:cNvPr>
          <p:cNvSpPr/>
          <p:nvPr/>
        </p:nvSpPr>
        <p:spPr>
          <a:xfrm>
            <a:off x="2825503" y="3419096"/>
            <a:ext cx="1700178" cy="3149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chemeClr val="tx1"/>
                </a:solidFill>
                <a:effectLst/>
                <a:uLnTx/>
                <a:uFillTx/>
                <a:latin typeface="Arial"/>
                <a:ea typeface="+mn-ea"/>
                <a:cs typeface="+mn-cs"/>
              </a:rPr>
              <a:t>La fiche de signalement est envoyée via MSSanté</a:t>
            </a:r>
            <a:endParaRPr kumimoji="0" lang="fr-FR" sz="600" b="0" i="1" u="none" strike="noStrike" kern="0" cap="none" spc="0" normalizeH="0" baseline="0" noProof="0" dirty="0">
              <a:ln>
                <a:noFill/>
              </a:ln>
              <a:solidFill>
                <a:schemeClr val="tx1"/>
              </a:solidFill>
              <a:effectLst/>
              <a:uLnTx/>
              <a:uFillTx/>
              <a:latin typeface="Arial"/>
              <a:ea typeface="Times New Roman" panose="02020603050405020304" pitchFamily="18" charset="0"/>
              <a:cs typeface="+mn-cs"/>
            </a:endParaRPr>
          </a:p>
        </p:txBody>
      </p:sp>
      <p:sp>
        <p:nvSpPr>
          <p:cNvPr id="47" name="Rectangle 46">
            <a:extLst>
              <a:ext uri="{FF2B5EF4-FFF2-40B4-BE49-F238E27FC236}">
                <a16:creationId xmlns:a16="http://schemas.microsoft.com/office/drawing/2014/main" id="{7758D262-5FFE-B54C-A20C-2CA083B27403}"/>
              </a:ext>
            </a:extLst>
          </p:cNvPr>
          <p:cNvSpPr/>
          <p:nvPr/>
        </p:nvSpPr>
        <p:spPr>
          <a:xfrm>
            <a:off x="4754209" y="3492660"/>
            <a:ext cx="1288837" cy="4023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chemeClr val="tx1"/>
                </a:solidFill>
                <a:effectLst/>
                <a:uLnTx/>
                <a:uFillTx/>
                <a:latin typeface="Arial"/>
                <a:ea typeface="+mn-ea"/>
                <a:cs typeface="+mn-cs"/>
              </a:rPr>
              <a:t>Le DAC reçoit la fiche alerte sur la boîte organisationnelle  </a:t>
            </a:r>
          </a:p>
        </p:txBody>
      </p:sp>
      <p:sp>
        <p:nvSpPr>
          <p:cNvPr id="48" name="Rectangle 47">
            <a:extLst>
              <a:ext uri="{FF2B5EF4-FFF2-40B4-BE49-F238E27FC236}">
                <a16:creationId xmlns:a16="http://schemas.microsoft.com/office/drawing/2014/main" id="{74A76CA7-6697-5B70-E694-B9E11EFE7827}"/>
              </a:ext>
            </a:extLst>
          </p:cNvPr>
          <p:cNvSpPr/>
          <p:nvPr/>
        </p:nvSpPr>
        <p:spPr>
          <a:xfrm>
            <a:off x="5950081" y="3541822"/>
            <a:ext cx="1372898" cy="3364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chemeClr val="tx1"/>
                </a:solidFill>
                <a:effectLst/>
                <a:uLnTx/>
                <a:uFillTx/>
                <a:latin typeface="Arial"/>
                <a:ea typeface="+mn-ea"/>
                <a:cs typeface="+mn-cs"/>
              </a:rPr>
              <a:t>Le patient rentre dans la prise en charge du DAC</a:t>
            </a:r>
          </a:p>
        </p:txBody>
      </p:sp>
      <p:sp>
        <p:nvSpPr>
          <p:cNvPr id="49" name="Rectangle 48">
            <a:extLst>
              <a:ext uri="{FF2B5EF4-FFF2-40B4-BE49-F238E27FC236}">
                <a16:creationId xmlns:a16="http://schemas.microsoft.com/office/drawing/2014/main" id="{D44471F7-6932-CC17-2063-24C03F95911B}"/>
              </a:ext>
            </a:extLst>
          </p:cNvPr>
          <p:cNvSpPr/>
          <p:nvPr/>
        </p:nvSpPr>
        <p:spPr>
          <a:xfrm>
            <a:off x="7236020" y="3509254"/>
            <a:ext cx="1237693" cy="3691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chemeClr val="tx1"/>
                </a:solidFill>
                <a:effectLst/>
                <a:uLnTx/>
                <a:uFillTx/>
                <a:latin typeface="Arial"/>
                <a:ea typeface="+mn-ea"/>
                <a:cs typeface="+mn-cs"/>
              </a:rPr>
              <a:t>Une visite à domicile peut être organisée</a:t>
            </a:r>
          </a:p>
        </p:txBody>
      </p:sp>
      <p:sp>
        <p:nvSpPr>
          <p:cNvPr id="50" name="Rectangle 49">
            <a:extLst>
              <a:ext uri="{FF2B5EF4-FFF2-40B4-BE49-F238E27FC236}">
                <a16:creationId xmlns:a16="http://schemas.microsoft.com/office/drawing/2014/main" id="{E2227E60-2CEB-214A-6671-3767E25D5CAC}"/>
              </a:ext>
            </a:extLst>
          </p:cNvPr>
          <p:cNvSpPr/>
          <p:nvPr/>
        </p:nvSpPr>
        <p:spPr>
          <a:xfrm>
            <a:off x="8411921" y="3530576"/>
            <a:ext cx="1341724" cy="7309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schemeClr val="tx1"/>
                </a:solidFill>
                <a:effectLst/>
                <a:uLnTx/>
                <a:uFillTx/>
                <a:latin typeface="Arial"/>
                <a:ea typeface="+mn-ea"/>
                <a:cs typeface="+mn-cs"/>
              </a:rPr>
              <a:t>Des informations complémentaires peuvent être demandées aux professionnels de terrain (PPS, CR, dossier APA…)</a:t>
            </a:r>
          </a:p>
        </p:txBody>
      </p:sp>
      <p:sp>
        <p:nvSpPr>
          <p:cNvPr id="51" name="Rectangle 50">
            <a:extLst>
              <a:ext uri="{FF2B5EF4-FFF2-40B4-BE49-F238E27FC236}">
                <a16:creationId xmlns:a16="http://schemas.microsoft.com/office/drawing/2014/main" id="{41171124-5A6A-3C66-56E8-06D57F0B2A86}"/>
              </a:ext>
            </a:extLst>
          </p:cNvPr>
          <p:cNvSpPr/>
          <p:nvPr/>
        </p:nvSpPr>
        <p:spPr>
          <a:xfrm>
            <a:off x="9691854" y="3513108"/>
            <a:ext cx="1370617" cy="3691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a:ln>
                  <a:noFill/>
                </a:ln>
                <a:solidFill>
                  <a:schemeClr val="tx1"/>
                </a:solidFill>
                <a:effectLst/>
                <a:uLnTx/>
                <a:uFillTx/>
                <a:latin typeface="Arial"/>
                <a:ea typeface="+mn-ea"/>
                <a:cs typeface="+mn-cs"/>
              </a:rPr>
              <a:t>Ces informations sont récupérées par le DAC dans les outils métiers</a:t>
            </a:r>
          </a:p>
        </p:txBody>
      </p:sp>
      <p:grpSp>
        <p:nvGrpSpPr>
          <p:cNvPr id="52" name="Group 7">
            <a:extLst>
              <a:ext uri="{FF2B5EF4-FFF2-40B4-BE49-F238E27FC236}">
                <a16:creationId xmlns:a16="http://schemas.microsoft.com/office/drawing/2014/main" id="{7EF60C4D-508C-38EA-4014-A4D591587B6E}"/>
              </a:ext>
            </a:extLst>
          </p:cNvPr>
          <p:cNvGrpSpPr/>
          <p:nvPr/>
        </p:nvGrpSpPr>
        <p:grpSpPr>
          <a:xfrm>
            <a:off x="1625503" y="2856023"/>
            <a:ext cx="540000" cy="540000"/>
            <a:chOff x="860453" y="6574393"/>
            <a:chExt cx="468000" cy="468000"/>
          </a:xfrm>
        </p:grpSpPr>
        <p:sp>
          <p:nvSpPr>
            <p:cNvPr id="53" name="Ellipse 99">
              <a:extLst>
                <a:ext uri="{FF2B5EF4-FFF2-40B4-BE49-F238E27FC236}">
                  <a16:creationId xmlns:a16="http://schemas.microsoft.com/office/drawing/2014/main" id="{40F358C5-23A5-6772-0716-B08B490C4472}"/>
                </a:ext>
              </a:extLst>
            </p:cNvPr>
            <p:cNvSpPr/>
            <p:nvPr/>
          </p:nvSpPr>
          <p:spPr>
            <a:xfrm>
              <a:off x="860453" y="6574393"/>
              <a:ext cx="468000" cy="468000"/>
            </a:xfrm>
            <a:prstGeom prst="ellipse">
              <a:avLst/>
            </a:prstGeom>
            <a:solidFill>
              <a:srgbClr val="D8E0EE"/>
            </a:solidFill>
            <a:ln w="25400" cap="flat" cmpd="sng" algn="ctr">
              <a:noFill/>
              <a:prstDash val="solid"/>
            </a:ln>
            <a:effectLst/>
          </p:spPr>
          <p:txBody>
            <a:bodyPr rtlCol="0" anchor="ctr"/>
            <a:lstStyle/>
            <a:p>
              <a:pPr marL="0" marR="0" lvl="0" indent="0" algn="ctr" defTabSz="500173" rtl="0" eaLnBrk="1" fontAlgn="auto" latinLnBrk="0" hangingPunct="1">
                <a:lnSpc>
                  <a:spcPct val="100000"/>
                </a:lnSpc>
                <a:spcBef>
                  <a:spcPts val="0"/>
                </a:spcBef>
                <a:spcAft>
                  <a:spcPts val="0"/>
                </a:spcAft>
                <a:buClrTx/>
                <a:buSzTx/>
                <a:buFontTx/>
                <a:buNone/>
                <a:tabLst/>
                <a:defRPr/>
              </a:pPr>
              <a:endParaRPr kumimoji="0" lang="fr-FR" sz="985" b="0" i="0" u="none" strike="noStrike" kern="0" cap="none" spc="0" normalizeH="0" baseline="0" noProof="0">
                <a:ln>
                  <a:noFill/>
                </a:ln>
                <a:solidFill>
                  <a:prstClr val="white"/>
                </a:solidFill>
                <a:effectLst/>
                <a:uLnTx/>
                <a:uFillTx/>
                <a:latin typeface="Arial"/>
                <a:ea typeface="+mn-ea"/>
                <a:cs typeface="+mn-cs"/>
              </a:endParaRPr>
            </a:p>
          </p:txBody>
        </p:sp>
        <p:pic>
          <p:nvPicPr>
            <p:cNvPr id="54" name="Picture 4" descr="dossier Icône gratuit">
              <a:extLst>
                <a:ext uri="{FF2B5EF4-FFF2-40B4-BE49-F238E27FC236}">
                  <a16:creationId xmlns:a16="http://schemas.microsoft.com/office/drawing/2014/main" id="{C49A7717-B98D-12F5-1151-35F7AA95C8BE}"/>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442" y="6643377"/>
              <a:ext cx="337450" cy="3374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66">
            <a:extLst>
              <a:ext uri="{FF2B5EF4-FFF2-40B4-BE49-F238E27FC236}">
                <a16:creationId xmlns:a16="http://schemas.microsoft.com/office/drawing/2014/main" id="{12CD2944-D280-A2E2-C898-1A4E01219D52}"/>
              </a:ext>
            </a:extLst>
          </p:cNvPr>
          <p:cNvGrpSpPr/>
          <p:nvPr/>
        </p:nvGrpSpPr>
        <p:grpSpPr>
          <a:xfrm>
            <a:off x="3402354" y="2856023"/>
            <a:ext cx="540000" cy="542981"/>
            <a:chOff x="2777536" y="7809890"/>
            <a:chExt cx="540000" cy="542981"/>
          </a:xfrm>
        </p:grpSpPr>
        <p:sp>
          <p:nvSpPr>
            <p:cNvPr id="56" name="Ellipse 58">
              <a:extLst>
                <a:ext uri="{FF2B5EF4-FFF2-40B4-BE49-F238E27FC236}">
                  <a16:creationId xmlns:a16="http://schemas.microsoft.com/office/drawing/2014/main" id="{0775FF3C-49B0-5683-6545-ACCC54480062}"/>
                </a:ext>
              </a:extLst>
            </p:cNvPr>
            <p:cNvSpPr/>
            <p:nvPr/>
          </p:nvSpPr>
          <p:spPr>
            <a:xfrm>
              <a:off x="2777536" y="7812871"/>
              <a:ext cx="540000" cy="540000"/>
            </a:xfrm>
            <a:prstGeom prst="ellipse">
              <a:avLst/>
            </a:prstGeom>
            <a:solidFill>
              <a:schemeClr val="bg1"/>
            </a:solidFill>
            <a:ln>
              <a:solidFill>
                <a:srgbClr val="2F7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F7986"/>
                </a:solidFill>
                <a:effectLst/>
                <a:uLnTx/>
                <a:uFillTx/>
                <a:latin typeface="Calibri" panose="020F0502020204030204"/>
                <a:ea typeface="+mn-ea"/>
                <a:cs typeface="+mn-cs"/>
              </a:endParaRPr>
            </a:p>
          </p:txBody>
        </p:sp>
        <p:pic>
          <p:nvPicPr>
            <p:cNvPr id="57" name="Picture 68" descr="Icon&#10;&#10;Description automatically generated">
              <a:extLst>
                <a:ext uri="{FF2B5EF4-FFF2-40B4-BE49-F238E27FC236}">
                  <a16:creationId xmlns:a16="http://schemas.microsoft.com/office/drawing/2014/main" id="{D298C4B5-550D-4D7C-084A-DDEA615F21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8732" y="7809890"/>
              <a:ext cx="516032" cy="540000"/>
            </a:xfrm>
            <a:prstGeom prst="rect">
              <a:avLst/>
            </a:prstGeom>
          </p:spPr>
        </p:pic>
      </p:grpSp>
    </p:spTree>
    <p:extLst>
      <p:ext uri="{BB962C8B-B14F-4D97-AF65-F5344CB8AC3E}">
        <p14:creationId xmlns:p14="http://schemas.microsoft.com/office/powerpoint/2010/main" val="1365175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206066F-0382-FF00-B076-3BD8E1650476}"/>
              </a:ext>
            </a:extLst>
          </p:cNvPr>
          <p:cNvSpPr>
            <a:spLocks noGrp="1"/>
          </p:cNvSpPr>
          <p:nvPr>
            <p:ph type="ftr" sz="quarter" idx="3"/>
          </p:nvPr>
        </p:nvSpPr>
        <p:spPr/>
        <p:txBody>
          <a:bodyPr/>
          <a:lstStyle/>
          <a:p>
            <a:r>
              <a:rPr lang="fr-FR"/>
              <a:t>Kit ESMS Numérique│ 29/04/2024 │</a:t>
            </a:r>
          </a:p>
        </p:txBody>
      </p:sp>
      <p:sp>
        <p:nvSpPr>
          <p:cNvPr id="4" name="Titre 3">
            <a:extLst>
              <a:ext uri="{FF2B5EF4-FFF2-40B4-BE49-F238E27FC236}">
                <a16:creationId xmlns:a16="http://schemas.microsoft.com/office/drawing/2014/main" id="{25C99BB5-55DA-2CA8-872A-83A23DB7F540}"/>
              </a:ext>
            </a:extLst>
          </p:cNvPr>
          <p:cNvSpPr txBox="1">
            <a:spLocks/>
          </p:cNvSpPr>
          <p:nvPr/>
        </p:nvSpPr>
        <p:spPr>
          <a:xfrm>
            <a:off x="838200" y="363540"/>
            <a:ext cx="11008591" cy="707263"/>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endParaRPr lang="fr-FR" sz="2800" dirty="0">
              <a:solidFill>
                <a:srgbClr val="A4368C"/>
              </a:solidFill>
              <a:latin typeface="Segoe UI Semibold"/>
              <a:ea typeface="Segoe UI Black"/>
              <a:cs typeface="Segoe UI Semibold"/>
            </a:endParaRPr>
          </a:p>
        </p:txBody>
      </p:sp>
      <p:sp>
        <p:nvSpPr>
          <p:cNvPr id="8" name="ZoneTexte 7">
            <a:extLst>
              <a:ext uri="{FF2B5EF4-FFF2-40B4-BE49-F238E27FC236}">
                <a16:creationId xmlns:a16="http://schemas.microsoft.com/office/drawing/2014/main" id="{56ACD348-D80F-069E-20B9-A8F559177C40}"/>
              </a:ext>
            </a:extLst>
          </p:cNvPr>
          <p:cNvSpPr txBox="1"/>
          <p:nvPr/>
        </p:nvSpPr>
        <p:spPr>
          <a:xfrm>
            <a:off x="539187" y="1286869"/>
            <a:ext cx="2309495" cy="646331"/>
          </a:xfrm>
          <a:prstGeom prst="rect">
            <a:avLst/>
          </a:prstGeom>
          <a:noFill/>
        </p:spPr>
        <p:txBody>
          <a:bodyPr wrap="square" rtlCol="0">
            <a:spAutoFit/>
          </a:bodyPr>
          <a:lstStyle/>
          <a:p>
            <a:r>
              <a:rPr lang="fr-FR" sz="1200" b="1" dirty="0">
                <a:latin typeface="Segoe UI" panose="020B0502040204020203" pitchFamily="34" charset="0"/>
                <a:cs typeface="Segoe UI" panose="020B0502040204020203" pitchFamily="34" charset="0"/>
              </a:rPr>
              <a:t>Formalisation du circuit d’envoi </a:t>
            </a:r>
            <a:r>
              <a:rPr lang="fr-FR" sz="1200" dirty="0">
                <a:latin typeface="Segoe UI" panose="020B0502040204020203" pitchFamily="34" charset="0"/>
                <a:cs typeface="Segoe UI" panose="020B0502040204020203" pitchFamily="34" charset="0"/>
              </a:rPr>
              <a:t>: identification des usages</a:t>
            </a:r>
          </a:p>
        </p:txBody>
      </p:sp>
      <p:sp>
        <p:nvSpPr>
          <p:cNvPr id="10" name="ZoneTexte 9">
            <a:extLst>
              <a:ext uri="{FF2B5EF4-FFF2-40B4-BE49-F238E27FC236}">
                <a16:creationId xmlns:a16="http://schemas.microsoft.com/office/drawing/2014/main" id="{137267D7-C5BF-A800-172E-2677A15ADB37}"/>
              </a:ext>
            </a:extLst>
          </p:cNvPr>
          <p:cNvSpPr txBox="1"/>
          <p:nvPr/>
        </p:nvSpPr>
        <p:spPr>
          <a:xfrm>
            <a:off x="462399" y="2613357"/>
            <a:ext cx="2130752" cy="2970044"/>
          </a:xfrm>
          <a:prstGeom prst="rect">
            <a:avLst/>
          </a:prstGeom>
          <a:noFill/>
        </p:spPr>
        <p:txBody>
          <a:bodyPr wrap="square" rtlCol="0">
            <a:spAutoFit/>
          </a:bodyPr>
          <a:lstStyle/>
          <a:p>
            <a:r>
              <a:rPr lang="fr-FR" sz="1100" b="1">
                <a:latin typeface="Segoe UI" panose="020B0502040204020203" pitchFamily="34" charset="0"/>
                <a:cs typeface="Segoe UI" panose="020B0502040204020203" pitchFamily="34" charset="0"/>
              </a:rPr>
              <a:t>Définir les besoins </a:t>
            </a:r>
            <a:r>
              <a:rPr lang="fr-FR" sz="1100">
                <a:latin typeface="Segoe UI" panose="020B0502040204020203" pitchFamily="34" charset="0"/>
                <a:cs typeface="Segoe UI" panose="020B0502040204020203" pitchFamily="34" charset="0"/>
              </a:rPr>
              <a:t>pour </a:t>
            </a:r>
            <a:r>
              <a:rPr lang="fr-FR" sz="1100" b="1">
                <a:latin typeface="Segoe UI" panose="020B0502040204020203" pitchFamily="34" charset="0"/>
                <a:cs typeface="Segoe UI" panose="020B0502040204020203" pitchFamily="34" charset="0"/>
              </a:rPr>
              <a:t>identifier les principaux cas d’usage</a:t>
            </a:r>
            <a:r>
              <a:rPr lang="fr-FR" sz="110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fr-FR" sz="1100">
                <a:latin typeface="Segoe UI" panose="020B0502040204020203" pitchFamily="34" charset="0"/>
                <a:cs typeface="Segoe UI" panose="020B0502040204020203" pitchFamily="34" charset="0"/>
              </a:rPr>
              <a:t>Qui échange et avec qui ?</a:t>
            </a:r>
          </a:p>
          <a:p>
            <a:pPr marL="285750" indent="-285750">
              <a:buFont typeface="Arial" panose="020B0604020202020204" pitchFamily="34" charset="0"/>
              <a:buChar char="•"/>
            </a:pPr>
            <a:r>
              <a:rPr lang="fr-FR" sz="1100">
                <a:latin typeface="Segoe UI" panose="020B0502040204020203" pitchFamily="34" charset="0"/>
                <a:cs typeface="Segoe UI" panose="020B0502040204020203" pitchFamily="34" charset="0"/>
              </a:rPr>
              <a:t>Quelles sont les informations et les documents échangés ? </a:t>
            </a:r>
            <a:r>
              <a:rPr lang="fr-FR" sz="1100" i="1">
                <a:latin typeface="Segoe UI" panose="020B0502040204020203" pitchFamily="34" charset="0"/>
                <a:cs typeface="Segoe UI" panose="020B0502040204020203" pitchFamily="34" charset="0"/>
              </a:rPr>
              <a:t>(cf. slide suivante sur les cas d’usage réglementaires)</a:t>
            </a:r>
          </a:p>
          <a:p>
            <a:pPr marL="285750" indent="-285750">
              <a:buFont typeface="Arial" panose="020B0604020202020204" pitchFamily="34" charset="0"/>
              <a:buChar char="•"/>
            </a:pPr>
            <a:r>
              <a:rPr lang="fr-FR" sz="1100">
                <a:latin typeface="Segoe UI" panose="020B0502040204020203" pitchFamily="34" charset="0"/>
                <a:cs typeface="Segoe UI" panose="020B0502040204020203" pitchFamily="34" charset="0"/>
              </a:rPr>
              <a:t>Quel est le volume des échanges ?</a:t>
            </a:r>
          </a:p>
          <a:p>
            <a:pPr marL="285750" indent="-285750">
              <a:buFont typeface="Arial" panose="020B0604020202020204" pitchFamily="34" charset="0"/>
              <a:buChar char="•"/>
            </a:pPr>
            <a:r>
              <a:rPr lang="fr-FR" sz="1100">
                <a:latin typeface="Segoe UI" panose="020B0502040204020203" pitchFamily="34" charset="0"/>
                <a:cs typeface="Segoe UI" panose="020B0502040204020203" pitchFamily="34" charset="0"/>
              </a:rPr>
              <a:t>Quels sont les besoins concernant les différents types de BAL ?</a:t>
            </a:r>
          </a:p>
          <a:p>
            <a:pPr marL="285750" indent="-285750">
              <a:buFont typeface="Arial" panose="020B0604020202020204" pitchFamily="34" charset="0"/>
              <a:buChar char="•"/>
            </a:pPr>
            <a:r>
              <a:rPr lang="fr-FR" sz="1100">
                <a:latin typeface="Segoe UI" panose="020B0502040204020203" pitchFamily="34" charset="0"/>
                <a:cs typeface="Segoe UI" panose="020B0502040204020203" pitchFamily="34" charset="0"/>
              </a:rPr>
              <a:t>Quelle BAL pour quel type d’échange et quel type de document ?</a:t>
            </a:r>
          </a:p>
        </p:txBody>
      </p:sp>
      <p:sp>
        <p:nvSpPr>
          <p:cNvPr id="12" name="ZoneTexte 11">
            <a:extLst>
              <a:ext uri="{FF2B5EF4-FFF2-40B4-BE49-F238E27FC236}">
                <a16:creationId xmlns:a16="http://schemas.microsoft.com/office/drawing/2014/main" id="{0C90BAB7-1D88-6E52-03E5-9AFDBAFC8549}"/>
              </a:ext>
            </a:extLst>
          </p:cNvPr>
          <p:cNvSpPr txBox="1"/>
          <p:nvPr/>
        </p:nvSpPr>
        <p:spPr>
          <a:xfrm>
            <a:off x="4561028" y="2697440"/>
            <a:ext cx="1522953" cy="1615827"/>
          </a:xfrm>
          <a:prstGeom prst="rect">
            <a:avLst/>
          </a:prstGeom>
          <a:noFill/>
        </p:spPr>
        <p:txBody>
          <a:bodyPr wrap="square" rtlCol="0">
            <a:spAutoFit/>
          </a:bodyPr>
          <a:lstStyle/>
          <a:p>
            <a:r>
              <a:rPr lang="fr-FR" sz="1100" b="1">
                <a:latin typeface="Segoe UI" panose="020B0502040204020203" pitchFamily="34" charset="0"/>
                <a:cs typeface="Segoe UI" panose="020B0502040204020203" pitchFamily="34" charset="0"/>
              </a:rPr>
              <a:t>Former</a:t>
            </a:r>
            <a:r>
              <a:rPr lang="fr-FR" sz="1100">
                <a:latin typeface="Segoe UI" panose="020B0502040204020203" pitchFamily="34" charset="0"/>
                <a:cs typeface="Segoe UI" panose="020B0502040204020203" pitchFamily="34" charset="0"/>
              </a:rPr>
              <a:t> les professionnels à l’utilisation de la MSSanté et ses </a:t>
            </a:r>
            <a:r>
              <a:rPr lang="fr-FR" sz="1100" b="1">
                <a:latin typeface="Segoe UI" panose="020B0502040204020203" pitchFamily="34" charset="0"/>
                <a:cs typeface="Segoe UI" panose="020B0502040204020203" pitchFamily="34" charset="0"/>
              </a:rPr>
              <a:t>fonctionnalités clés </a:t>
            </a:r>
            <a:r>
              <a:rPr lang="fr-FR" sz="1100">
                <a:latin typeface="Segoe UI" panose="020B0502040204020203" pitchFamily="34" charset="0"/>
                <a:cs typeface="Segoe UI" panose="020B0502040204020203" pitchFamily="34" charset="0"/>
              </a:rPr>
              <a:t>comme les différentes boîtes aux lettres, l’utilisation de l’annuaire santé, etc. </a:t>
            </a:r>
          </a:p>
        </p:txBody>
      </p:sp>
      <p:sp>
        <p:nvSpPr>
          <p:cNvPr id="14" name="ZoneTexte 13">
            <a:extLst>
              <a:ext uri="{FF2B5EF4-FFF2-40B4-BE49-F238E27FC236}">
                <a16:creationId xmlns:a16="http://schemas.microsoft.com/office/drawing/2014/main" id="{C79D73D8-A37E-696D-FE45-1BED04AD19B9}"/>
              </a:ext>
            </a:extLst>
          </p:cNvPr>
          <p:cNvSpPr txBox="1"/>
          <p:nvPr/>
        </p:nvSpPr>
        <p:spPr>
          <a:xfrm>
            <a:off x="7954000" y="1374944"/>
            <a:ext cx="1772958" cy="461665"/>
          </a:xfrm>
          <a:prstGeom prst="rect">
            <a:avLst/>
          </a:prstGeom>
          <a:noFill/>
        </p:spPr>
        <p:txBody>
          <a:bodyPr wrap="square" rtlCol="0">
            <a:spAutoFit/>
          </a:bodyPr>
          <a:lstStyle/>
          <a:p>
            <a:r>
              <a:rPr lang="fr-FR" sz="1200" b="1">
                <a:latin typeface="Segoe UI" panose="020B0502040204020203" pitchFamily="34" charset="0"/>
                <a:cs typeface="Segoe UI" panose="020B0502040204020203" pitchFamily="34" charset="0"/>
              </a:rPr>
              <a:t>Amélioration continue</a:t>
            </a:r>
          </a:p>
        </p:txBody>
      </p:sp>
      <p:sp>
        <p:nvSpPr>
          <p:cNvPr id="16" name="ZoneTexte 15">
            <a:extLst>
              <a:ext uri="{FF2B5EF4-FFF2-40B4-BE49-F238E27FC236}">
                <a16:creationId xmlns:a16="http://schemas.microsoft.com/office/drawing/2014/main" id="{C4E2D20C-4C69-D10B-C279-BC1A83B56820}"/>
              </a:ext>
            </a:extLst>
          </p:cNvPr>
          <p:cNvSpPr txBox="1"/>
          <p:nvPr/>
        </p:nvSpPr>
        <p:spPr>
          <a:xfrm>
            <a:off x="2503617" y="2623000"/>
            <a:ext cx="1692479" cy="3139321"/>
          </a:xfrm>
          <a:prstGeom prst="rect">
            <a:avLst/>
          </a:prstGeom>
          <a:noFill/>
        </p:spPr>
        <p:txBody>
          <a:bodyPr wrap="square">
            <a:spAutoFit/>
          </a:bodyPr>
          <a:lstStyle/>
          <a:p>
            <a:r>
              <a:rPr lang="fr-FR" sz="1100" b="1">
                <a:latin typeface="Segoe UI" panose="020B0502040204020203" pitchFamily="34" charset="0"/>
                <a:cs typeface="Segoe UI" panose="020B0502040204020203" pitchFamily="34" charset="0"/>
              </a:rPr>
              <a:t>Identifier les acteurs </a:t>
            </a:r>
            <a:r>
              <a:rPr lang="fr-FR" sz="1100">
                <a:latin typeface="Segoe UI" panose="020B0502040204020203" pitchFamily="34" charset="0"/>
                <a:cs typeface="Segoe UI" panose="020B0502040204020203" pitchFamily="34" charset="0"/>
              </a:rPr>
              <a:t>susceptibles d’utiliser une MSSanté (professionnels de santé libéraux, autres ESMS, hôpital, DAC, etc.) et organiser </a:t>
            </a:r>
            <a:r>
              <a:rPr lang="fr-FR" sz="1100" b="1">
                <a:latin typeface="Segoe UI" panose="020B0502040204020203" pitchFamily="34" charset="0"/>
                <a:cs typeface="Segoe UI" panose="020B0502040204020203" pitchFamily="34" charset="0"/>
              </a:rPr>
              <a:t>des temps d’échange avec eux </a:t>
            </a:r>
            <a:r>
              <a:rPr lang="fr-FR" sz="1100">
                <a:latin typeface="Segoe UI" panose="020B0502040204020203" pitchFamily="34" charset="0"/>
                <a:cs typeface="Segoe UI" panose="020B0502040204020203" pitchFamily="34" charset="0"/>
              </a:rPr>
              <a:t>autour du sujet MSSanté pour définir ensemble les cas d’usage (par exemple, transformer une communication déjà existante via un mode d’échange non sécurisé en un échange via MSSanté).</a:t>
            </a:r>
          </a:p>
        </p:txBody>
      </p:sp>
      <p:sp>
        <p:nvSpPr>
          <p:cNvPr id="18" name="ZoneTexte 17">
            <a:extLst>
              <a:ext uri="{FF2B5EF4-FFF2-40B4-BE49-F238E27FC236}">
                <a16:creationId xmlns:a16="http://schemas.microsoft.com/office/drawing/2014/main" id="{26743F4C-585E-012E-39F2-41B4D49C18F1}"/>
              </a:ext>
            </a:extLst>
          </p:cNvPr>
          <p:cNvSpPr txBox="1"/>
          <p:nvPr/>
        </p:nvSpPr>
        <p:spPr>
          <a:xfrm>
            <a:off x="4500523" y="1283281"/>
            <a:ext cx="2135169" cy="646331"/>
          </a:xfrm>
          <a:prstGeom prst="rect">
            <a:avLst/>
          </a:prstGeom>
          <a:noFill/>
        </p:spPr>
        <p:txBody>
          <a:bodyPr wrap="square" rtlCol="0">
            <a:spAutoFit/>
          </a:bodyPr>
          <a:lstStyle/>
          <a:p>
            <a:r>
              <a:rPr lang="fr-FR" sz="1200" b="1">
                <a:latin typeface="Segoe UI" panose="020B0502040204020203" pitchFamily="34" charset="0"/>
                <a:cs typeface="Segoe UI" panose="020B0502040204020203" pitchFamily="34" charset="0"/>
              </a:rPr>
              <a:t>Mise en place de la MSSanté </a:t>
            </a:r>
            <a:r>
              <a:rPr lang="fr-FR" sz="1200">
                <a:latin typeface="Segoe UI" panose="020B0502040204020203" pitchFamily="34" charset="0"/>
                <a:cs typeface="Segoe UI" panose="020B0502040204020203" pitchFamily="34" charset="0"/>
              </a:rPr>
              <a:t>: formation et communication</a:t>
            </a:r>
          </a:p>
        </p:txBody>
      </p:sp>
      <p:sp>
        <p:nvSpPr>
          <p:cNvPr id="20" name="ZoneTexte 19">
            <a:extLst>
              <a:ext uri="{FF2B5EF4-FFF2-40B4-BE49-F238E27FC236}">
                <a16:creationId xmlns:a16="http://schemas.microsoft.com/office/drawing/2014/main" id="{AD3AA50D-4D31-A86A-0E44-6C236DD577EE}"/>
              </a:ext>
            </a:extLst>
          </p:cNvPr>
          <p:cNvSpPr txBox="1"/>
          <p:nvPr/>
        </p:nvSpPr>
        <p:spPr>
          <a:xfrm>
            <a:off x="6015967" y="2650352"/>
            <a:ext cx="1598836" cy="1954381"/>
          </a:xfrm>
          <a:prstGeom prst="rect">
            <a:avLst/>
          </a:prstGeom>
          <a:noFill/>
        </p:spPr>
        <p:txBody>
          <a:bodyPr wrap="square">
            <a:spAutoFit/>
          </a:bodyPr>
          <a:lstStyle/>
          <a:p>
            <a:r>
              <a:rPr lang="fr-FR" sz="1100">
                <a:latin typeface="Segoe UI" panose="020B0502040204020203" pitchFamily="34" charset="0"/>
                <a:cs typeface="Segoe UI" panose="020B0502040204020203" pitchFamily="34" charset="0"/>
              </a:rPr>
              <a:t>Définir un </a:t>
            </a:r>
            <a:r>
              <a:rPr lang="fr-FR" sz="1100" b="1">
                <a:latin typeface="Segoe UI" panose="020B0502040204020203" pitchFamily="34" charset="0"/>
                <a:cs typeface="Segoe UI" panose="020B0502040204020203" pitchFamily="34" charset="0"/>
              </a:rPr>
              <a:t>plan de communication interne et externe</a:t>
            </a:r>
            <a:r>
              <a:rPr lang="fr-FR" sz="1100">
                <a:latin typeface="Segoe UI" panose="020B0502040204020203" pitchFamily="34" charset="0"/>
                <a:cs typeface="Segoe UI" panose="020B0502040204020203" pitchFamily="34" charset="0"/>
              </a:rPr>
              <a:t> (communication écrite et/ou orale lors d’instances stratégiques) détaillé avec les canaux et les flux entrants et sortants envisagés via MSSanté.</a:t>
            </a:r>
          </a:p>
        </p:txBody>
      </p:sp>
      <p:sp>
        <p:nvSpPr>
          <p:cNvPr id="22" name="ZoneTexte 21">
            <a:extLst>
              <a:ext uri="{FF2B5EF4-FFF2-40B4-BE49-F238E27FC236}">
                <a16:creationId xmlns:a16="http://schemas.microsoft.com/office/drawing/2014/main" id="{1964CCF1-3F50-FE18-6CB2-1242B27E847A}"/>
              </a:ext>
            </a:extLst>
          </p:cNvPr>
          <p:cNvSpPr txBox="1"/>
          <p:nvPr/>
        </p:nvSpPr>
        <p:spPr>
          <a:xfrm>
            <a:off x="10337221" y="2671855"/>
            <a:ext cx="1153085" cy="1446550"/>
          </a:xfrm>
          <a:prstGeom prst="rect">
            <a:avLst/>
          </a:prstGeom>
          <a:noFill/>
        </p:spPr>
        <p:txBody>
          <a:bodyPr wrap="square">
            <a:spAutoFit/>
          </a:bodyPr>
          <a:lstStyle/>
          <a:p>
            <a:r>
              <a:rPr lang="fr-FR" sz="1100">
                <a:latin typeface="Segoe UI" panose="020B0502040204020203" pitchFamily="34" charset="0"/>
                <a:cs typeface="Segoe UI" panose="020B0502040204020203" pitchFamily="34" charset="0"/>
              </a:rPr>
              <a:t>Identifier des </a:t>
            </a:r>
            <a:r>
              <a:rPr lang="fr-FR" sz="1100" b="1">
                <a:latin typeface="Segoe UI" panose="020B0502040204020203" pitchFamily="34" charset="0"/>
                <a:cs typeface="Segoe UI" panose="020B0502040204020203" pitchFamily="34" charset="0"/>
              </a:rPr>
              <a:t>nouveaux besoins</a:t>
            </a:r>
            <a:r>
              <a:rPr lang="fr-FR" sz="1100">
                <a:latin typeface="Segoe UI" panose="020B0502040204020203" pitchFamily="34" charset="0"/>
                <a:cs typeface="Segoe UI" panose="020B0502040204020203" pitchFamily="34" charset="0"/>
              </a:rPr>
              <a:t> tout en restant vigilant face aux nouveaux cas réglementaires.</a:t>
            </a:r>
            <a:endParaRPr lang="fr-FR" sz="1600">
              <a:latin typeface="Segoe UI" panose="020B0502040204020203" pitchFamily="34" charset="0"/>
              <a:cs typeface="Segoe UI" panose="020B0502040204020203" pitchFamily="34" charset="0"/>
            </a:endParaRPr>
          </a:p>
        </p:txBody>
      </p:sp>
      <p:grpSp>
        <p:nvGrpSpPr>
          <p:cNvPr id="28" name="Groupe 27">
            <a:extLst>
              <a:ext uri="{FF2B5EF4-FFF2-40B4-BE49-F238E27FC236}">
                <a16:creationId xmlns:a16="http://schemas.microsoft.com/office/drawing/2014/main" id="{FE063344-DB9A-F92E-D97C-07B3BA86A91C}"/>
              </a:ext>
            </a:extLst>
          </p:cNvPr>
          <p:cNvGrpSpPr/>
          <p:nvPr/>
        </p:nvGrpSpPr>
        <p:grpSpPr>
          <a:xfrm>
            <a:off x="135961" y="1892635"/>
            <a:ext cx="11557230" cy="725647"/>
            <a:chOff x="167782" y="1930172"/>
            <a:chExt cx="11557230" cy="725647"/>
          </a:xfrm>
        </p:grpSpPr>
        <p:sp>
          <p:nvSpPr>
            <p:cNvPr id="24" name="Flèche : droite à entaille 23">
              <a:extLst>
                <a:ext uri="{FF2B5EF4-FFF2-40B4-BE49-F238E27FC236}">
                  <a16:creationId xmlns:a16="http://schemas.microsoft.com/office/drawing/2014/main" id="{15B97488-34CA-7201-6EAE-49FE8DF9EE4F}"/>
                </a:ext>
              </a:extLst>
            </p:cNvPr>
            <p:cNvSpPr/>
            <p:nvPr/>
          </p:nvSpPr>
          <p:spPr>
            <a:xfrm>
              <a:off x="167782" y="1930172"/>
              <a:ext cx="11557230" cy="725647"/>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25" name="Ellipse 24">
              <a:extLst>
                <a:ext uri="{FF2B5EF4-FFF2-40B4-BE49-F238E27FC236}">
                  <a16:creationId xmlns:a16="http://schemas.microsoft.com/office/drawing/2014/main" id="{75ACD227-50B9-AD3A-6B2E-1ACECA63D134}"/>
                </a:ext>
              </a:extLst>
            </p:cNvPr>
            <p:cNvSpPr/>
            <p:nvPr/>
          </p:nvSpPr>
          <p:spPr>
            <a:xfrm>
              <a:off x="496462" y="2218449"/>
              <a:ext cx="149092" cy="149092"/>
            </a:xfrm>
            <a:prstGeom prst="ellipse">
              <a:avLst/>
            </a:prstGeom>
            <a:solidFill>
              <a:srgbClr val="AD3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26" name="Ellipse 25">
              <a:extLst>
                <a:ext uri="{FF2B5EF4-FFF2-40B4-BE49-F238E27FC236}">
                  <a16:creationId xmlns:a16="http://schemas.microsoft.com/office/drawing/2014/main" id="{CF490890-31E1-4CA3-5EAC-B8FB7100A9DC}"/>
                </a:ext>
              </a:extLst>
            </p:cNvPr>
            <p:cNvSpPr/>
            <p:nvPr/>
          </p:nvSpPr>
          <p:spPr>
            <a:xfrm>
              <a:off x="4482965" y="2232420"/>
              <a:ext cx="149092" cy="149092"/>
            </a:xfrm>
            <a:prstGeom prst="ellipse">
              <a:avLst/>
            </a:prstGeom>
            <a:solidFill>
              <a:srgbClr val="6E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27" name="Ellipse 26">
              <a:extLst>
                <a:ext uri="{FF2B5EF4-FFF2-40B4-BE49-F238E27FC236}">
                  <a16:creationId xmlns:a16="http://schemas.microsoft.com/office/drawing/2014/main" id="{E7808A59-CC32-E1FE-110E-99E6DFEB672C}"/>
                </a:ext>
              </a:extLst>
            </p:cNvPr>
            <p:cNvSpPr/>
            <p:nvPr/>
          </p:nvSpPr>
          <p:spPr>
            <a:xfrm>
              <a:off x="7949022" y="2232420"/>
              <a:ext cx="149092" cy="149092"/>
            </a:xfrm>
            <a:prstGeom prst="ellipse">
              <a:avLst/>
            </a:prstGeom>
            <a:solidFill>
              <a:srgbClr val="4C7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pSp>
      <p:sp>
        <p:nvSpPr>
          <p:cNvPr id="30" name="ZoneTexte 29">
            <a:extLst>
              <a:ext uri="{FF2B5EF4-FFF2-40B4-BE49-F238E27FC236}">
                <a16:creationId xmlns:a16="http://schemas.microsoft.com/office/drawing/2014/main" id="{934166C2-2951-9D8D-8DDB-9489419B8EAE}"/>
              </a:ext>
            </a:extLst>
          </p:cNvPr>
          <p:cNvSpPr txBox="1"/>
          <p:nvPr/>
        </p:nvSpPr>
        <p:spPr>
          <a:xfrm>
            <a:off x="8066293" y="2634118"/>
            <a:ext cx="1235650" cy="1785104"/>
          </a:xfrm>
          <a:prstGeom prst="rect">
            <a:avLst/>
          </a:prstGeom>
          <a:noFill/>
        </p:spPr>
        <p:txBody>
          <a:bodyPr wrap="square">
            <a:spAutoFit/>
          </a:bodyPr>
          <a:lstStyle/>
          <a:p>
            <a:r>
              <a:rPr lang="fr-FR" sz="1100" b="1">
                <a:latin typeface="Segoe UI" panose="020B0502040204020203" pitchFamily="34" charset="0"/>
                <a:cs typeface="Segoe UI" panose="020B0502040204020203" pitchFamily="34" charset="0"/>
              </a:rPr>
              <a:t>Tester</a:t>
            </a:r>
            <a:r>
              <a:rPr lang="fr-FR" sz="1100">
                <a:latin typeface="Segoe UI" panose="020B0502040204020203" pitchFamily="34" charset="0"/>
                <a:cs typeface="Segoe UI" panose="020B0502040204020203" pitchFamily="34" charset="0"/>
              </a:rPr>
              <a:t> les différents cas d’usage avec les partenaires et organiser des </a:t>
            </a:r>
            <a:r>
              <a:rPr lang="fr-FR" sz="1100" b="1">
                <a:latin typeface="Segoe UI" panose="020B0502040204020203" pitchFamily="34" charset="0"/>
                <a:cs typeface="Segoe UI" panose="020B0502040204020203" pitchFamily="34" charset="0"/>
              </a:rPr>
              <a:t>retours d’expérience </a:t>
            </a:r>
            <a:r>
              <a:rPr lang="fr-FR" sz="1100">
                <a:latin typeface="Segoe UI" panose="020B0502040204020203" pitchFamily="34" charset="0"/>
                <a:cs typeface="Segoe UI" panose="020B0502040204020203" pitchFamily="34" charset="0"/>
              </a:rPr>
              <a:t>avec ces derniers afin d’optimiser l’usage.</a:t>
            </a:r>
          </a:p>
        </p:txBody>
      </p:sp>
      <p:cxnSp>
        <p:nvCxnSpPr>
          <p:cNvPr id="32" name="Connecteur droit avec flèche 5">
            <a:extLst>
              <a:ext uri="{FF2B5EF4-FFF2-40B4-BE49-F238E27FC236}">
                <a16:creationId xmlns:a16="http://schemas.microsoft.com/office/drawing/2014/main" id="{64090888-52B0-CCB0-8D5E-5348ED039B1C}"/>
              </a:ext>
            </a:extLst>
          </p:cNvPr>
          <p:cNvCxnSpPr>
            <a:cxnSpLocks/>
          </p:cNvCxnSpPr>
          <p:nvPr/>
        </p:nvCxnSpPr>
        <p:spPr>
          <a:xfrm>
            <a:off x="462399" y="6192895"/>
            <a:ext cx="11298966" cy="0"/>
          </a:xfrm>
          <a:prstGeom prst="straightConnector1">
            <a:avLst/>
          </a:prstGeom>
          <a:ln w="38100">
            <a:solidFill>
              <a:srgbClr val="6C6C6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4AB18E27-31E9-47B4-DD88-1CC883909691}"/>
              </a:ext>
            </a:extLst>
          </p:cNvPr>
          <p:cNvSpPr txBox="1"/>
          <p:nvPr/>
        </p:nvSpPr>
        <p:spPr>
          <a:xfrm>
            <a:off x="4127376" y="6407657"/>
            <a:ext cx="3783603" cy="307777"/>
          </a:xfrm>
          <a:prstGeom prst="rect">
            <a:avLst/>
          </a:prstGeom>
          <a:noFill/>
        </p:spPr>
        <p:txBody>
          <a:bodyPr wrap="square" rtlCol="0">
            <a:spAutoFit/>
          </a:bodyPr>
          <a:lstStyle/>
          <a:p>
            <a:r>
              <a:rPr lang="fr-FR" sz="1400" i="1" dirty="0">
                <a:latin typeface="Segoe UI" panose="020B0502040204020203" pitchFamily="34" charset="0"/>
                <a:cs typeface="Segoe UI" panose="020B0502040204020203" pitchFamily="34" charset="0"/>
              </a:rPr>
              <a:t>Processus de déploiement MSSanté</a:t>
            </a:r>
          </a:p>
        </p:txBody>
      </p:sp>
      <p:sp>
        <p:nvSpPr>
          <p:cNvPr id="36" name="Google Shape;2158;gc5b4be95d9_2_449">
            <a:extLst>
              <a:ext uri="{FF2B5EF4-FFF2-40B4-BE49-F238E27FC236}">
                <a16:creationId xmlns:a16="http://schemas.microsoft.com/office/drawing/2014/main" id="{6EB43CEE-BB02-BA4B-4871-F148E3D2050A}"/>
              </a:ext>
            </a:extLst>
          </p:cNvPr>
          <p:cNvSpPr/>
          <p:nvPr/>
        </p:nvSpPr>
        <p:spPr>
          <a:xfrm>
            <a:off x="4364727" y="6084417"/>
            <a:ext cx="3227149" cy="234216"/>
          </a:xfrm>
          <a:prstGeom prst="homePlate">
            <a:avLst>
              <a:gd name="adj" fmla="val 54965"/>
            </a:avLst>
          </a:prstGeom>
          <a:solidFill>
            <a:srgbClr val="6E69AE"/>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84661" algn="ctr"/>
            <a:r>
              <a:rPr lang="en" sz="1050" b="1" i="1" dirty="0">
                <a:solidFill>
                  <a:srgbClr val="FFFFFF"/>
                </a:solidFill>
                <a:latin typeface="Segoe UI" panose="020B0502040204020203" pitchFamily="34" charset="0"/>
                <a:ea typeface="Arial"/>
                <a:cs typeface="Segoe UI" panose="020B0502040204020203" pitchFamily="34" charset="0"/>
                <a:sym typeface="Arial"/>
              </a:rPr>
              <a:t>Pendant</a:t>
            </a:r>
            <a:endParaRPr sz="2000" i="1" dirty="0">
              <a:latin typeface="Segoe UI" panose="020B0502040204020203" pitchFamily="34" charset="0"/>
              <a:cs typeface="Segoe UI" panose="020B0502040204020203" pitchFamily="34" charset="0"/>
            </a:endParaRPr>
          </a:p>
        </p:txBody>
      </p:sp>
      <p:cxnSp>
        <p:nvCxnSpPr>
          <p:cNvPr id="38" name="Connecteur droit 37">
            <a:extLst>
              <a:ext uri="{FF2B5EF4-FFF2-40B4-BE49-F238E27FC236}">
                <a16:creationId xmlns:a16="http://schemas.microsoft.com/office/drawing/2014/main" id="{1ED3E1AF-4CF0-E64D-11E7-AF370CEFE422}"/>
              </a:ext>
            </a:extLst>
          </p:cNvPr>
          <p:cNvCxnSpPr/>
          <p:nvPr/>
        </p:nvCxnSpPr>
        <p:spPr>
          <a:xfrm flipV="1">
            <a:off x="539187" y="1341562"/>
            <a:ext cx="0" cy="738664"/>
          </a:xfrm>
          <a:prstGeom prst="line">
            <a:avLst/>
          </a:prstGeom>
          <a:ln w="28575">
            <a:solidFill>
              <a:srgbClr val="AD3C8F"/>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07FC7401-0AEB-64FD-BB46-4C3A347FE7B8}"/>
              </a:ext>
            </a:extLst>
          </p:cNvPr>
          <p:cNvCxnSpPr/>
          <p:nvPr/>
        </p:nvCxnSpPr>
        <p:spPr>
          <a:xfrm flipV="1">
            <a:off x="4525690" y="1341562"/>
            <a:ext cx="0" cy="738664"/>
          </a:xfrm>
          <a:prstGeom prst="line">
            <a:avLst/>
          </a:prstGeom>
          <a:ln w="28575">
            <a:solidFill>
              <a:srgbClr val="6E69AE"/>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EC84DB8E-01D4-6326-D37D-1C152D985F74}"/>
              </a:ext>
            </a:extLst>
          </p:cNvPr>
          <p:cNvCxnSpPr/>
          <p:nvPr/>
        </p:nvCxnSpPr>
        <p:spPr>
          <a:xfrm flipV="1">
            <a:off x="7967535" y="1325722"/>
            <a:ext cx="0" cy="738664"/>
          </a:xfrm>
          <a:prstGeom prst="line">
            <a:avLst/>
          </a:prstGeom>
          <a:ln w="28575">
            <a:solidFill>
              <a:srgbClr val="4C759F"/>
            </a:solidFill>
          </a:ln>
        </p:spPr>
        <p:style>
          <a:lnRef idx="1">
            <a:schemeClr val="accent1"/>
          </a:lnRef>
          <a:fillRef idx="0">
            <a:schemeClr val="accent1"/>
          </a:fillRef>
          <a:effectRef idx="0">
            <a:schemeClr val="accent1"/>
          </a:effectRef>
          <a:fontRef idx="minor">
            <a:schemeClr val="tx1"/>
          </a:fontRef>
        </p:style>
      </p:cxnSp>
      <p:sp>
        <p:nvSpPr>
          <p:cNvPr id="44" name="Ellipse 43">
            <a:extLst>
              <a:ext uri="{FF2B5EF4-FFF2-40B4-BE49-F238E27FC236}">
                <a16:creationId xmlns:a16="http://schemas.microsoft.com/office/drawing/2014/main" id="{4D68E323-DCBB-EB57-844B-4C8BF79E9A3C}"/>
              </a:ext>
            </a:extLst>
          </p:cNvPr>
          <p:cNvSpPr/>
          <p:nvPr/>
        </p:nvSpPr>
        <p:spPr>
          <a:xfrm>
            <a:off x="1313573" y="2200334"/>
            <a:ext cx="118063" cy="118063"/>
          </a:xfrm>
          <a:prstGeom prst="ellipse">
            <a:avLst/>
          </a:prstGeom>
          <a:solidFill>
            <a:srgbClr val="AD3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46" name="Ellipse 45">
            <a:extLst>
              <a:ext uri="{FF2B5EF4-FFF2-40B4-BE49-F238E27FC236}">
                <a16:creationId xmlns:a16="http://schemas.microsoft.com/office/drawing/2014/main" id="{4E728C48-BBA8-F325-4A3A-0A4FD5C59985}"/>
              </a:ext>
            </a:extLst>
          </p:cNvPr>
          <p:cNvSpPr/>
          <p:nvPr/>
        </p:nvSpPr>
        <p:spPr>
          <a:xfrm>
            <a:off x="3097890" y="2192918"/>
            <a:ext cx="118063" cy="118063"/>
          </a:xfrm>
          <a:prstGeom prst="ellipse">
            <a:avLst/>
          </a:prstGeom>
          <a:solidFill>
            <a:srgbClr val="AD3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48" name="Ellipse 47">
            <a:extLst>
              <a:ext uri="{FF2B5EF4-FFF2-40B4-BE49-F238E27FC236}">
                <a16:creationId xmlns:a16="http://schemas.microsoft.com/office/drawing/2014/main" id="{0439B28B-1E44-BED5-8A66-3DC674959B3B}"/>
              </a:ext>
            </a:extLst>
          </p:cNvPr>
          <p:cNvSpPr/>
          <p:nvPr/>
        </p:nvSpPr>
        <p:spPr>
          <a:xfrm>
            <a:off x="5136847" y="2216729"/>
            <a:ext cx="118063" cy="118063"/>
          </a:xfrm>
          <a:prstGeom prst="ellipse">
            <a:avLst/>
          </a:prstGeom>
          <a:solidFill>
            <a:srgbClr val="6E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50" name="Ellipse 49">
            <a:extLst>
              <a:ext uri="{FF2B5EF4-FFF2-40B4-BE49-F238E27FC236}">
                <a16:creationId xmlns:a16="http://schemas.microsoft.com/office/drawing/2014/main" id="{12B4ACD1-138D-2722-0D7B-54E0F8E4DE2C}"/>
              </a:ext>
            </a:extLst>
          </p:cNvPr>
          <p:cNvSpPr/>
          <p:nvPr/>
        </p:nvSpPr>
        <p:spPr>
          <a:xfrm>
            <a:off x="6744765" y="2216729"/>
            <a:ext cx="118063" cy="118063"/>
          </a:xfrm>
          <a:prstGeom prst="ellipse">
            <a:avLst/>
          </a:prstGeom>
          <a:solidFill>
            <a:srgbClr val="6E6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52" name="Ellipse 51">
            <a:extLst>
              <a:ext uri="{FF2B5EF4-FFF2-40B4-BE49-F238E27FC236}">
                <a16:creationId xmlns:a16="http://schemas.microsoft.com/office/drawing/2014/main" id="{7A69ED36-FE48-11CC-CE0A-6078079A1573}"/>
              </a:ext>
            </a:extLst>
          </p:cNvPr>
          <p:cNvSpPr/>
          <p:nvPr/>
        </p:nvSpPr>
        <p:spPr>
          <a:xfrm>
            <a:off x="8454120" y="2216729"/>
            <a:ext cx="118063" cy="118063"/>
          </a:xfrm>
          <a:prstGeom prst="ellipse">
            <a:avLst/>
          </a:prstGeom>
          <a:solidFill>
            <a:srgbClr val="4C7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sp>
        <p:nvSpPr>
          <p:cNvPr id="54" name="Ellipse 53">
            <a:extLst>
              <a:ext uri="{FF2B5EF4-FFF2-40B4-BE49-F238E27FC236}">
                <a16:creationId xmlns:a16="http://schemas.microsoft.com/office/drawing/2014/main" id="{17F89FB0-CAAA-7089-5FBD-07E5B8F557A5}"/>
              </a:ext>
            </a:extLst>
          </p:cNvPr>
          <p:cNvSpPr/>
          <p:nvPr/>
        </p:nvSpPr>
        <p:spPr>
          <a:xfrm>
            <a:off x="10674435" y="2216729"/>
            <a:ext cx="118063" cy="118063"/>
          </a:xfrm>
          <a:prstGeom prst="ellipse">
            <a:avLst/>
          </a:prstGeom>
          <a:solidFill>
            <a:srgbClr val="4C7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cxnSp>
        <p:nvCxnSpPr>
          <p:cNvPr id="56" name="Connecteur droit 55">
            <a:extLst>
              <a:ext uri="{FF2B5EF4-FFF2-40B4-BE49-F238E27FC236}">
                <a16:creationId xmlns:a16="http://schemas.microsoft.com/office/drawing/2014/main" id="{539A8732-3619-3FC5-2DB2-8AFC4722829D}"/>
              </a:ext>
            </a:extLst>
          </p:cNvPr>
          <p:cNvCxnSpPr/>
          <p:nvPr/>
        </p:nvCxnSpPr>
        <p:spPr>
          <a:xfrm>
            <a:off x="1364215" y="2441196"/>
            <a:ext cx="0" cy="268448"/>
          </a:xfrm>
          <a:prstGeom prst="line">
            <a:avLst/>
          </a:prstGeom>
          <a:ln w="12700">
            <a:solidFill>
              <a:srgbClr val="AD3C8F"/>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3D776CE1-B824-8CA4-886F-A5DAA04A703B}"/>
              </a:ext>
            </a:extLst>
          </p:cNvPr>
          <p:cNvCxnSpPr/>
          <p:nvPr/>
        </p:nvCxnSpPr>
        <p:spPr>
          <a:xfrm>
            <a:off x="3156921" y="2442594"/>
            <a:ext cx="0" cy="268448"/>
          </a:xfrm>
          <a:prstGeom prst="line">
            <a:avLst/>
          </a:prstGeom>
          <a:ln w="12700">
            <a:solidFill>
              <a:srgbClr val="AD3C8F"/>
            </a:solidFill>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36FBD232-1DF0-FA2B-417D-0F80CC39FCFB}"/>
              </a:ext>
            </a:extLst>
          </p:cNvPr>
          <p:cNvCxnSpPr/>
          <p:nvPr/>
        </p:nvCxnSpPr>
        <p:spPr>
          <a:xfrm>
            <a:off x="5204267" y="2460261"/>
            <a:ext cx="0" cy="268448"/>
          </a:xfrm>
          <a:prstGeom prst="line">
            <a:avLst/>
          </a:prstGeom>
          <a:ln w="12700">
            <a:solidFill>
              <a:srgbClr val="6E69AE"/>
            </a:solidFill>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C2DDF9DC-A7FF-9EAB-933C-3B8656E2D43E}"/>
              </a:ext>
            </a:extLst>
          </p:cNvPr>
          <p:cNvCxnSpPr/>
          <p:nvPr/>
        </p:nvCxnSpPr>
        <p:spPr>
          <a:xfrm>
            <a:off x="6799898" y="2460261"/>
            <a:ext cx="0" cy="268448"/>
          </a:xfrm>
          <a:prstGeom prst="line">
            <a:avLst/>
          </a:prstGeom>
          <a:ln w="12700">
            <a:solidFill>
              <a:srgbClr val="6E69AE"/>
            </a:solidFill>
            <a:prstDash val="dash"/>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8EEA51F2-14D0-ED1E-0BEB-1A09EC141B10}"/>
              </a:ext>
            </a:extLst>
          </p:cNvPr>
          <p:cNvCxnSpPr/>
          <p:nvPr/>
        </p:nvCxnSpPr>
        <p:spPr>
          <a:xfrm>
            <a:off x="8514663" y="2441196"/>
            <a:ext cx="0" cy="268448"/>
          </a:xfrm>
          <a:prstGeom prst="line">
            <a:avLst/>
          </a:prstGeom>
          <a:ln w="12700">
            <a:solidFill>
              <a:srgbClr val="6E69AE"/>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FD7F8896-DF13-A170-0660-8C7131A434F4}"/>
              </a:ext>
            </a:extLst>
          </p:cNvPr>
          <p:cNvCxnSpPr/>
          <p:nvPr/>
        </p:nvCxnSpPr>
        <p:spPr>
          <a:xfrm>
            <a:off x="10733466" y="2460261"/>
            <a:ext cx="0" cy="268448"/>
          </a:xfrm>
          <a:prstGeom prst="line">
            <a:avLst/>
          </a:prstGeom>
          <a:ln w="12700">
            <a:solidFill>
              <a:srgbClr val="6E69AE"/>
            </a:solidFill>
            <a:prstDash val="dash"/>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DC0015B3-E5FB-5E10-A09B-A5C4AAC1562C}"/>
              </a:ext>
            </a:extLst>
          </p:cNvPr>
          <p:cNvSpPr txBox="1"/>
          <p:nvPr/>
        </p:nvSpPr>
        <p:spPr>
          <a:xfrm>
            <a:off x="9239488" y="2671855"/>
            <a:ext cx="1129293" cy="2123658"/>
          </a:xfrm>
          <a:prstGeom prst="rect">
            <a:avLst/>
          </a:prstGeom>
          <a:noFill/>
        </p:spPr>
        <p:txBody>
          <a:bodyPr wrap="square">
            <a:spAutoFit/>
          </a:bodyPr>
          <a:lstStyle/>
          <a:p>
            <a:r>
              <a:rPr lang="fr-FR" sz="1100">
                <a:latin typeface="Segoe UI" panose="020B0502040204020203" pitchFamily="34" charset="0"/>
                <a:cs typeface="Segoe UI" panose="020B0502040204020203" pitchFamily="34" charset="0"/>
              </a:rPr>
              <a:t>Organiser des </a:t>
            </a:r>
            <a:r>
              <a:rPr lang="fr-FR" sz="1100" b="1">
                <a:latin typeface="Segoe UI" panose="020B0502040204020203" pitchFamily="34" charset="0"/>
                <a:cs typeface="Segoe UI" panose="020B0502040204020203" pitchFamily="34" charset="0"/>
              </a:rPr>
              <a:t>temps d’échange en interne </a:t>
            </a:r>
            <a:r>
              <a:rPr lang="fr-FR" sz="1100">
                <a:latin typeface="Segoe UI" panose="020B0502040204020203" pitchFamily="34" charset="0"/>
                <a:cs typeface="Segoe UI" panose="020B0502040204020203" pitchFamily="34" charset="0"/>
              </a:rPr>
              <a:t>entre les utilisateurs du service MSSanté afin de prendre en compte et </a:t>
            </a:r>
            <a:r>
              <a:rPr lang="fr-FR" sz="1100" b="1">
                <a:latin typeface="Segoe UI" panose="020B0502040204020203" pitchFamily="34" charset="0"/>
                <a:cs typeface="Segoe UI" panose="020B0502040204020203" pitchFamily="34" charset="0"/>
              </a:rPr>
              <a:t>capitaliser</a:t>
            </a:r>
            <a:r>
              <a:rPr lang="fr-FR" sz="1100">
                <a:latin typeface="Segoe UI" panose="020B0502040204020203" pitchFamily="34" charset="0"/>
                <a:cs typeface="Segoe UI" panose="020B0502040204020203" pitchFamily="34" charset="0"/>
              </a:rPr>
              <a:t> les retours d’expérience.</a:t>
            </a:r>
          </a:p>
        </p:txBody>
      </p:sp>
      <p:sp>
        <p:nvSpPr>
          <p:cNvPr id="70" name="Ellipse 69">
            <a:extLst>
              <a:ext uri="{FF2B5EF4-FFF2-40B4-BE49-F238E27FC236}">
                <a16:creationId xmlns:a16="http://schemas.microsoft.com/office/drawing/2014/main" id="{95547030-560E-C480-E3EC-FAC433FBBDBC}"/>
              </a:ext>
            </a:extLst>
          </p:cNvPr>
          <p:cNvSpPr/>
          <p:nvPr/>
        </p:nvSpPr>
        <p:spPr>
          <a:xfrm>
            <a:off x="9647548" y="2207673"/>
            <a:ext cx="118063" cy="118063"/>
          </a:xfrm>
          <a:prstGeom prst="ellipse">
            <a:avLst/>
          </a:prstGeom>
          <a:solidFill>
            <a:srgbClr val="4C7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cxnSp>
        <p:nvCxnSpPr>
          <p:cNvPr id="72" name="Connecteur droit 71">
            <a:extLst>
              <a:ext uri="{FF2B5EF4-FFF2-40B4-BE49-F238E27FC236}">
                <a16:creationId xmlns:a16="http://schemas.microsoft.com/office/drawing/2014/main" id="{74863B13-5CA8-9BA9-DFB1-0DE46D8F1E50}"/>
              </a:ext>
            </a:extLst>
          </p:cNvPr>
          <p:cNvCxnSpPr/>
          <p:nvPr/>
        </p:nvCxnSpPr>
        <p:spPr>
          <a:xfrm>
            <a:off x="9726958" y="2451872"/>
            <a:ext cx="0" cy="268448"/>
          </a:xfrm>
          <a:prstGeom prst="line">
            <a:avLst/>
          </a:prstGeom>
          <a:ln w="12700">
            <a:solidFill>
              <a:srgbClr val="6E69AE"/>
            </a:solidFill>
            <a:prstDash val="dash"/>
          </a:ln>
        </p:spPr>
        <p:style>
          <a:lnRef idx="1">
            <a:schemeClr val="accent1"/>
          </a:lnRef>
          <a:fillRef idx="0">
            <a:schemeClr val="accent1"/>
          </a:fillRef>
          <a:effectRef idx="0">
            <a:schemeClr val="accent1"/>
          </a:effectRef>
          <a:fontRef idx="minor">
            <a:schemeClr val="tx1"/>
          </a:fontRef>
        </p:style>
      </p:cxnSp>
      <p:sp>
        <p:nvSpPr>
          <p:cNvPr id="74" name="Google Shape;2158;gc5b4be95d9_2_449">
            <a:extLst>
              <a:ext uri="{FF2B5EF4-FFF2-40B4-BE49-F238E27FC236}">
                <a16:creationId xmlns:a16="http://schemas.microsoft.com/office/drawing/2014/main" id="{219850D7-352A-C493-4C0C-3BCCB1F7900D}"/>
              </a:ext>
            </a:extLst>
          </p:cNvPr>
          <p:cNvSpPr/>
          <p:nvPr/>
        </p:nvSpPr>
        <p:spPr>
          <a:xfrm>
            <a:off x="8160167" y="6072033"/>
            <a:ext cx="3227149" cy="234216"/>
          </a:xfrm>
          <a:prstGeom prst="homePlate">
            <a:avLst>
              <a:gd name="adj" fmla="val 54965"/>
            </a:avLst>
          </a:prstGeom>
          <a:solidFill>
            <a:srgbClr val="4C759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84661" algn="ctr"/>
            <a:r>
              <a:rPr lang="en" sz="1050" b="1" i="1">
                <a:solidFill>
                  <a:srgbClr val="FFFFFF"/>
                </a:solidFill>
                <a:latin typeface="Segoe UI" panose="020B0502040204020203" pitchFamily="34" charset="0"/>
                <a:ea typeface="Arial"/>
                <a:cs typeface="Segoe UI" panose="020B0502040204020203" pitchFamily="34" charset="0"/>
                <a:sym typeface="Arial"/>
              </a:rPr>
              <a:t>Après</a:t>
            </a:r>
            <a:endParaRPr sz="2000" i="1">
              <a:latin typeface="Segoe UI" panose="020B0502040204020203" pitchFamily="34" charset="0"/>
              <a:cs typeface="Segoe UI" panose="020B0502040204020203" pitchFamily="34" charset="0"/>
            </a:endParaRPr>
          </a:p>
        </p:txBody>
      </p:sp>
      <p:sp>
        <p:nvSpPr>
          <p:cNvPr id="76" name="Google Shape;2158;gc5b4be95d9_2_449">
            <a:extLst>
              <a:ext uri="{FF2B5EF4-FFF2-40B4-BE49-F238E27FC236}">
                <a16:creationId xmlns:a16="http://schemas.microsoft.com/office/drawing/2014/main" id="{786D9964-91EE-ED8B-627E-F58B315E69D5}"/>
              </a:ext>
            </a:extLst>
          </p:cNvPr>
          <p:cNvSpPr/>
          <p:nvPr/>
        </p:nvSpPr>
        <p:spPr>
          <a:xfrm>
            <a:off x="613733" y="6084816"/>
            <a:ext cx="3227149" cy="234216"/>
          </a:xfrm>
          <a:prstGeom prst="homePlate">
            <a:avLst>
              <a:gd name="adj" fmla="val 54965"/>
            </a:avLst>
          </a:prstGeom>
          <a:solidFill>
            <a:srgbClr val="AD3C8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84661" algn="ctr"/>
            <a:r>
              <a:rPr lang="en" sz="1050" b="1" i="1">
                <a:solidFill>
                  <a:srgbClr val="FFFFFF"/>
                </a:solidFill>
                <a:latin typeface="Segoe UI" panose="020B0502040204020203" pitchFamily="34" charset="0"/>
                <a:ea typeface="Arial"/>
                <a:cs typeface="Segoe UI" panose="020B0502040204020203" pitchFamily="34" charset="0"/>
                <a:sym typeface="Arial"/>
              </a:rPr>
              <a:t>Avant</a:t>
            </a:r>
            <a:endParaRPr sz="2000" i="1">
              <a:latin typeface="Segoe UI" panose="020B0502040204020203" pitchFamily="34" charset="0"/>
              <a:cs typeface="Segoe UI" panose="020B0502040204020203" pitchFamily="34" charset="0"/>
            </a:endParaRPr>
          </a:p>
        </p:txBody>
      </p:sp>
      <p:pic>
        <p:nvPicPr>
          <p:cNvPr id="3" name="Picture 2" descr="MSSanté Pro | Maison de Santé Marie Galène">
            <a:extLst>
              <a:ext uri="{FF2B5EF4-FFF2-40B4-BE49-F238E27FC236}">
                <a16:creationId xmlns:a16="http://schemas.microsoft.com/office/drawing/2014/main" id="{4BFC24AC-BA1A-8F31-98DA-358804DD83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4">
            <a:extLst>
              <a:ext uri="{FF2B5EF4-FFF2-40B4-BE49-F238E27FC236}">
                <a16:creationId xmlns:a16="http://schemas.microsoft.com/office/drawing/2014/main" id="{AB5511A4-FAD6-71E0-A31C-A0BD3F0D7ECD}"/>
              </a:ext>
            </a:extLst>
          </p:cNvPr>
          <p:cNvSpPr txBox="1">
            <a:spLocks/>
          </p:cNvSpPr>
          <p:nvPr/>
        </p:nvSpPr>
        <p:spPr>
          <a:xfrm>
            <a:off x="1050636" y="949004"/>
            <a:ext cx="6373091" cy="221599"/>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600" dirty="0">
                <a:solidFill>
                  <a:srgbClr val="A4368C"/>
                </a:solidFill>
                <a:latin typeface="Segoe UI Semibold"/>
                <a:ea typeface="Segoe UI Black"/>
                <a:cs typeface="Segoe UI Semibold"/>
              </a:rPr>
              <a:t>Bonnes pratiques et REX</a:t>
            </a:r>
          </a:p>
        </p:txBody>
      </p:sp>
      <p:sp>
        <p:nvSpPr>
          <p:cNvPr id="9" name="Titre 3">
            <a:extLst>
              <a:ext uri="{FF2B5EF4-FFF2-40B4-BE49-F238E27FC236}">
                <a16:creationId xmlns:a16="http://schemas.microsoft.com/office/drawing/2014/main" id="{51329995-E479-C3A1-A063-BB57EBC842E1}"/>
              </a:ext>
            </a:extLst>
          </p:cNvPr>
          <p:cNvSpPr txBox="1">
            <a:spLocks/>
          </p:cNvSpPr>
          <p:nvPr/>
        </p:nvSpPr>
        <p:spPr>
          <a:xfrm>
            <a:off x="1050636" y="506484"/>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Tree>
    <p:extLst>
      <p:ext uri="{BB962C8B-B14F-4D97-AF65-F5344CB8AC3E}">
        <p14:creationId xmlns:p14="http://schemas.microsoft.com/office/powerpoint/2010/main" val="1178070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E00F93E-B6DC-8E85-CF77-272A0350929B}"/>
              </a:ext>
            </a:extLst>
          </p:cNvPr>
          <p:cNvSpPr>
            <a:spLocks noGrp="1"/>
          </p:cNvSpPr>
          <p:nvPr>
            <p:ph type="ftr" sz="quarter" idx="3"/>
          </p:nvPr>
        </p:nvSpPr>
        <p:spPr/>
        <p:txBody>
          <a:bodyPr/>
          <a:lstStyle/>
          <a:p>
            <a:r>
              <a:rPr lang="fr-FR"/>
              <a:t>Kit ESMS Numérique│ 29/04/2024 │</a:t>
            </a:r>
          </a:p>
        </p:txBody>
      </p:sp>
      <p:sp>
        <p:nvSpPr>
          <p:cNvPr id="3" name="Titre 3">
            <a:extLst>
              <a:ext uri="{FF2B5EF4-FFF2-40B4-BE49-F238E27FC236}">
                <a16:creationId xmlns:a16="http://schemas.microsoft.com/office/drawing/2014/main" id="{07AF7E35-AA08-24E6-4BFB-77CCBFBF5816}"/>
              </a:ext>
            </a:extLst>
          </p:cNvPr>
          <p:cNvSpPr txBox="1">
            <a:spLocks/>
          </p:cNvSpPr>
          <p:nvPr/>
        </p:nvSpPr>
        <p:spPr>
          <a:xfrm>
            <a:off x="1050636" y="506484"/>
            <a:ext cx="6373091" cy="326263"/>
          </a:xfrm>
          <a:prstGeom prst="rect">
            <a:avLst/>
          </a:prstGeom>
        </p:spPr>
        <p:txBody>
          <a:bodyPr vert="horz" wrap="square" lIns="0" tIns="0" rIns="0" bIns="0" rtlCol="0" anchor="t">
            <a:spAutoFit/>
          </a:bodyPr>
          <a:lstStyle>
            <a:defPPr>
              <a:defRPr lang="fr-FR"/>
            </a:defPPr>
            <a:lvl1pPr indent="0">
              <a:lnSpc>
                <a:spcPct val="90000"/>
              </a:lnSpc>
              <a:spcBef>
                <a:spcPts val="1000"/>
              </a:spcBef>
              <a:buFont typeface="Arial" panose="020B0604020202020204" pitchFamily="34" charset="0"/>
              <a:buNone/>
              <a:defRPr sz="2800" b="1" i="0">
                <a:solidFill>
                  <a:srgbClr val="A4368C"/>
                </a:solidFill>
                <a:latin typeface="Segoe UI Semibold"/>
                <a:ea typeface="Segoe UI Black"/>
                <a:cs typeface="Segoe UI Semibold"/>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MSSanté</a:t>
            </a:r>
          </a:p>
        </p:txBody>
      </p:sp>
      <p:sp>
        <p:nvSpPr>
          <p:cNvPr id="4" name="Espace réservé du texte 4">
            <a:extLst>
              <a:ext uri="{FF2B5EF4-FFF2-40B4-BE49-F238E27FC236}">
                <a16:creationId xmlns:a16="http://schemas.microsoft.com/office/drawing/2014/main" id="{82114D30-2295-B716-DEF8-3EA419DB3578}"/>
              </a:ext>
            </a:extLst>
          </p:cNvPr>
          <p:cNvSpPr txBox="1">
            <a:spLocks/>
          </p:cNvSpPr>
          <p:nvPr/>
        </p:nvSpPr>
        <p:spPr>
          <a:xfrm>
            <a:off x="1050636" y="949004"/>
            <a:ext cx="6373091" cy="221599"/>
          </a:xfrm>
          <a:prstGeom prst="rect">
            <a:avLst/>
          </a:prstGeom>
        </p:spPr>
        <p:txBody>
          <a:bodyPr vert="horz" wrap="square" lIns="0" tIns="0" rIns="0" bIns="0" rtlCol="0">
            <a:spAutoFit/>
          </a:bodyPr>
          <a:lstStyle>
            <a:defPPr>
              <a:defRPr lang="fr-FR"/>
            </a:defPPr>
            <a:lvl1pPr indent="0">
              <a:lnSpc>
                <a:spcPct val="90000"/>
              </a:lnSpc>
              <a:spcBef>
                <a:spcPts val="1000"/>
              </a:spcBef>
              <a:buFont typeface="Arial" panose="020B0604020202020204" pitchFamily="34" charset="0"/>
              <a:buNone/>
              <a:defRPr sz="1600" b="0" i="0">
                <a:solidFill>
                  <a:srgbClr val="A4368C"/>
                </a:solidFill>
                <a:latin typeface="Segoe UI Semibold" panose="020B0702040204020203" pitchFamily="34" charset="0"/>
                <a:ea typeface="Segoe UI Black" panose="020B0A02040204020203" pitchFamily="34" charset="0"/>
                <a:cs typeface="Segoe UI Semibold" panose="020B0702040204020203" pitchFamily="34" charset="0"/>
              </a:defRPr>
            </a:lvl1pPr>
            <a:lvl2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2pPr>
            <a:lvl3pPr indent="0">
              <a:lnSpc>
                <a:spcPct val="90000"/>
              </a:lnSpc>
              <a:spcBef>
                <a:spcPts val="500"/>
              </a:spcBef>
              <a:buFont typeface="Arial" panose="020B0604020202020204" pitchFamily="34" charset="0"/>
              <a:buNone/>
              <a:defRPr sz="3600" b="0" i="0">
                <a:latin typeface="Segoe UI Semibold" panose="020B0702040204020203" pitchFamily="34" charset="0"/>
                <a:cs typeface="Segoe UI Semibold" panose="020B0702040204020203" pitchFamily="34" charset="0"/>
              </a:defRPr>
            </a:lvl3pPr>
            <a:lvl4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3600" b="0" i="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600" dirty="0">
                <a:solidFill>
                  <a:srgbClr val="A4368C"/>
                </a:solidFill>
                <a:latin typeface="Segoe UI Semibold"/>
                <a:ea typeface="Segoe UI Black"/>
                <a:cs typeface="Segoe UI Semibold"/>
              </a:rPr>
              <a:t>Bonnes pratiques et REX – Les cas d’usage réglementaires</a:t>
            </a:r>
          </a:p>
        </p:txBody>
      </p:sp>
      <p:sp>
        <p:nvSpPr>
          <p:cNvPr id="6" name="ZoneTexte 5">
            <a:extLst>
              <a:ext uri="{FF2B5EF4-FFF2-40B4-BE49-F238E27FC236}">
                <a16:creationId xmlns:a16="http://schemas.microsoft.com/office/drawing/2014/main" id="{436236A0-B6D4-5F25-6C91-3B7217E68034}"/>
              </a:ext>
            </a:extLst>
          </p:cNvPr>
          <p:cNvSpPr txBox="1"/>
          <p:nvPr/>
        </p:nvSpPr>
        <p:spPr>
          <a:xfrm>
            <a:off x="695056" y="1940991"/>
            <a:ext cx="7430549" cy="1938992"/>
          </a:xfrm>
          <a:prstGeom prst="rect">
            <a:avLst/>
          </a:prstGeom>
          <a:noFill/>
        </p:spPr>
        <p:txBody>
          <a:bodyPr wrap="square">
            <a:spAutoFit/>
          </a:bodyPr>
          <a:lstStyle/>
          <a:p>
            <a:pPr algn="ctr"/>
            <a:r>
              <a:rPr lang="fr-FR" sz="1200" b="1" dirty="0">
                <a:latin typeface="Segoe UI" panose="020B0502040204020203" pitchFamily="34" charset="0"/>
                <a:cs typeface="Segoe UI" panose="020B0502040204020203" pitchFamily="34" charset="0"/>
              </a:rPr>
              <a:t>Article L1111-15, premier alinéa, Code de la santé publique</a:t>
            </a:r>
          </a:p>
          <a:p>
            <a:endParaRPr lang="fr-FR" sz="1200" dirty="0">
              <a:latin typeface="Segoe UI" panose="020B0502040204020203" pitchFamily="34" charset="0"/>
              <a:cs typeface="Segoe UI" panose="020B0502040204020203" pitchFamily="34" charset="0"/>
            </a:endParaRPr>
          </a:p>
          <a:p>
            <a:r>
              <a:rPr lang="fr-FR" sz="1200" dirty="0">
                <a:latin typeface="Segoe UI" panose="020B0502040204020203" pitchFamily="34" charset="0"/>
                <a:cs typeface="Segoe UI" panose="020B0502040204020203" pitchFamily="34" charset="0"/>
              </a:rPr>
              <a:t>Dans le respect des règles déontologiques qui lui sont applicables ainsi que des articles L. 1110-4, L. 1470-5 et L. 1111-2, chaque professionnel de santé, quels que soient son mode et son lieu d'exercice, doit reporter dans le dossier médical partagé, à l'occasion de chaque acte ou consultation, les </a:t>
            </a:r>
            <a:r>
              <a:rPr lang="fr-FR" sz="1200" b="1" dirty="0">
                <a:solidFill>
                  <a:srgbClr val="4C759F"/>
                </a:solidFill>
                <a:latin typeface="Segoe UI" panose="020B0502040204020203" pitchFamily="34" charset="0"/>
                <a:cs typeface="Segoe UI" panose="020B0502040204020203" pitchFamily="34" charset="0"/>
              </a:rPr>
              <a:t>éléments diagnostiques et thérapeutiques nécessaires à la coordination des soins de la personne prise en charge</a:t>
            </a:r>
            <a:r>
              <a:rPr lang="fr-FR" sz="1200" dirty="0">
                <a:latin typeface="Segoe UI" panose="020B0502040204020203" pitchFamily="34" charset="0"/>
                <a:cs typeface="Segoe UI" panose="020B0502040204020203" pitchFamily="34" charset="0"/>
              </a:rPr>
              <a:t>, dont la </a:t>
            </a:r>
            <a:r>
              <a:rPr lang="fr-FR" sz="1200" b="1" dirty="0">
                <a:solidFill>
                  <a:srgbClr val="AD3C8F"/>
                </a:solidFill>
                <a:latin typeface="Segoe UI" panose="020B0502040204020203" pitchFamily="34" charset="0"/>
                <a:cs typeface="Segoe UI" panose="020B0502040204020203" pitchFamily="34" charset="0"/>
              </a:rPr>
              <a:t>liste est fixée par arrêté </a:t>
            </a:r>
            <a:r>
              <a:rPr lang="fr-FR" sz="1200" dirty="0">
                <a:latin typeface="Segoe UI" panose="020B0502040204020203" pitchFamily="34" charset="0"/>
                <a:cs typeface="Segoe UI" panose="020B0502040204020203" pitchFamily="34" charset="0"/>
              </a:rPr>
              <a:t>du ministre chargé de la santé. </a:t>
            </a:r>
            <a:r>
              <a:rPr lang="fr-FR" sz="1200" b="1" dirty="0">
                <a:solidFill>
                  <a:srgbClr val="4C759F"/>
                </a:solidFill>
                <a:latin typeface="Segoe UI" panose="020B0502040204020203" pitchFamily="34" charset="0"/>
                <a:cs typeface="Segoe UI" panose="020B0502040204020203" pitchFamily="34" charset="0"/>
              </a:rPr>
              <a:t>Chaque professionnel doit également envoyer par messagerie sécurisée ces documents au médecin traitant, au médecin prescripteur s'il y a lieu, à tout professionnel dont l'intervention dans la prise en charge du patient lui paraît pertinente ainsi qu'au patient. </a:t>
            </a:r>
            <a:r>
              <a:rPr lang="fr-FR" sz="1200" dirty="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p:txBody>
      </p:sp>
      <p:sp>
        <p:nvSpPr>
          <p:cNvPr id="7" name="ZoneTexte 6">
            <a:extLst>
              <a:ext uri="{FF2B5EF4-FFF2-40B4-BE49-F238E27FC236}">
                <a16:creationId xmlns:a16="http://schemas.microsoft.com/office/drawing/2014/main" id="{D704A70B-B3EF-B7C9-E8EE-8291F305AC0E}"/>
              </a:ext>
            </a:extLst>
          </p:cNvPr>
          <p:cNvSpPr txBox="1"/>
          <p:nvPr/>
        </p:nvSpPr>
        <p:spPr>
          <a:xfrm>
            <a:off x="695056" y="4326267"/>
            <a:ext cx="7430549" cy="1585049"/>
          </a:xfrm>
          <a:prstGeom prst="rect">
            <a:avLst/>
          </a:prstGeom>
          <a:noFill/>
        </p:spPr>
        <p:txBody>
          <a:bodyPr wrap="square">
            <a:spAutoFit/>
          </a:bodyPr>
          <a:lstStyle/>
          <a:p>
            <a:pPr algn="ctr"/>
            <a:r>
              <a:rPr lang="fr-FR" sz="1200" b="1" i="0" dirty="0">
                <a:solidFill>
                  <a:srgbClr val="000000"/>
                </a:solidFill>
                <a:effectLst/>
                <a:latin typeface="Segoe UI" panose="020B0502040204020203" pitchFamily="34" charset="0"/>
                <a:cs typeface="Segoe UI" panose="020B0502040204020203" pitchFamily="34" charset="0"/>
              </a:rPr>
              <a:t>Article L1112-1-II, Code de la santé publique</a:t>
            </a:r>
          </a:p>
          <a:p>
            <a:pPr algn="l"/>
            <a:endParaRPr lang="fr-FR" sz="1200" b="0" i="0" dirty="0">
              <a:solidFill>
                <a:srgbClr val="000000"/>
              </a:solidFill>
              <a:effectLst/>
              <a:latin typeface="Segoe UI" panose="020B0502040204020203" pitchFamily="34" charset="0"/>
              <a:cs typeface="Segoe UI" panose="020B0502040204020203" pitchFamily="34" charset="0"/>
            </a:endParaRPr>
          </a:p>
          <a:p>
            <a:pPr algn="l"/>
            <a:r>
              <a:rPr lang="fr-FR" sz="1200" b="0" i="0" dirty="0">
                <a:solidFill>
                  <a:srgbClr val="000000"/>
                </a:solidFill>
                <a:effectLst/>
                <a:latin typeface="Segoe UI" panose="020B0502040204020203" pitchFamily="34" charset="0"/>
                <a:cs typeface="Segoe UI" panose="020B0502040204020203" pitchFamily="34" charset="0"/>
              </a:rPr>
              <a:t>II. - Le praticien qui adresse un patient à un établissement de santé accompagne sa demande d'une lettre de liaison synthétisant les informations nécessaires à la prise en charge du patient.</a:t>
            </a:r>
          </a:p>
          <a:p>
            <a:pPr algn="l"/>
            <a:r>
              <a:rPr lang="fr-FR" sz="1200" dirty="0">
                <a:solidFill>
                  <a:srgbClr val="000000"/>
                </a:solidFill>
                <a:latin typeface="Segoe UI" panose="020B0502040204020203" pitchFamily="34" charset="0"/>
                <a:cs typeface="Segoe UI" panose="020B0502040204020203" pitchFamily="34" charset="0"/>
              </a:rPr>
              <a:t>[…]</a:t>
            </a:r>
            <a:endParaRPr lang="fr-FR" sz="1200" b="0" i="0" dirty="0">
              <a:solidFill>
                <a:srgbClr val="000000"/>
              </a:solidFill>
              <a:effectLst/>
              <a:latin typeface="Segoe UI" panose="020B0502040204020203" pitchFamily="34" charset="0"/>
              <a:cs typeface="Segoe UI" panose="020B0502040204020203" pitchFamily="34" charset="0"/>
            </a:endParaRPr>
          </a:p>
          <a:p>
            <a:pPr algn="l"/>
            <a:r>
              <a:rPr lang="fr-FR" sz="1200" b="1" i="0" dirty="0">
                <a:solidFill>
                  <a:srgbClr val="4C759F"/>
                </a:solidFill>
                <a:effectLst/>
                <a:latin typeface="Segoe UI" panose="020B0502040204020203" pitchFamily="34" charset="0"/>
                <a:cs typeface="Segoe UI" panose="020B0502040204020203" pitchFamily="34" charset="0"/>
              </a:rPr>
              <a:t>Lorsque les lettres de liaison sont dématérialisées, elles doivent être déposées dans le dossier médical partagé du patient et envoyées par messagerie sécurisée au praticien qui a adressé le patient à l'établissement de santé en vue de son hospitalisation ainsi qu'au médecin traitant et au patient.</a:t>
            </a:r>
          </a:p>
        </p:txBody>
      </p:sp>
      <p:pic>
        <p:nvPicPr>
          <p:cNvPr id="8" name="Image 7" descr="Une image contenant noir, obscurité&#10;&#10;Description générée automatiquement">
            <a:extLst>
              <a:ext uri="{FF2B5EF4-FFF2-40B4-BE49-F238E27FC236}">
                <a16:creationId xmlns:a16="http://schemas.microsoft.com/office/drawing/2014/main" id="{0C7EE7B9-F80B-0D86-561C-5E1C50252579}"/>
              </a:ext>
            </a:extLst>
          </p:cNvPr>
          <p:cNvPicPr>
            <a:picLocks noChangeAspect="1"/>
          </p:cNvPicPr>
          <p:nvPr/>
        </p:nvPicPr>
        <p:blipFill>
          <a:blip r:embed="rId2">
            <a:alphaModFix amt="10000"/>
          </a:blip>
          <a:stretch>
            <a:fillRect/>
          </a:stretch>
        </p:blipFill>
        <p:spPr>
          <a:xfrm>
            <a:off x="871224" y="1494870"/>
            <a:ext cx="823350" cy="823350"/>
          </a:xfrm>
          <a:prstGeom prst="rect">
            <a:avLst/>
          </a:prstGeom>
        </p:spPr>
      </p:pic>
      <p:sp>
        <p:nvSpPr>
          <p:cNvPr id="9" name="ZoneTexte 8">
            <a:extLst>
              <a:ext uri="{FF2B5EF4-FFF2-40B4-BE49-F238E27FC236}">
                <a16:creationId xmlns:a16="http://schemas.microsoft.com/office/drawing/2014/main" id="{86617E5B-D818-1B00-2A24-F58617372C4E}"/>
              </a:ext>
            </a:extLst>
          </p:cNvPr>
          <p:cNvSpPr txBox="1"/>
          <p:nvPr/>
        </p:nvSpPr>
        <p:spPr>
          <a:xfrm>
            <a:off x="8950343" y="2549730"/>
            <a:ext cx="2338431"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200">
                <a:latin typeface="Segoe UI" panose="020B0502040204020203" pitchFamily="34" charset="0"/>
                <a:cs typeface="Segoe UI" panose="020B0502040204020203" pitchFamily="34" charset="0"/>
              </a:rPr>
              <a:t>La </a:t>
            </a:r>
            <a:r>
              <a:rPr lang="fr-FR" sz="1200">
                <a:solidFill>
                  <a:srgbClr val="AD3C8F"/>
                </a:solidFill>
                <a:latin typeface="Segoe UI" panose="020B0502040204020203" pitchFamily="34" charset="0"/>
                <a:cs typeface="Segoe UI" panose="020B0502040204020203" pitchFamily="34" charset="0"/>
              </a:rPr>
              <a:t>liste des documents soumis à l'obligation </a:t>
            </a:r>
            <a:r>
              <a:rPr lang="fr-FR" sz="1200">
                <a:latin typeface="Segoe UI" panose="020B0502040204020203" pitchFamily="34" charset="0"/>
                <a:cs typeface="Segoe UI" panose="020B0502040204020203" pitchFamily="34" charset="0"/>
              </a:rPr>
              <a:t>d'alimentation du dossier médical partagé (DMP) et </a:t>
            </a:r>
            <a:r>
              <a:rPr lang="fr-FR" sz="1200">
                <a:solidFill>
                  <a:srgbClr val="AD3C8F"/>
                </a:solidFill>
                <a:latin typeface="Segoe UI" panose="020B0502040204020203" pitchFamily="34" charset="0"/>
                <a:cs typeface="Segoe UI" panose="020B0502040204020203" pitchFamily="34" charset="0"/>
              </a:rPr>
              <a:t>d'envoi par messagerie sécurisée </a:t>
            </a:r>
            <a:r>
              <a:rPr lang="fr-FR" sz="1200">
                <a:latin typeface="Segoe UI" panose="020B0502040204020203" pitchFamily="34" charset="0"/>
                <a:cs typeface="Segoe UI" panose="020B0502040204020203" pitchFamily="34" charset="0"/>
              </a:rPr>
              <a:t>au titre de l'article L. 1111-15 du code de la santé publique est fixée par l’arrêté du 26 avril 2022 et plus précisément son annexe, disponible </a:t>
            </a:r>
            <a:r>
              <a:rPr lang="fr-FR" sz="1200">
                <a:latin typeface="Segoe UI" panose="020B0502040204020203" pitchFamily="34" charset="0"/>
                <a:cs typeface="Segoe UI" panose="020B0502040204020203" pitchFamily="34" charset="0"/>
                <a:hlinkClick r:id="rId3"/>
              </a:rPr>
              <a:t>ici</a:t>
            </a:r>
            <a:r>
              <a:rPr lang="fr-FR" sz="1200">
                <a:latin typeface="Segoe UI" panose="020B0502040204020203" pitchFamily="34" charset="0"/>
                <a:cs typeface="Segoe UI" panose="020B0502040204020203" pitchFamily="34" charset="0"/>
              </a:rPr>
              <a:t>. </a:t>
            </a:r>
            <a:endParaRPr lang="en-US" sz="1200">
              <a:latin typeface="Segoe UI" panose="020B0502040204020203" pitchFamily="34" charset="0"/>
              <a:cs typeface="Segoe UI" panose="020B0502040204020203" pitchFamily="34" charset="0"/>
            </a:endParaRPr>
          </a:p>
        </p:txBody>
      </p:sp>
      <p:pic>
        <p:nvPicPr>
          <p:cNvPr id="10" name="Image 9" descr="Une image contenant cercle&#10;&#10;Description générée automatiquement">
            <a:extLst>
              <a:ext uri="{FF2B5EF4-FFF2-40B4-BE49-F238E27FC236}">
                <a16:creationId xmlns:a16="http://schemas.microsoft.com/office/drawing/2014/main" id="{46E31CEB-05D0-B694-FC26-17DC8A0C35CF}"/>
              </a:ext>
            </a:extLst>
          </p:cNvPr>
          <p:cNvPicPr>
            <a:picLocks noChangeAspect="1"/>
          </p:cNvPicPr>
          <p:nvPr/>
        </p:nvPicPr>
        <p:blipFill>
          <a:blip r:embed="rId4"/>
          <a:stretch>
            <a:fillRect/>
          </a:stretch>
        </p:blipFill>
        <p:spPr>
          <a:xfrm>
            <a:off x="11139145" y="2486535"/>
            <a:ext cx="313689" cy="313689"/>
          </a:xfrm>
          <a:prstGeom prst="rect">
            <a:avLst/>
          </a:prstGeom>
        </p:spPr>
      </p:pic>
      <p:pic>
        <p:nvPicPr>
          <p:cNvPr id="5" name="Picture 2" descr="MSSanté Pro | Maison de Santé Marie Galène">
            <a:extLst>
              <a:ext uri="{FF2B5EF4-FFF2-40B4-BE49-F238E27FC236}">
                <a16:creationId xmlns:a16="http://schemas.microsoft.com/office/drawing/2014/main" id="{91116B6E-B86C-024B-B090-452EEB5995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8557" y="142236"/>
            <a:ext cx="857228" cy="91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67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79,1,SEGUR MEDICO-SOCIAL"/>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4759f7-4fd2-4e16-97e1-0b7f32967391">
      <UserInfo>
        <DisplayName>Caroline COURDE</DisplayName>
        <AccountId>52</AccountId>
        <AccountType/>
      </UserInfo>
      <UserInfo>
        <DisplayName>Elodie REYMOND</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42F2D8066AF548A54FB73BDA9757B0" ma:contentTypeVersion="10" ma:contentTypeDescription="Crée un document." ma:contentTypeScope="" ma:versionID="3f44c97ef1023aa76afd06e0232d160c">
  <xsd:schema xmlns:xsd="http://www.w3.org/2001/XMLSchema" xmlns:xs="http://www.w3.org/2001/XMLSchema" xmlns:p="http://schemas.microsoft.com/office/2006/metadata/properties" xmlns:ns2="1757a2fe-c305-48a9-959f-f3b41705cbc2" xmlns:ns3="d64759f7-4fd2-4e16-97e1-0b7f32967391" targetNamespace="http://schemas.microsoft.com/office/2006/metadata/properties" ma:root="true" ma:fieldsID="dbf4f93d03cac426f853ae566a66bbd0" ns2:_="" ns3:_="">
    <xsd:import namespace="1757a2fe-c305-48a9-959f-f3b41705cbc2"/>
    <xsd:import namespace="d64759f7-4fd2-4e16-97e1-0b7f329673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7a2fe-c305-48a9-959f-f3b41705c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4759f7-4fd2-4e16-97e1-0b7f32967391"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B03B85-564B-4CDC-B988-B9BAB55B6426}">
  <ds:schemaRefs>
    <ds:schemaRef ds:uri="http://schemas.microsoft.com/sharepoint/v3/contenttype/forms"/>
  </ds:schemaRefs>
</ds:datastoreItem>
</file>

<file path=customXml/itemProps2.xml><?xml version="1.0" encoding="utf-8"?>
<ds:datastoreItem xmlns:ds="http://schemas.openxmlformats.org/officeDocument/2006/customXml" ds:itemID="{60CDC42F-C071-4BB9-8A2E-2CD717A78806}">
  <ds:schemaRefs>
    <ds:schemaRef ds:uri="1757a2fe-c305-48a9-959f-f3b41705cbc2"/>
    <ds:schemaRef ds:uri="http://purl.org/dc/elements/1.1/"/>
    <ds:schemaRef ds:uri="d64759f7-4fd2-4e16-97e1-0b7f3296739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26C4A0-5869-48DF-9D49-1DB649321781}">
  <ds:schemaRefs>
    <ds:schemaRef ds:uri="1757a2fe-c305-48a9-959f-f3b41705cbc2"/>
    <ds:schemaRef ds:uri="d64759f7-4fd2-4e16-97e1-0b7f329673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1065</TotalTime>
  <Words>17467</Words>
  <Application>Microsoft Office PowerPoint</Application>
  <PresentationFormat>Grand écran</PresentationFormat>
  <Paragraphs>1541</Paragraphs>
  <Slides>115</Slides>
  <Notes>9</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115</vt:i4>
      </vt:variant>
    </vt:vector>
  </HeadingPairs>
  <TitlesOfParts>
    <vt:vector size="130" baseType="lpstr">
      <vt:lpstr>Arial</vt:lpstr>
      <vt:lpstr>Arial Black</vt:lpstr>
      <vt:lpstr>Arial Narrow</vt:lpstr>
      <vt:lpstr>Blogger Sans</vt:lpstr>
      <vt:lpstr>Calibri</vt:lpstr>
      <vt:lpstr>Calibri Light</vt:lpstr>
      <vt:lpstr>Century Gothic</vt:lpstr>
      <vt:lpstr>Courier New</vt:lpstr>
      <vt:lpstr>Segoe UI</vt:lpstr>
      <vt:lpstr>Segoe UI Black</vt:lpstr>
      <vt:lpstr>Segoe UI Semibold</vt:lpstr>
      <vt:lpstr>Times New Roman</vt:lpstr>
      <vt:lpstr>Wingdings</vt:lpstr>
      <vt:lpstr>Thème Office</vt:lpstr>
      <vt:lpstr>Conception personnalisée</vt:lpstr>
      <vt:lpstr>SEGUR MEDICO-SOCIAL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alix rozes</dc:creator>
  <cp:lastModifiedBy>Juliette DESCHAMPS (FR)</cp:lastModifiedBy>
  <cp:revision>153</cp:revision>
  <dcterms:created xsi:type="dcterms:W3CDTF">2023-04-13T07:40:52Z</dcterms:created>
  <dcterms:modified xsi:type="dcterms:W3CDTF">2024-07-05T08:15:10Z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0x0101008242F2D8066AF548A54FB73BDA9757B0</vt:lpwstr>
  </property>
</Properties>
</file>